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ppt" ContentType="application/vnd.ms-powerpoin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6" r:id="rId4"/>
    <p:sldId id="289" r:id="rId5"/>
    <p:sldId id="290" r:id="rId6"/>
    <p:sldId id="291" r:id="rId7"/>
    <p:sldId id="292" r:id="rId8"/>
    <p:sldId id="277" r:id="rId9"/>
    <p:sldId id="278" r:id="rId10"/>
    <p:sldId id="279" r:id="rId11"/>
    <p:sldId id="286" r:id="rId12"/>
    <p:sldId id="293" r:id="rId13"/>
    <p:sldId id="281" r:id="rId14"/>
    <p:sldId id="294" r:id="rId15"/>
    <p:sldId id="280" r:id="rId16"/>
    <p:sldId id="295" r:id="rId17"/>
    <p:sldId id="288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PowerPoint_97_-_2003_Presentation1.ppt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(část II)</a:t>
            </a:r>
          </a:p>
          <a:p>
            <a:endParaRPr lang="en-US"/>
          </a:p>
          <a:p>
            <a:r>
              <a:rPr lang="en-US"/>
              <a:t>teorie percepce</a:t>
            </a:r>
          </a:p>
          <a:p>
            <a:r>
              <a:rPr lang="en-US"/>
              <a:t>rozpoznávání objektů</a:t>
            </a:r>
          </a:p>
          <a:p>
            <a:r>
              <a:rPr lang="en-US"/>
              <a:t>poruchy percepce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Vnímání</a:t>
            </a:r>
          </a:p>
        </p:txBody>
      </p:sp>
    </p:spTree>
    <p:extLst>
      <p:ext uri="{BB962C8B-B14F-4D97-AF65-F5344CB8AC3E}">
        <p14:creationId xmlns:p14="http://schemas.microsoft.com/office/powerpoint/2010/main" val="206044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korelace znaků/rysů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Selfridgeův model pandemonia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0344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korelace znaků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/>
              <a:t>Navon – globální a lokální znaky </a:t>
            </a:r>
          </a:p>
          <a:p>
            <a:pPr lvl="1"/>
            <a:r>
              <a:rPr lang="en-US"/>
              <a:t>při malém odstupu písmen - efekt globální precedence</a:t>
            </a:r>
          </a:p>
          <a:p>
            <a:pPr lvl="1"/>
            <a:r>
              <a:rPr lang="en-US"/>
              <a:t>efekt lokální precedence - při větším odstupu malých písmen</a:t>
            </a:r>
          </a:p>
          <a:p>
            <a:pPr marL="274320" lvl="1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doklady z kognitivní neurovědy: </a:t>
            </a:r>
          </a:p>
          <a:p>
            <a:pPr lvl="0"/>
            <a:r>
              <a:rPr lang="en-US"/>
              <a:t>výzkum Hubela a Wiesela  - činnost jednotlivých korových neuronů lze mapovat do jednotlivých receptivních polí, většina neuronů zrakové kůry odpovídá na orientované čáry </a:t>
            </a:r>
          </a:p>
          <a:p>
            <a:pPr lvl="1"/>
            <a:r>
              <a:rPr lang="en-US"/>
              <a:t> simplexní  neurony </a:t>
            </a:r>
          </a:p>
          <a:p>
            <a:pPr lvl="1"/>
            <a:r>
              <a:rPr lang="en-US"/>
              <a:t>komplexní neurony</a:t>
            </a:r>
          </a:p>
          <a:p>
            <a:pPr lvl="1"/>
            <a:r>
              <a:rPr lang="en-US"/>
              <a:t>hyperkomplexní neurony</a:t>
            </a:r>
          </a:p>
          <a:p>
            <a:pPr lvl="0"/>
            <a:r>
              <a:rPr lang="en-US"/>
              <a:t>nervové dráhy : Co? a Kde?</a:t>
            </a:r>
          </a:p>
          <a:p>
            <a:pPr lvl="1"/>
            <a:endParaRPr lang="en-US"/>
          </a:p>
          <a:p>
            <a:pPr lvl="0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4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6816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Marrova výpočetní teorie percepce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/>
              <a:t>integrace obou přístupů – sestupného i vzestupného</a:t>
            </a:r>
          </a:p>
          <a:p>
            <a:r>
              <a:rPr lang="cs-CZ"/>
              <a:t>smyslová data ze sítnice organizována podle tří kategorií: </a:t>
            </a:r>
          </a:p>
          <a:p>
            <a:pPr lvl="1"/>
            <a:r>
              <a:rPr lang="cs-CZ"/>
              <a:t>okrajů </a:t>
            </a:r>
          </a:p>
          <a:p>
            <a:pPr lvl="1"/>
            <a:r>
              <a:rPr lang="cs-CZ"/>
              <a:t>kontur </a:t>
            </a:r>
          </a:p>
          <a:p>
            <a:pPr lvl="1"/>
            <a:r>
              <a:rPr lang="cs-CZ"/>
              <a:t>oblastí podobnosti  </a:t>
            </a:r>
            <a:endParaRPr lang="en-US"/>
          </a:p>
          <a:p>
            <a:pPr lvl="0"/>
            <a:r>
              <a:rPr lang="cs-CZ"/>
              <a:t>3 fáze procesu:</a:t>
            </a:r>
          </a:p>
          <a:p>
            <a:pPr lvl="1"/>
            <a:r>
              <a:rPr lang="cs-CZ"/>
              <a:t>primární dvourozměrný náčrtek</a:t>
            </a:r>
          </a:p>
          <a:p>
            <a:pPr lvl="1"/>
            <a:r>
              <a:rPr lang="cs-CZ"/>
              <a:t>dvouapůlrozměrný přehled</a:t>
            </a:r>
          </a:p>
          <a:p>
            <a:pPr lvl="1"/>
            <a:r>
              <a:rPr lang="cs-CZ"/>
              <a:t>trojrozměrný model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862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Biedermanova teorie poznávání na základě složek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>
                <a:cs typeface="Times New Roman" charset="0"/>
              </a:rPr>
              <a:t>detekujeme jednoduché tvary a nalezneme vztah mezi nimi</a:t>
            </a:r>
          </a:p>
          <a:p>
            <a:r>
              <a:rPr lang="cs-CZ" sz="2400">
                <a:cs typeface="Times New Roman" charset="0"/>
              </a:rPr>
              <a:t>úspornost vnímání – rychlé, přesné, automatické, bez ohledu na úhel pohledu</a:t>
            </a:r>
          </a:p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81771"/>
              </p:ext>
            </p:extLst>
          </p:nvPr>
        </p:nvGraphicFramePr>
        <p:xfrm>
          <a:off x="2972461" y="2731745"/>
          <a:ext cx="5299783" cy="351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r:id="rId4" imgW="9144000" imgH="6858000" progId="PowerPoint.Show.8">
                  <p:embed/>
                </p:oleObj>
              </mc:Choice>
              <mc:Fallback>
                <p:oleObj r:id="rId4" imgW="9144000" imgH="685800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461" y="2731745"/>
                        <a:ext cx="5299783" cy="351660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7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169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Poruchy percepce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vizuální agnozie – nepoškozený zrak, ale vnímání je narušeno</a:t>
            </a:r>
          </a:p>
          <a:p>
            <a:pPr lvl="1"/>
            <a:r>
              <a:rPr lang="en-US"/>
              <a:t>zraková agnozie pro předměty (aperceptivní/asociační)</a:t>
            </a:r>
          </a:p>
          <a:p>
            <a:pPr lvl="1"/>
            <a:r>
              <a:rPr lang="en-US"/>
              <a:t>prostorová agnozie</a:t>
            </a:r>
          </a:p>
          <a:p>
            <a:pPr lvl="1"/>
            <a:r>
              <a:rPr lang="en-US"/>
              <a:t>prosopagnozie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27" y="3164417"/>
            <a:ext cx="2187637" cy="26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Rozpoznávání tváří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55785"/>
          </a:xfrm>
        </p:spPr>
        <p:txBody>
          <a:bodyPr/>
          <a:lstStyle/>
          <a:p>
            <a:r>
              <a:rPr lang="en-US"/>
              <a:t>model Bruceové a Younga </a:t>
            </a:r>
          </a:p>
          <a:p>
            <a:r>
              <a:rPr lang="en-US"/>
              <a:t>(1987):</a:t>
            </a:r>
          </a:p>
          <a:p>
            <a:pPr lvl="1"/>
            <a:r>
              <a:rPr lang="en-US"/>
              <a:t>kódování struktury</a:t>
            </a:r>
          </a:p>
          <a:p>
            <a:pPr lvl="1"/>
            <a:r>
              <a:rPr lang="en-US"/>
              <a:t>analýza výrazu tváře</a:t>
            </a:r>
          </a:p>
          <a:p>
            <a:pPr lvl="1"/>
            <a:r>
              <a:rPr lang="en-US"/>
              <a:t>analýza řeči</a:t>
            </a:r>
          </a:p>
          <a:p>
            <a:pPr lvl="1"/>
            <a:r>
              <a:rPr lang="en-US"/>
              <a:t>řízené zrakové zpracování</a:t>
            </a:r>
          </a:p>
          <a:p>
            <a:pPr lvl="1"/>
            <a:r>
              <a:rPr lang="en-US"/>
              <a:t>jednotky rozpoznávání tváří</a:t>
            </a:r>
          </a:p>
          <a:p>
            <a:pPr lvl="1"/>
            <a:r>
              <a:rPr lang="en-US"/>
              <a:t>uzly osobních identit</a:t>
            </a:r>
          </a:p>
          <a:p>
            <a:pPr lvl="1"/>
            <a:r>
              <a:rPr lang="en-US"/>
              <a:t>vyvolání jména</a:t>
            </a:r>
          </a:p>
          <a:p>
            <a:pPr lvl="1"/>
            <a:r>
              <a:rPr lang="en-US"/>
              <a:t>kognitivní systém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52" y="1428749"/>
            <a:ext cx="3721100" cy="49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percepce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tzv. vzestupné teorie (odspodu nahoru, bottom-up)</a:t>
            </a:r>
          </a:p>
          <a:p>
            <a:pPr lvl="1"/>
            <a:r>
              <a:rPr lang="en-US"/>
              <a:t>zpracování probíhá od fyzikální povahy podnětů – dat</a:t>
            </a:r>
          </a:p>
          <a:p>
            <a:pPr lvl="1"/>
            <a:endParaRPr lang="en-US"/>
          </a:p>
          <a:p>
            <a:r>
              <a:rPr lang="en-US"/>
              <a:t>tzv. sestupné teorie (shora dolů, top-down)</a:t>
            </a:r>
          </a:p>
          <a:p>
            <a:pPr lvl="1"/>
            <a:r>
              <a:rPr lang="en-US"/>
              <a:t>role vyšších kognitivních procesů, očekávání a údaje v paměti ovlivňují percepci</a:t>
            </a:r>
          </a:p>
        </p:txBody>
      </p:sp>
    </p:spTree>
    <p:extLst>
      <p:ext uri="{BB962C8B-B14F-4D97-AF65-F5344CB8AC3E}">
        <p14:creationId xmlns:p14="http://schemas.microsoft.com/office/powerpoint/2010/main" val="392355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Gibsonova teorie přímé percepce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všechny informace ke tvorbě perceptu jsou obsaženy v senzorických receptorech</a:t>
            </a:r>
          </a:p>
          <a:p>
            <a:r>
              <a:rPr lang="en-US"/>
              <a:t>vnímání je okamžité - není potřeba zpracování vyššími kognitivními procesy</a:t>
            </a:r>
          </a:p>
          <a:p>
            <a:r>
              <a:rPr lang="en-US"/>
              <a:t>dispozice k vnímání kontextu a vyvozování souvislostí vrozená</a:t>
            </a:r>
          </a:p>
          <a:p>
            <a:r>
              <a:rPr lang="en-US"/>
              <a:t>koncepty afordance a rezonance</a:t>
            </a:r>
          </a:p>
          <a:p>
            <a:r>
              <a:rPr lang="en-US"/>
              <a:t>ekologický přístup</a:t>
            </a:r>
          </a:p>
        </p:txBody>
      </p:sp>
    </p:spTree>
    <p:extLst>
      <p:ext uri="{BB962C8B-B14F-4D97-AF65-F5344CB8AC3E}">
        <p14:creationId xmlns:p14="http://schemas.microsoft.com/office/powerpoint/2010/main" val="224744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Konstruktivistické teorie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Helmholtz – nevědomé usuzování</a:t>
            </a:r>
          </a:p>
          <a:p>
            <a:r>
              <a:rPr lang="en-US"/>
              <a:t>vnímání = aktivní proces, kde senzorická informace vstupuje do interakce s osobními hypotézami, očekáváními, poznatky z paměti…</a:t>
            </a:r>
          </a:p>
          <a:p>
            <a:r>
              <a:rPr lang="en-US"/>
              <a:t>vjem tak nemusí být přesným odrazem reality</a:t>
            </a:r>
          </a:p>
          <a:p>
            <a:r>
              <a:rPr lang="en-US"/>
              <a:t>vliv očekávání, emocí, motivace na percepci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Integrace obou přístupů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v závislosti na podmínkách percepce se pravděpodobně zapojují oba typy procesů, vzestupné i sestupné</a:t>
            </a:r>
          </a:p>
          <a:p>
            <a:r>
              <a:rPr lang="en-US"/>
              <a:t>Milnerův a Goodalův model</a:t>
            </a:r>
            <a:r>
              <a:rPr lang="en-US">
                <a:effectLst/>
              </a:rPr>
              <a:t> </a:t>
            </a:r>
          </a:p>
          <a:p>
            <a:pPr lvl="1"/>
            <a:r>
              <a:rPr lang="en-US"/>
              <a:t>percepce pro identifikaci</a:t>
            </a:r>
          </a:p>
          <a:p>
            <a:pPr lvl="1"/>
            <a:r>
              <a:rPr lang="en-US"/>
              <a:t>percepce pro jednání</a:t>
            </a:r>
          </a:p>
        </p:txBody>
      </p:sp>
    </p:spTree>
    <p:extLst>
      <p:ext uri="{BB962C8B-B14F-4D97-AF65-F5344CB8AC3E}">
        <p14:creationId xmlns:p14="http://schemas.microsoft.com/office/powerpoint/2010/main" val="292592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Rozpoznávání objektů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zahrnuje více procesů</a:t>
            </a:r>
          </a:p>
          <a:p>
            <a:pPr lvl="1"/>
            <a:r>
              <a:rPr lang="en-US"/>
              <a:t>rozlišení jednotlivých objektů v zorném poli</a:t>
            </a:r>
          </a:p>
          <a:p>
            <a:pPr lvl="1"/>
            <a:r>
              <a:rPr lang="en-US"/>
              <a:t>rozpoznání objektů v různých pozorovacích podmínkách (osvětlení, úhel pohledu, vzdálenost, pohyb…)</a:t>
            </a:r>
          </a:p>
          <a:p>
            <a:pPr lvl="1"/>
            <a:r>
              <a:rPr lang="en-US"/>
              <a:t>přiřazení objektu do kategorie (pes, židle…)</a:t>
            </a:r>
          </a:p>
          <a:p>
            <a:pPr lvl="1"/>
            <a:r>
              <a:rPr lang="en-US"/>
              <a:t>identifikace konkrétního objektu (např. tváře známé osoby)</a:t>
            </a:r>
          </a:p>
        </p:txBody>
      </p:sp>
    </p:spTree>
    <p:extLst>
      <p:ext uri="{BB962C8B-B14F-4D97-AF65-F5344CB8AC3E}">
        <p14:creationId xmlns:p14="http://schemas.microsoft.com/office/powerpoint/2010/main" val="52504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592667"/>
            <a:ext cx="7217832" cy="54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8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šablon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Neisser a Selfridge (1960)</a:t>
            </a:r>
          </a:p>
          <a:p>
            <a:r>
              <a:rPr lang="cs-CZ"/>
              <a:t>šablona = vysoce podrobný model jevu</a:t>
            </a:r>
          </a:p>
          <a:p>
            <a:r>
              <a:rPr lang="cs-CZ"/>
              <a:t>vnímané porovnáváme s množnou šablon</a:t>
            </a:r>
          </a:p>
          <a:p>
            <a:r>
              <a:rPr lang="cs-CZ">
                <a:effectLst/>
              </a:rPr>
              <a:t>náročné na kapacitu zpracování</a:t>
            </a:r>
            <a:r>
              <a:rPr lang="en-US">
                <a:effectLst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3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prototypů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prototypy nejcharakterističtějších znaků – méně rigidní pojetí než šablona</a:t>
            </a:r>
          </a:p>
          <a:p>
            <a:r>
              <a:rPr lang="cs-CZ"/>
              <a:t>neuropsychologické a experimentální doklady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801</TotalTime>
  <Words>446</Words>
  <Application>Microsoft Macintosh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Civic</vt:lpstr>
      <vt:lpstr>PowerPoint.Show.8</vt:lpstr>
      <vt:lpstr>Vnímání</vt:lpstr>
      <vt:lpstr>Teorie percepce</vt:lpstr>
      <vt:lpstr>Gibsonova teorie přímé percepce</vt:lpstr>
      <vt:lpstr>Konstruktivistické teorie</vt:lpstr>
      <vt:lpstr>Integrace obou přístupů</vt:lpstr>
      <vt:lpstr>Rozpoznávání objektů</vt:lpstr>
      <vt:lpstr>PowerPoint Presentation</vt:lpstr>
      <vt:lpstr>Teorie šablon</vt:lpstr>
      <vt:lpstr>Teorie prototypů</vt:lpstr>
      <vt:lpstr>Teorie korelace znaků/rysů</vt:lpstr>
      <vt:lpstr>Teorie korelace znaků</vt:lpstr>
      <vt:lpstr>PowerPoint Presentation</vt:lpstr>
      <vt:lpstr>Marrova výpočetní teorie percepce </vt:lpstr>
      <vt:lpstr>PowerPoint Presentation</vt:lpstr>
      <vt:lpstr>Biedermanova teorie poznávání na základě složek </vt:lpstr>
      <vt:lpstr>PowerPoint Presentation</vt:lpstr>
      <vt:lpstr>Poruchy percepce</vt:lpstr>
      <vt:lpstr>Rozpoznávání tváří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Klimusová</dc:creator>
  <cp:lastModifiedBy>Helena Klimusová</cp:lastModifiedBy>
  <cp:revision>47</cp:revision>
  <dcterms:created xsi:type="dcterms:W3CDTF">2012-11-16T07:18:25Z</dcterms:created>
  <dcterms:modified xsi:type="dcterms:W3CDTF">2013-10-15T05:54:10Z</dcterms:modified>
</cp:coreProperties>
</file>