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8" r:id="rId3"/>
    <p:sldId id="293" r:id="rId4"/>
    <p:sldId id="269" r:id="rId5"/>
    <p:sldId id="272" r:id="rId6"/>
    <p:sldId id="292" r:id="rId7"/>
    <p:sldId id="273" r:id="rId8"/>
    <p:sldId id="274" r:id="rId9"/>
    <p:sldId id="276" r:id="rId10"/>
    <p:sldId id="294" r:id="rId11"/>
    <p:sldId id="295" r:id="rId12"/>
    <p:sldId id="297" r:id="rId13"/>
    <p:sldId id="296" r:id="rId14"/>
    <p:sldId id="298" r:id="rId15"/>
    <p:sldId id="299" r:id="rId16"/>
    <p:sldId id="277" r:id="rId17"/>
    <p:sldId id="279" r:id="rId18"/>
    <p:sldId id="281" r:id="rId19"/>
    <p:sldId id="282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23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10.12.13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10.12.13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7B90-B82A-9F4D-9E40-1023034EFA6E}" type="slidenum"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10.12.13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10.12.13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10.12.13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AC9D907-79D7-8745-988B-DCD3C747FFFE}" type="datetimeFigureOut">
              <a:t>10.12.13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10.12.13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10.12.13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C987B90-B82A-9F4D-9E40-1023034EFA6E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10.12.13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C987B90-B82A-9F4D-9E40-1023034EFA6E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10.12.13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AC9D907-79D7-8745-988B-DCD3C747FFFE}" type="datetimeFigureOut">
              <a:t>10.12.13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AC9D907-79D7-8745-988B-DCD3C747FFFE}" type="datetimeFigureOut">
              <a:t>10.12.13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Click to edit Master text styles</a:t>
            </a:r>
          </a:p>
          <a:p>
            <a:pPr lvl="1" eaLnBrk="1" latinLnBrk="0" hangingPunct="1"/>
            <a:r>
              <a:rPr kumimoji="0" lang="cs-CZ" smtClean="0"/>
              <a:t>Second level</a:t>
            </a:r>
          </a:p>
          <a:p>
            <a:pPr lvl="2" eaLnBrk="1" latinLnBrk="0" hangingPunct="1"/>
            <a:r>
              <a:rPr kumimoji="0" lang="cs-CZ" smtClean="0"/>
              <a:t>Third level</a:t>
            </a:r>
          </a:p>
          <a:p>
            <a:pPr lvl="3" eaLnBrk="1" latinLnBrk="0" hangingPunct="1"/>
            <a:r>
              <a:rPr kumimoji="0" lang="cs-CZ" smtClean="0"/>
              <a:t>Fourth level</a:t>
            </a:r>
          </a:p>
          <a:p>
            <a:pPr lvl="4" eaLnBrk="1" latinLnBrk="0" hangingPunct="1"/>
            <a:r>
              <a:rPr kumimoji="0" lang="cs-CZ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399"/>
            <a:ext cx="6846382" cy="2655957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Jazyk: popis, základní prvky a vlastnosti</a:t>
            </a:r>
          </a:p>
          <a:p>
            <a:endParaRPr lang="en-US"/>
          </a:p>
          <a:p>
            <a:r>
              <a:rPr lang="en-US"/>
              <a:t>percepce řeči: percepce slov</a:t>
            </a:r>
          </a:p>
          <a:p>
            <a:r>
              <a:rPr lang="en-US"/>
              <a:t>porozumění větám, textu</a:t>
            </a:r>
          </a:p>
          <a:p>
            <a:endParaRPr lang="en-US"/>
          </a:p>
          <a:p>
            <a:r>
              <a:rPr lang="en-US"/>
              <a:t>Produkce řeči</a:t>
            </a:r>
          </a:p>
          <a:p>
            <a:endParaRPr lang="en-US"/>
          </a:p>
          <a:p>
            <a:r>
              <a:rPr lang="en-US"/>
              <a:t>jazyk a myšlení</a:t>
            </a:r>
          </a:p>
          <a:p>
            <a:endParaRPr lang="en-US"/>
          </a:p>
          <a:p>
            <a:r>
              <a:rPr lang="en-US"/>
              <a:t>osvojování jazyka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Jazyk a řeč</a:t>
            </a:r>
          </a:p>
        </p:txBody>
      </p:sp>
    </p:spTree>
    <p:extLst>
      <p:ext uri="{BB962C8B-B14F-4D97-AF65-F5344CB8AC3E}">
        <p14:creationId xmlns:p14="http://schemas.microsoft.com/office/powerpoint/2010/main" val="1512608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Teorie kapacity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Just, Carpenter (1992)</a:t>
            </a:r>
          </a:p>
          <a:p>
            <a:r>
              <a:rPr lang="en-US"/>
              <a:t>vychází z teorie pracovní paměti</a:t>
            </a:r>
          </a:p>
          <a:p>
            <a:r>
              <a:rPr lang="en-US"/>
              <a:t>rozdíly v porozumění vyplývají z rozdílů v kapacitě pracovní paměti</a:t>
            </a:r>
          </a:p>
          <a:p>
            <a:r>
              <a:rPr lang="en-US"/>
              <a:t>testování kapacity – tzv. rozsah čtení (reading span)</a:t>
            </a:r>
          </a:p>
        </p:txBody>
      </p:sp>
    </p:spTree>
    <p:extLst>
      <p:ext uri="{BB962C8B-B14F-4D97-AF65-F5344CB8AC3E}">
        <p14:creationId xmlns:p14="http://schemas.microsoft.com/office/powerpoint/2010/main" val="2020338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Příběhy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selektivní zpracování informací</a:t>
            </a:r>
          </a:p>
          <a:p>
            <a:r>
              <a:rPr lang="en-US"/>
              <a:t>vliv schématu – již ve fázi kódování</a:t>
            </a:r>
          </a:p>
          <a:p>
            <a:endParaRPr lang="en-US"/>
          </a:p>
          <a:p>
            <a:r>
              <a:rPr lang="cs-CZ"/>
              <a:t>Kintschův model porozumění textu </a:t>
            </a:r>
            <a:endParaRPr lang="en-US"/>
          </a:p>
          <a:p>
            <a:r>
              <a:rPr lang="en-US"/>
              <a:t>Bartlettova teorie schémat</a:t>
            </a:r>
          </a:p>
        </p:txBody>
      </p:sp>
    </p:spTree>
    <p:extLst>
      <p:ext uri="{BB962C8B-B14F-4D97-AF65-F5344CB8AC3E}">
        <p14:creationId xmlns:p14="http://schemas.microsoft.com/office/powerpoint/2010/main" val="569634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Produkce řeči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/>
              <a:t>sociální rozměr jazykové produkce</a:t>
            </a:r>
          </a:p>
          <a:p>
            <a:pPr lvl="0"/>
            <a:r>
              <a:rPr lang="cs-CZ"/>
              <a:t>Griceho princip </a:t>
            </a:r>
            <a:r>
              <a:rPr lang="en-US"/>
              <a:t>kooperativnosti</a:t>
            </a:r>
            <a:endParaRPr lang="cs-CZ"/>
          </a:p>
          <a:p>
            <a:pPr lvl="1"/>
            <a:r>
              <a:rPr lang="cs-CZ"/>
              <a:t>čtyři pravidla: kvality a kvantity, vztahu (k cíli konverzace) a dobrých způsobů</a:t>
            </a:r>
            <a:endParaRPr lang="en-US"/>
          </a:p>
          <a:p>
            <a:pPr lvl="0"/>
            <a:r>
              <a:rPr lang="cs-CZ"/>
              <a:t>genderové rozdíly v konverzačním stylu </a:t>
            </a:r>
            <a:endParaRPr lang="en-US"/>
          </a:p>
          <a:p>
            <a:r>
              <a:rPr lang="en-US"/>
              <a:t>společná půda</a:t>
            </a:r>
          </a:p>
          <a:p>
            <a:pPr lvl="1"/>
            <a:r>
              <a:rPr lang="en-US"/>
              <a:t>obecná</a:t>
            </a:r>
          </a:p>
          <a:p>
            <a:pPr lvl="1"/>
            <a:r>
              <a:rPr lang="en-US"/>
              <a:t>osobní</a:t>
            </a:r>
          </a:p>
          <a:p>
            <a:r>
              <a:rPr lang="en-US"/>
              <a:t>prozodická vodítka</a:t>
            </a:r>
          </a:p>
          <a:p>
            <a:r>
              <a:rPr lang="en-US"/>
              <a:t>návazné páry – střídání mluvčích</a:t>
            </a:r>
          </a:p>
        </p:txBody>
      </p:sp>
    </p:spTree>
    <p:extLst>
      <p:ext uri="{BB962C8B-B14F-4D97-AF65-F5344CB8AC3E}">
        <p14:creationId xmlns:p14="http://schemas.microsoft.com/office/powerpoint/2010/main" val="2859634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Chyby v řeči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/>
              <a:t>nezáměrné jazykové omyly (ve fonémech, morfémech i vyšších jednotkách)</a:t>
            </a:r>
          </a:p>
          <a:p>
            <a:r>
              <a:rPr lang="cs-CZ"/>
              <a:t>podle psychoanalýzy – vytěsněné obsahy</a:t>
            </a:r>
          </a:p>
          <a:p>
            <a:r>
              <a:rPr lang="cs-CZ"/>
              <a:t>pro kognitivní psychology – doklady o tvorbě řeči</a:t>
            </a:r>
          </a:p>
          <a:p>
            <a:r>
              <a:rPr lang="cs-CZ"/>
              <a:t>typy přeřeknutí</a:t>
            </a:r>
          </a:p>
          <a:p>
            <a:pPr lvl="1"/>
            <a:r>
              <a:rPr lang="cs-CZ"/>
              <a:t>anticipace, perseverace, substituce, transpozice, inzerce, delece, slovní sloučeniny, spoonerismus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68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Teorie šířící se aktivace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4 úrovně zpracování</a:t>
            </a:r>
            <a:endParaRPr lang="en-US"/>
          </a:p>
          <a:p>
            <a:pPr lvl="1"/>
            <a:r>
              <a:rPr lang="cs-CZ"/>
              <a:t>sémantická</a:t>
            </a:r>
            <a:endParaRPr lang="en-US"/>
          </a:p>
          <a:p>
            <a:pPr lvl="1"/>
            <a:r>
              <a:rPr lang="cs-CZ"/>
              <a:t>syntaktická</a:t>
            </a:r>
            <a:endParaRPr lang="en-US"/>
          </a:p>
          <a:p>
            <a:pPr lvl="1"/>
            <a:r>
              <a:rPr lang="cs-CZ"/>
              <a:t>morfologická</a:t>
            </a:r>
            <a:endParaRPr lang="en-US"/>
          </a:p>
          <a:p>
            <a:pPr lvl="1"/>
            <a:r>
              <a:rPr lang="en-US"/>
              <a:t>fonologická</a:t>
            </a:r>
          </a:p>
          <a:p>
            <a:r>
              <a:rPr lang="en-US"/>
              <a:t>konekcionistický model - zpracování je paralelní a interaktivní na všech úrovních</a:t>
            </a:r>
          </a:p>
          <a:p>
            <a:r>
              <a:rPr lang="en-US"/>
              <a:t>kategorická pravidla</a:t>
            </a:r>
          </a:p>
          <a:p>
            <a:r>
              <a:rPr lang="en-US"/>
              <a:t>lexikon</a:t>
            </a:r>
          </a:p>
          <a:p>
            <a:r>
              <a:rPr lang="en-US"/>
              <a:t>pravidla vkládání</a:t>
            </a:r>
          </a:p>
        </p:txBody>
      </p:sp>
    </p:spTree>
    <p:extLst>
      <p:ext uri="{BB962C8B-B14F-4D97-AF65-F5344CB8AC3E}">
        <p14:creationId xmlns:p14="http://schemas.microsoft.com/office/powerpoint/2010/main" val="25499377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Jazyk a myšlení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b="1"/>
              <a:t>teorie jazykové relativity </a:t>
            </a:r>
            <a:r>
              <a:rPr lang="cs-CZ"/>
              <a:t>(Sapirova-Whorfova hypotéza, 1941) - lidé vnímají svět odlišně a přemýšlejí o něm odlišně díky tomu, že používají různé jazyky </a:t>
            </a:r>
          </a:p>
          <a:p>
            <a:pPr lvl="1"/>
            <a:r>
              <a:rPr lang="cs-CZ"/>
              <a:t>silná a slabá hypotéza</a:t>
            </a:r>
          </a:p>
          <a:p>
            <a:pPr lvl="0"/>
            <a:r>
              <a:rPr lang="cs-CZ" b="1"/>
              <a:t>jazykové univerzálie </a:t>
            </a:r>
            <a:r>
              <a:rPr lang="cs-CZ"/>
              <a:t>– charakteristické zákonitosti / struktury společné v různých jazycích</a:t>
            </a:r>
          </a:p>
          <a:p>
            <a:pPr lvl="1"/>
            <a:r>
              <a:rPr lang="cs-CZ"/>
              <a:t> např. studie pojmenovávání barev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86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Osvojování jazyka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broukání </a:t>
            </a:r>
          </a:p>
          <a:p>
            <a:r>
              <a:rPr lang="cs-CZ"/>
              <a:t>žvatlání fonémů primárního jazyka</a:t>
            </a:r>
          </a:p>
          <a:p>
            <a:r>
              <a:rPr lang="cs-CZ"/>
              <a:t>jednoslovné výpovědi - holofráze</a:t>
            </a:r>
          </a:p>
          <a:p>
            <a:r>
              <a:rPr lang="cs-CZ"/>
              <a:t>dvouslovné výpovědi a telegrafická řeč </a:t>
            </a:r>
          </a:p>
          <a:p>
            <a:r>
              <a:rPr lang="cs-CZ"/>
              <a:t>základní větná struktura + rozšiřování slovní zásoby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2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Osvojování jazyka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/>
              <a:t>při osvojování jazyka zpočátku omezený slovník - </a:t>
            </a:r>
            <a:r>
              <a:rPr lang="cs-CZ" b="1"/>
              <a:t>omyl přílišného rozšiřování</a:t>
            </a:r>
            <a:r>
              <a:rPr lang="cs-CZ"/>
              <a:t> (overextension error) </a:t>
            </a:r>
          </a:p>
          <a:p>
            <a:pPr lvl="1"/>
            <a:r>
              <a:rPr lang="cs-CZ" u="sng"/>
              <a:t>hypotéza znaků</a:t>
            </a:r>
            <a:r>
              <a:rPr lang="cs-CZ"/>
              <a:t> </a:t>
            </a:r>
          </a:p>
          <a:p>
            <a:pPr lvl="1"/>
            <a:r>
              <a:rPr lang="cs-CZ" u="sng"/>
              <a:t>funkční hypotéza</a:t>
            </a:r>
          </a:p>
          <a:p>
            <a:pPr lvl="1"/>
            <a:endParaRPr lang="cs-CZ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95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Osvojování jazyka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/>
              <a:t>interakce dědičnosti a prostředí při osvojování jazyka</a:t>
            </a:r>
            <a:endParaRPr lang="en-US"/>
          </a:p>
          <a:p>
            <a:r>
              <a:rPr lang="cs-CZ"/>
              <a:t>děti se učí jazyku tvorbou </a:t>
            </a:r>
            <a:r>
              <a:rPr lang="cs-CZ" b="1"/>
              <a:t>předběžných hypotéz</a:t>
            </a:r>
            <a:r>
              <a:rPr lang="cs-CZ"/>
              <a:t> (vrozené/dědičné nastavení), testují je v prostředí </a:t>
            </a:r>
          </a:p>
          <a:p>
            <a:r>
              <a:rPr lang="cs-CZ"/>
              <a:t>k tvorbě hypotéz slouží vrozený </a:t>
            </a:r>
            <a:r>
              <a:rPr lang="cs-CZ" b="1"/>
              <a:t>modul jazykového vývoje</a:t>
            </a:r>
            <a:r>
              <a:rPr lang="cs-CZ"/>
              <a:t> (Language Aquisition Device, LAD) – Chomsky, 1965</a:t>
            </a:r>
          </a:p>
          <a:p>
            <a:r>
              <a:rPr lang="cs-CZ"/>
              <a:t>biologicky jsme nastaveni k osvojení jazyka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127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Osvojování jazyka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/>
              <a:t>kritická období</a:t>
            </a:r>
            <a:r>
              <a:rPr lang="cs-CZ"/>
              <a:t>  - </a:t>
            </a:r>
          </a:p>
          <a:p>
            <a:pPr lvl="0"/>
            <a:r>
              <a:rPr lang="cs-CZ"/>
              <a:t>klíčová role prostředí </a:t>
            </a:r>
          </a:p>
          <a:p>
            <a:pPr lvl="0"/>
            <a:endParaRPr lang="cs-CZ" b="1"/>
          </a:p>
          <a:p>
            <a:pPr lvl="0"/>
            <a:r>
              <a:rPr lang="cs-CZ" b="1"/>
              <a:t>imitace</a:t>
            </a:r>
            <a:r>
              <a:rPr lang="cs-CZ"/>
              <a:t>, </a:t>
            </a:r>
            <a:r>
              <a:rPr lang="cs-CZ" b="1"/>
              <a:t>modelování</a:t>
            </a:r>
            <a:r>
              <a:rPr lang="cs-CZ"/>
              <a:t> - řeč zaměřená na dítě, podmiňování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12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Jazyk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/>
              <a:t>jazyk = užívání organizovaných prostředků kombinace slov za účelem dorozumívání</a:t>
            </a:r>
          </a:p>
          <a:p>
            <a:endParaRPr lang="cs-CZ"/>
          </a:p>
          <a:p>
            <a:r>
              <a:rPr lang="cs-CZ"/>
              <a:t>zdroje: </a:t>
            </a:r>
          </a:p>
          <a:p>
            <a:pPr lvl="1"/>
            <a:r>
              <a:rPr lang="cs-CZ"/>
              <a:t>lingvistika</a:t>
            </a:r>
          </a:p>
          <a:p>
            <a:pPr lvl="1"/>
            <a:r>
              <a:rPr lang="cs-CZ"/>
              <a:t>neurolingvistika</a:t>
            </a:r>
          </a:p>
          <a:p>
            <a:pPr lvl="1"/>
            <a:r>
              <a:rPr lang="cs-CZ"/>
              <a:t>sociolingvistika</a:t>
            </a:r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marL="0" indent="0">
              <a:buNone/>
            </a:pPr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395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Popis jazyka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jednotky jayzka</a:t>
            </a:r>
          </a:p>
          <a:p>
            <a:pPr lvl="1"/>
            <a:r>
              <a:rPr lang="en-US"/>
              <a:t>foném </a:t>
            </a:r>
          </a:p>
          <a:p>
            <a:pPr lvl="1"/>
            <a:r>
              <a:rPr lang="en-US"/>
              <a:t>morfém </a:t>
            </a:r>
          </a:p>
          <a:p>
            <a:pPr lvl="2"/>
            <a:r>
              <a:rPr lang="en-US"/>
              <a:t>obsahové – lexikální</a:t>
            </a:r>
          </a:p>
          <a:p>
            <a:pPr lvl="2"/>
            <a:r>
              <a:rPr lang="en-US"/>
              <a:t>funkční morfémy</a:t>
            </a:r>
          </a:p>
          <a:p>
            <a:pPr lvl="1"/>
            <a:r>
              <a:rPr lang="en-US"/>
              <a:t>lexikon</a:t>
            </a:r>
          </a:p>
          <a:p>
            <a:pPr lvl="1"/>
            <a:endParaRPr lang="en-US"/>
          </a:p>
          <a:p>
            <a:pPr lvl="1"/>
            <a:r>
              <a:rPr lang="en-US"/>
              <a:t>syntax </a:t>
            </a:r>
          </a:p>
          <a:p>
            <a:pPr lvl="1"/>
            <a:r>
              <a:rPr lang="cs-CZ"/>
              <a:t>sémantika</a:t>
            </a:r>
          </a:p>
          <a:p>
            <a:pPr lvl="1"/>
            <a:r>
              <a:rPr lang="cs-CZ"/>
              <a:t>diskurz 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098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Vlastnosti jazyka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/>
              <a:t>komunikativní</a:t>
            </a:r>
            <a:endParaRPr lang="en-US"/>
          </a:p>
          <a:p>
            <a:pPr lvl="0"/>
            <a:r>
              <a:rPr lang="cs-CZ"/>
              <a:t>arbitrární vztah mezi symbolem a tím, co označuje</a:t>
            </a:r>
            <a:endParaRPr lang="en-US"/>
          </a:p>
          <a:p>
            <a:pPr lvl="0"/>
            <a:r>
              <a:rPr lang="cs-CZ"/>
              <a:t>pravidla</a:t>
            </a:r>
            <a:endParaRPr lang="en-US"/>
          </a:p>
          <a:p>
            <a:pPr lvl="0"/>
            <a:r>
              <a:rPr lang="cs-CZ"/>
              <a:t>strukturalizovaný</a:t>
            </a:r>
            <a:endParaRPr lang="en-US"/>
          </a:p>
          <a:p>
            <a:pPr lvl="0"/>
            <a:r>
              <a:rPr lang="cs-CZ"/>
              <a:t>generativní</a:t>
            </a:r>
          </a:p>
          <a:p>
            <a:pPr lvl="0"/>
            <a:r>
              <a:rPr lang="cs-CZ"/>
              <a:t>trvalý vývoj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115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Percepce řeči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až 50 fonémů/s, více než neřečových zvuků</a:t>
            </a:r>
          </a:p>
          <a:p>
            <a:r>
              <a:rPr lang="cs-CZ"/>
              <a:t>rychlost percepce podpořena koartikulací (překrývání fonémů)</a:t>
            </a:r>
          </a:p>
          <a:p>
            <a:endParaRPr lang="en-US"/>
          </a:p>
          <a:p>
            <a:r>
              <a:rPr lang="cs-CZ"/>
              <a:t>teorie řečové percepce </a:t>
            </a:r>
          </a:p>
          <a:p>
            <a:pPr lvl="1"/>
            <a:r>
              <a:rPr lang="cs-CZ"/>
              <a:t>běžná sluchová percepce</a:t>
            </a:r>
          </a:p>
          <a:p>
            <a:pPr lvl="1"/>
            <a:r>
              <a:rPr lang="cs-CZ"/>
              <a:t>specifický druh vnímání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031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Percepce řeči jako specifický druh percepce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/>
              <a:t>kategorická percepce řečových zvuků  </a:t>
            </a:r>
          </a:p>
          <a:p>
            <a:pPr lvl="1"/>
            <a:r>
              <a:rPr lang="cs-CZ"/>
              <a:t>řečové zvuky jsou kontinuálními variacemi zvukových vln </a:t>
            </a:r>
          </a:p>
          <a:p>
            <a:pPr lvl="1"/>
            <a:r>
              <a:rPr lang="cs-CZ"/>
              <a:t>my ale vnímáme nespojité kategorie řečových zvuků</a:t>
            </a:r>
          </a:p>
          <a:p>
            <a:pPr lvl="1"/>
            <a:r>
              <a:rPr lang="cs-CZ"/>
              <a:t>= doklad pro percepci řeči prostřednictvím specializovaných procesů</a:t>
            </a:r>
            <a:endParaRPr lang="en-US"/>
          </a:p>
          <a:p>
            <a:pPr lvl="0"/>
            <a:r>
              <a:rPr lang="cs-CZ"/>
              <a:t>motorická teorie řečové percepce - Liberman, 1957</a:t>
            </a:r>
          </a:p>
          <a:p>
            <a:pPr lvl="0"/>
            <a:r>
              <a:rPr lang="cs-CZ"/>
              <a:t>řečová percepce závisí na tom, </a:t>
            </a:r>
            <a:r>
              <a:rPr lang="cs-CZ" b="1"/>
              <a:t>jak</a:t>
            </a:r>
            <a:r>
              <a:rPr lang="cs-CZ"/>
              <a:t> slyšíme mluvčího vyslovovat a </a:t>
            </a:r>
            <a:r>
              <a:rPr lang="cs-CZ" b="1"/>
              <a:t>co o záměru </a:t>
            </a:r>
            <a:r>
              <a:rPr lang="cs-CZ"/>
              <a:t>artikulace jedince usoudíme</a:t>
            </a:r>
            <a:endParaRPr lang="en-US"/>
          </a:p>
          <a:p>
            <a:pPr lvl="0"/>
            <a:r>
              <a:rPr lang="cs-CZ"/>
              <a:t>McGurkův efekt – synchronizace zrakové a sluchové percepce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509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Teorie kohort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/>
              <a:t>kombinace informací z různých zdrojů – senzorický vstup i kontextové informace</a:t>
            </a:r>
          </a:p>
          <a:p>
            <a:pPr lvl="0"/>
            <a:r>
              <a:rPr lang="cs-CZ"/>
              <a:t>paralelní zpracování</a:t>
            </a:r>
          </a:p>
          <a:p>
            <a:pPr lvl="0"/>
            <a:r>
              <a:rPr lang="cs-CZ"/>
              <a:t>iniciální kohorta možných slov, postupná eliminace</a:t>
            </a:r>
          </a:p>
          <a:p>
            <a:pPr lvl="1"/>
            <a:endParaRPr lang="cs-CZ"/>
          </a:p>
          <a:p>
            <a:pPr marL="0" lvl="0" indent="0">
              <a:buNone/>
            </a:pPr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599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Percepce řeči jako běžná sluchová percepce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/>
              <a:t>McClelland, Elman (1986) - model TRACE </a:t>
            </a:r>
          </a:p>
          <a:p>
            <a:pPr lvl="0"/>
            <a:r>
              <a:rPr lang="cs-CZ"/>
              <a:t>3 úrovně detekce znaků: </a:t>
            </a:r>
          </a:p>
          <a:p>
            <a:pPr lvl="1"/>
            <a:r>
              <a:rPr lang="cs-CZ"/>
              <a:t>akustická úroveň </a:t>
            </a:r>
          </a:p>
          <a:p>
            <a:pPr lvl="1"/>
            <a:r>
              <a:rPr lang="cs-CZ"/>
              <a:t>úroveň fonémů </a:t>
            </a:r>
          </a:p>
          <a:p>
            <a:pPr lvl="1"/>
            <a:r>
              <a:rPr lang="cs-CZ"/>
              <a:t>úroveň slov </a:t>
            </a:r>
          </a:p>
          <a:p>
            <a:pPr lvl="1"/>
            <a:r>
              <a:rPr lang="cs-CZ"/>
              <a:t>řečová percepce je interaktivní – úrovně se vzájemně ovlivňují</a:t>
            </a:r>
            <a:endParaRPr lang="en-US"/>
          </a:p>
          <a:p>
            <a:pPr lvl="0"/>
            <a:r>
              <a:rPr lang="cs-CZ"/>
              <a:t>rozhodovací procesy za detekcí znaků/šablon</a:t>
            </a:r>
          </a:p>
          <a:p>
            <a:pPr lvl="0"/>
            <a:r>
              <a:rPr lang="cs-CZ"/>
              <a:t>rekonstrukce fonému – gestaltistický princip uzavřenosti aplikovaný na percepci řeči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858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Porozumění větám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/>
              <a:t>dvě úrovně analýzy</a:t>
            </a:r>
          </a:p>
          <a:p>
            <a:r>
              <a:rPr lang="cs-CZ"/>
              <a:t>1) syntaktická</a:t>
            </a:r>
          </a:p>
          <a:p>
            <a:pPr lvl="1"/>
            <a:r>
              <a:rPr lang="cs-CZ"/>
              <a:t>analýza gramatické struktury</a:t>
            </a:r>
          </a:p>
          <a:p>
            <a:pPr lvl="1"/>
            <a:r>
              <a:rPr lang="cs-CZ"/>
              <a:t>model slepé koleje</a:t>
            </a:r>
          </a:p>
          <a:p>
            <a:pPr lvl="1"/>
            <a:r>
              <a:rPr lang="cs-CZ"/>
              <a:t>teorie omezujících faktorů</a:t>
            </a:r>
          </a:p>
          <a:p>
            <a:r>
              <a:rPr lang="cs-CZ"/>
              <a:t>2) sémantická</a:t>
            </a:r>
          </a:p>
          <a:p>
            <a:endParaRPr lang="cs-CZ"/>
          </a:p>
          <a:p>
            <a:r>
              <a:rPr lang="cs-CZ"/>
              <a:t>vnitřní řeč – udržení informace o pořadí slov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1554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1383</TotalTime>
  <Words>555</Words>
  <Application>Microsoft Macintosh PowerPoint</Application>
  <PresentationFormat>On-screen Show (4:3)</PresentationFormat>
  <Paragraphs>141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Civic</vt:lpstr>
      <vt:lpstr>Jazyk a řeč</vt:lpstr>
      <vt:lpstr>Jazyk</vt:lpstr>
      <vt:lpstr>Popis jazyka</vt:lpstr>
      <vt:lpstr>Vlastnosti jazyka</vt:lpstr>
      <vt:lpstr>Percepce řeči</vt:lpstr>
      <vt:lpstr>Percepce řeči jako specifický druh percepce</vt:lpstr>
      <vt:lpstr>Teorie kohort</vt:lpstr>
      <vt:lpstr>Percepce řeči jako běžná sluchová percepce</vt:lpstr>
      <vt:lpstr>Porozumění větám</vt:lpstr>
      <vt:lpstr>Teorie kapacity</vt:lpstr>
      <vt:lpstr>Příběhy</vt:lpstr>
      <vt:lpstr>Produkce řeči</vt:lpstr>
      <vt:lpstr>Chyby v řeči</vt:lpstr>
      <vt:lpstr>Teorie šířící se aktivace</vt:lpstr>
      <vt:lpstr>Jazyk a myšlení</vt:lpstr>
      <vt:lpstr>Osvojování jazyka</vt:lpstr>
      <vt:lpstr>Osvojování jazyka</vt:lpstr>
      <vt:lpstr>Osvojování jazyka</vt:lpstr>
      <vt:lpstr>Osvojování jazyka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kognitivní psychologie</dc:title>
  <dc:creator>Helena Klimusová</dc:creator>
  <cp:lastModifiedBy>Helena Klimusová</cp:lastModifiedBy>
  <cp:revision>107</cp:revision>
  <dcterms:created xsi:type="dcterms:W3CDTF">2012-09-24T19:33:27Z</dcterms:created>
  <dcterms:modified xsi:type="dcterms:W3CDTF">2013-12-10T05:48:54Z</dcterms:modified>
</cp:coreProperties>
</file>