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4" r:id="rId6"/>
    <p:sldId id="265" r:id="rId7"/>
    <p:sldId id="266" r:id="rId8"/>
    <p:sldId id="267" r:id="rId9"/>
    <p:sldId id="272" r:id="rId10"/>
    <p:sldId id="274" r:id="rId11"/>
    <p:sldId id="275" r:id="rId12"/>
    <p:sldId id="273" r:id="rId13"/>
    <p:sldId id="263" r:id="rId14"/>
    <p:sldId id="271" r:id="rId15"/>
    <p:sldId id="276" r:id="rId16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k-SK" smtClean="0"/>
              <a:t>Kliknite sem a upravte štýl predlohy nadpisov.</a:t>
            </a:r>
            <a:endParaRPr lang="en-US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 smtClean="0"/>
              <a:t>Kliknite sem a upravte štýl predlohy podnadpisov.</a:t>
            </a:r>
            <a:endParaRPr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7F0A5-82AB-44D9-86AC-4514A36F0E6E}" type="datetimeFigureOut">
              <a:rPr lang="en-US" smtClean="0"/>
              <a:t>11/13/2013</a:t>
            </a:fld>
            <a:endParaRPr lang="en-US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37C4A-EB6F-442E-9B5C-8863995A9D6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7F0A5-82AB-44D9-86AC-4514A36F0E6E}" type="datetimeFigureOut">
              <a:rPr lang="en-US" smtClean="0"/>
              <a:t>11/13/2013</a:t>
            </a:fld>
            <a:endParaRPr lang="en-US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37C4A-EB6F-442E-9B5C-8863995A9D6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k-SK" smtClean="0"/>
              <a:t>Kliknite sem a upravte štýl predlohy nadpisov.</a:t>
            </a:r>
            <a:endParaRPr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7F0A5-82AB-44D9-86AC-4514A36F0E6E}" type="datetimeFigureOut">
              <a:rPr lang="en-US" smtClean="0"/>
              <a:t>11/13/2013</a:t>
            </a:fld>
            <a:endParaRPr lang="en-US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37C4A-EB6F-442E-9B5C-8863995A9D6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en-US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7F0A5-82AB-44D9-86AC-4514A36F0E6E}" type="datetimeFigureOut">
              <a:rPr lang="en-US" smtClean="0"/>
              <a:t>11/13/2013</a:t>
            </a:fld>
            <a:endParaRPr lang="en-US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37C4A-EB6F-442E-9B5C-8863995A9D6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k-SK" smtClean="0"/>
              <a:t>Kliknite sem a upravte štýl predlohy nadpisov.</a:t>
            </a:r>
            <a:endParaRPr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7F0A5-82AB-44D9-86AC-4514A36F0E6E}" type="datetimeFigureOut">
              <a:rPr lang="en-US" smtClean="0"/>
              <a:t>11/13/2013</a:t>
            </a:fld>
            <a:endParaRPr lang="en-US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37C4A-EB6F-442E-9B5C-8863995A9D6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en-US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7F0A5-82AB-44D9-86AC-4514A36F0E6E}" type="datetimeFigureOut">
              <a:rPr lang="en-US" smtClean="0"/>
              <a:t>11/13/2013</a:t>
            </a:fld>
            <a:endParaRPr lang="en-US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37C4A-EB6F-442E-9B5C-8863995A9D6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 smtClean="0"/>
              <a:t>Kliknite sem a upravte štýl predlohy nadpisov.</a:t>
            </a:r>
            <a:endParaRPr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7F0A5-82AB-44D9-86AC-4514A36F0E6E}" type="datetimeFigureOut">
              <a:rPr lang="en-US" smtClean="0"/>
              <a:t>11/13/2013</a:t>
            </a:fld>
            <a:endParaRPr lang="en-US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37C4A-EB6F-442E-9B5C-8863995A9D6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en-US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7F0A5-82AB-44D9-86AC-4514A36F0E6E}" type="datetimeFigureOut">
              <a:rPr lang="en-US" smtClean="0"/>
              <a:t>11/13/2013</a:t>
            </a:fld>
            <a:endParaRPr lang="en-US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37C4A-EB6F-442E-9B5C-8863995A9D6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7F0A5-82AB-44D9-86AC-4514A36F0E6E}" type="datetimeFigureOut">
              <a:rPr lang="en-US" smtClean="0"/>
              <a:t>11/13/2013</a:t>
            </a:fld>
            <a:endParaRPr lang="en-US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37C4A-EB6F-442E-9B5C-8863995A9D6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en-US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7F0A5-82AB-44D9-86AC-4514A36F0E6E}" type="datetimeFigureOut">
              <a:rPr lang="en-US" smtClean="0"/>
              <a:t>11/13/2013</a:t>
            </a:fld>
            <a:endParaRPr lang="en-US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37C4A-EB6F-442E-9B5C-8863995A9D6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en-US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7F0A5-82AB-44D9-86AC-4514A36F0E6E}" type="datetimeFigureOut">
              <a:rPr lang="en-US" smtClean="0"/>
              <a:t>11/13/2013</a:t>
            </a:fld>
            <a:endParaRPr lang="en-US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37C4A-EB6F-442E-9B5C-8863995A9D6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nadpi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 smtClean="0"/>
              <a:t>Kliknite sem a upravte štýl predlohy nadpisov.</a:t>
            </a:r>
            <a:endParaRPr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E7F0A5-82AB-44D9-86AC-4514A36F0E6E}" type="datetimeFigureOut">
              <a:rPr lang="en-US" smtClean="0"/>
              <a:t>11/13/2013</a:t>
            </a:fld>
            <a:endParaRPr lang="en-US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837C4A-EB6F-442E-9B5C-8863995A9D6A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3568" y="1484784"/>
            <a:ext cx="7772400" cy="1470025"/>
          </a:xfrm>
        </p:spPr>
        <p:txBody>
          <a:bodyPr>
            <a:normAutofit/>
          </a:bodyPr>
          <a:lstStyle/>
          <a:p>
            <a:r>
              <a:rPr lang="sk-SK" sz="4800" b="1" dirty="0" smtClean="0"/>
              <a:t>Odborné zdroje informácií</a:t>
            </a:r>
            <a:endParaRPr lang="en-US" sz="4800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403648" y="2780928"/>
            <a:ext cx="6400800" cy="1752600"/>
          </a:xfrm>
        </p:spPr>
        <p:txBody>
          <a:bodyPr/>
          <a:lstStyle/>
          <a:p>
            <a:r>
              <a:rPr lang="sk-SK" dirty="0" smtClean="0">
                <a:solidFill>
                  <a:schemeClr val="tx1"/>
                </a:solidFill>
              </a:rPr>
              <a:t>Primárne zdroje</a:t>
            </a:r>
          </a:p>
          <a:p>
            <a:r>
              <a:rPr lang="sk-SK" dirty="0" smtClean="0">
                <a:solidFill>
                  <a:schemeClr val="tx1"/>
                </a:solidFill>
              </a:rPr>
              <a:t>Sekundárne zdroje</a:t>
            </a:r>
          </a:p>
          <a:p>
            <a:r>
              <a:rPr lang="sk-SK" dirty="0" smtClean="0">
                <a:solidFill>
                  <a:schemeClr val="tx1"/>
                </a:solidFill>
              </a:rPr>
              <a:t>Terciálne zdroje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smtClean="0"/>
              <a:t>Terciárne zdroje</a:t>
            </a:r>
            <a:endParaRPr lang="en-US" b="1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5373216"/>
          </a:xfrm>
        </p:spPr>
        <p:txBody>
          <a:bodyPr>
            <a:normAutofit/>
          </a:bodyPr>
          <a:lstStyle/>
          <a:p>
            <a:r>
              <a:rPr lang="sk-SK" dirty="0" smtClean="0"/>
              <a:t>Poskytujú prehľad teórie a záverov zo sekundárnych zdrojov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smtClean="0"/>
              <a:t>Terciárne zdroje</a:t>
            </a:r>
            <a:endParaRPr lang="en-US" b="1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5373216"/>
          </a:xfrm>
        </p:spPr>
        <p:txBody>
          <a:bodyPr>
            <a:normAutofit/>
          </a:bodyPr>
          <a:lstStyle/>
          <a:p>
            <a:r>
              <a:rPr lang="sk-SK" dirty="0" smtClean="0"/>
              <a:t>Poskytujú prehľad teórie a záverov zo sekundárnych zdrojov</a:t>
            </a:r>
          </a:p>
          <a:p>
            <a:r>
              <a:rPr lang="sk-SK" dirty="0" smtClean="0"/>
              <a:t>Orientujú čitateľa v primárnych a sekundárnych zdrojoch</a:t>
            </a:r>
          </a:p>
          <a:p>
            <a:endParaRPr lang="sk-SK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3568" y="0"/>
            <a:ext cx="7772400" cy="1470025"/>
          </a:xfrm>
        </p:spPr>
        <p:txBody>
          <a:bodyPr>
            <a:normAutofit/>
          </a:bodyPr>
          <a:lstStyle/>
          <a:p>
            <a:r>
              <a:rPr lang="sk-SK" sz="4000" b="1" dirty="0" smtClean="0"/>
              <a:t>Primárny, sekundárny, terciárny...?</a:t>
            </a:r>
            <a:endParaRPr lang="en-US" sz="4000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11560" y="1340768"/>
            <a:ext cx="3816424" cy="5157192"/>
          </a:xfrm>
        </p:spPr>
        <p:txBody>
          <a:bodyPr>
            <a:normAutofit/>
          </a:bodyPr>
          <a:lstStyle/>
          <a:p>
            <a:pPr algn="l"/>
            <a:r>
              <a:rPr lang="sk-SK" sz="2800" i="1" dirty="0" smtClean="0">
                <a:solidFill>
                  <a:schemeClr val="tx2">
                    <a:lumMod val="75000"/>
                  </a:schemeClr>
                </a:solidFill>
              </a:rPr>
              <a:t>Výskumný</a:t>
            </a:r>
            <a:r>
              <a:rPr lang="sk-SK" sz="2800" i="1" dirty="0" smtClean="0">
                <a:solidFill>
                  <a:schemeClr val="tx2">
                    <a:lumMod val="75000"/>
                  </a:schemeClr>
                </a:solidFill>
              </a:rPr>
              <a:t> článok</a:t>
            </a:r>
          </a:p>
          <a:p>
            <a:pPr algn="l"/>
            <a:r>
              <a:rPr lang="sk-SK" sz="2800" i="1" dirty="0" smtClean="0">
                <a:solidFill>
                  <a:schemeClr val="tx2">
                    <a:lumMod val="75000"/>
                  </a:schemeClr>
                </a:solidFill>
              </a:rPr>
              <a:t>Prehľadový článok</a:t>
            </a:r>
          </a:p>
          <a:p>
            <a:pPr algn="l"/>
            <a:r>
              <a:rPr lang="sk-SK" sz="2800" i="1" dirty="0" smtClean="0">
                <a:solidFill>
                  <a:schemeClr val="tx2">
                    <a:lumMod val="75000"/>
                  </a:schemeClr>
                </a:solidFill>
              </a:rPr>
              <a:t>Teoretický článok</a:t>
            </a:r>
            <a:endParaRPr lang="sk-SK" sz="2800" i="1" dirty="0" smtClean="0">
              <a:solidFill>
                <a:schemeClr val="tx2">
                  <a:lumMod val="75000"/>
                </a:schemeClr>
              </a:solidFill>
            </a:endParaRPr>
          </a:p>
          <a:p>
            <a:pPr algn="l"/>
            <a:r>
              <a:rPr lang="sk-SK" sz="2800" i="1" dirty="0" smtClean="0">
                <a:solidFill>
                  <a:schemeClr val="tx2">
                    <a:lumMod val="75000"/>
                  </a:schemeClr>
                </a:solidFill>
              </a:rPr>
              <a:t>Diplomová práca</a:t>
            </a:r>
          </a:p>
          <a:p>
            <a:pPr algn="l"/>
            <a:r>
              <a:rPr lang="sk-SK" sz="2800" i="1" dirty="0" smtClean="0">
                <a:solidFill>
                  <a:schemeClr val="tx2">
                    <a:lumMod val="75000"/>
                  </a:schemeClr>
                </a:solidFill>
              </a:rPr>
              <a:t>Vedecká príručka (</a:t>
            </a:r>
            <a:r>
              <a:rPr lang="sk-SK" sz="2800" i="1" dirty="0" err="1" smtClean="0">
                <a:solidFill>
                  <a:schemeClr val="tx2">
                    <a:lumMod val="75000"/>
                  </a:schemeClr>
                </a:solidFill>
              </a:rPr>
              <a:t>handbook</a:t>
            </a:r>
            <a:r>
              <a:rPr lang="sk-SK" sz="2800" i="1" dirty="0" smtClean="0">
                <a:solidFill>
                  <a:schemeClr val="tx2">
                    <a:lumMod val="75000"/>
                  </a:schemeClr>
                </a:solidFill>
              </a:rPr>
              <a:t>)</a:t>
            </a:r>
            <a:endParaRPr lang="sk-SK" sz="2800" i="1" dirty="0">
              <a:solidFill>
                <a:schemeClr val="tx2">
                  <a:lumMod val="75000"/>
                </a:schemeClr>
              </a:solidFill>
            </a:endParaRPr>
          </a:p>
          <a:p>
            <a:pPr algn="l"/>
            <a:r>
              <a:rPr lang="sk-SK" sz="2800" i="1" dirty="0" smtClean="0">
                <a:solidFill>
                  <a:schemeClr val="tx2">
                    <a:lumMod val="75000"/>
                  </a:schemeClr>
                </a:solidFill>
              </a:rPr>
              <a:t>Monografia</a:t>
            </a:r>
          </a:p>
          <a:p>
            <a:pPr algn="l"/>
            <a:r>
              <a:rPr lang="sk-SK" sz="2800" i="1" dirty="0" smtClean="0">
                <a:solidFill>
                  <a:schemeClr val="tx2">
                    <a:lumMod val="75000"/>
                  </a:schemeClr>
                </a:solidFill>
              </a:rPr>
              <a:t>Encyklopédia </a:t>
            </a:r>
          </a:p>
          <a:p>
            <a:pPr algn="l"/>
            <a:r>
              <a:rPr lang="sk-SK" sz="2800" i="1" dirty="0" smtClean="0">
                <a:solidFill>
                  <a:schemeClr val="tx2">
                    <a:lumMod val="75000"/>
                  </a:schemeClr>
                </a:solidFill>
              </a:rPr>
              <a:t>Popularizačný článok</a:t>
            </a:r>
          </a:p>
          <a:p>
            <a:pPr algn="l"/>
            <a:r>
              <a:rPr lang="sk-SK" sz="2800" i="1" dirty="0" smtClean="0">
                <a:solidFill>
                  <a:schemeClr val="tx2">
                    <a:lumMod val="75000"/>
                  </a:schemeClr>
                </a:solidFill>
              </a:rPr>
              <a:t>Popularizačná kniha</a:t>
            </a:r>
          </a:p>
          <a:p>
            <a:pPr algn="l"/>
            <a:endParaRPr lang="en-US" sz="2800" i="1" dirty="0" smtClean="0">
              <a:solidFill>
                <a:schemeClr val="tx2">
                  <a:lumMod val="75000"/>
                </a:schemeClr>
              </a:solidFill>
            </a:endParaRPr>
          </a:p>
          <a:p>
            <a:pPr algn="l"/>
            <a:endParaRPr lang="en-US" sz="2800" i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4" name="Podnadpis 2"/>
          <p:cNvSpPr txBox="1">
            <a:spLocks/>
          </p:cNvSpPr>
          <p:nvPr/>
        </p:nvSpPr>
        <p:spPr>
          <a:xfrm>
            <a:off x="4644008" y="1340768"/>
            <a:ext cx="4104456" cy="5229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>
              <a:spcBef>
                <a:spcPct val="20000"/>
              </a:spcBef>
            </a:pPr>
            <a:r>
              <a:rPr lang="sk-SK" sz="2800" i="1" dirty="0" err="1" smtClean="0">
                <a:solidFill>
                  <a:schemeClr val="tx2">
                    <a:lumMod val="75000"/>
                  </a:schemeClr>
                </a:solidFill>
              </a:rPr>
              <a:t>Kazuistika</a:t>
            </a:r>
            <a:endParaRPr lang="sk-SK" sz="2800" i="1" dirty="0" smtClean="0">
              <a:solidFill>
                <a:schemeClr val="tx2">
                  <a:lumMod val="75000"/>
                </a:schemeClr>
              </a:solidFill>
            </a:endParaRPr>
          </a:p>
          <a:p>
            <a:pPr>
              <a:spcBef>
                <a:spcPct val="20000"/>
              </a:spcBef>
            </a:pPr>
            <a:r>
              <a:rPr lang="sk-SK" sz="2800" i="1" dirty="0" smtClean="0">
                <a:solidFill>
                  <a:schemeClr val="tx2">
                    <a:lumMod val="75000"/>
                  </a:schemeClr>
                </a:solidFill>
              </a:rPr>
              <a:t>Slovník</a:t>
            </a:r>
            <a:endParaRPr lang="sk-SK" sz="2800" i="1" dirty="0">
              <a:solidFill>
                <a:schemeClr val="tx2">
                  <a:lumMod val="75000"/>
                </a:schemeClr>
              </a:solidFill>
            </a:endParaRPr>
          </a:p>
          <a:p>
            <a:pPr>
              <a:spcBef>
                <a:spcPct val="20000"/>
              </a:spcBef>
            </a:pPr>
            <a:r>
              <a:rPr lang="sk-SK" sz="2800" i="1" dirty="0">
                <a:solidFill>
                  <a:schemeClr val="tx2">
                    <a:lumMod val="75000"/>
                  </a:schemeClr>
                </a:solidFill>
              </a:rPr>
              <a:t>Seminárna práca</a:t>
            </a:r>
          </a:p>
          <a:p>
            <a:pPr>
              <a:spcBef>
                <a:spcPct val="20000"/>
              </a:spcBef>
            </a:pPr>
            <a:r>
              <a:rPr lang="sk-SK" sz="2800" i="1" dirty="0">
                <a:solidFill>
                  <a:schemeClr val="tx2">
                    <a:lumMod val="75000"/>
                  </a:schemeClr>
                </a:solidFill>
              </a:rPr>
              <a:t>Učebnica</a:t>
            </a:r>
          </a:p>
          <a:p>
            <a:pPr>
              <a:spcBef>
                <a:spcPct val="20000"/>
              </a:spcBef>
            </a:pPr>
            <a:r>
              <a:rPr lang="sk-SK" sz="2800" i="1" dirty="0" smtClean="0">
                <a:solidFill>
                  <a:schemeClr val="tx2">
                    <a:lumMod val="75000"/>
                  </a:schemeClr>
                </a:solidFill>
              </a:rPr>
              <a:t>Internetová </a:t>
            </a:r>
            <a:r>
              <a:rPr lang="sk-SK" sz="2800" i="1" dirty="0">
                <a:solidFill>
                  <a:schemeClr val="tx2">
                    <a:lumMod val="75000"/>
                  </a:schemeClr>
                </a:solidFill>
              </a:rPr>
              <a:t>stránka</a:t>
            </a:r>
          </a:p>
          <a:p>
            <a:pPr>
              <a:spcBef>
                <a:spcPct val="20000"/>
              </a:spcBef>
            </a:pPr>
            <a:r>
              <a:rPr lang="sk-SK" sz="2800" i="1" dirty="0">
                <a:solidFill>
                  <a:schemeClr val="tx2">
                    <a:lumMod val="75000"/>
                  </a:schemeClr>
                </a:solidFill>
              </a:rPr>
              <a:t>Nepublikovaný zápis</a:t>
            </a:r>
          </a:p>
          <a:p>
            <a:pPr>
              <a:spcBef>
                <a:spcPct val="20000"/>
              </a:spcBef>
            </a:pPr>
            <a:r>
              <a:rPr lang="sk-SK" sz="2800" i="1" dirty="0" smtClean="0">
                <a:solidFill>
                  <a:schemeClr val="tx2">
                    <a:lumMod val="75000"/>
                  </a:schemeClr>
                </a:solidFill>
              </a:rPr>
              <a:t>Abstrakt</a:t>
            </a:r>
          </a:p>
          <a:p>
            <a:pPr>
              <a:spcBef>
                <a:spcPct val="20000"/>
              </a:spcBef>
            </a:pPr>
            <a:r>
              <a:rPr lang="sk-SK" sz="2800" i="1" dirty="0" err="1" smtClean="0">
                <a:solidFill>
                  <a:schemeClr val="tx2">
                    <a:lumMod val="75000"/>
                  </a:schemeClr>
                </a:solidFill>
              </a:rPr>
              <a:t>Poster</a:t>
            </a:r>
            <a:endParaRPr lang="sk-SK" sz="2800" i="1" dirty="0">
              <a:solidFill>
                <a:schemeClr val="tx2">
                  <a:lumMod val="75000"/>
                </a:schemeClr>
              </a:solidFill>
            </a:endParaRPr>
          </a:p>
          <a:p>
            <a:pPr>
              <a:spcBef>
                <a:spcPct val="20000"/>
              </a:spcBef>
            </a:pPr>
            <a:r>
              <a:rPr lang="sk-SK" sz="2800" i="1" dirty="0" smtClean="0">
                <a:solidFill>
                  <a:schemeClr val="tx2">
                    <a:lumMod val="75000"/>
                  </a:schemeClr>
                </a:solidFill>
              </a:rPr>
              <a:t>Prednáška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US" sz="2800" b="0" i="1" u="none" strike="noStrike" kern="1200" cap="none" spc="0" normalizeH="0" baseline="0" noProof="0" dirty="0" smtClean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2800" b="0" i="1" u="none" strike="noStrike" kern="1200" cap="none" spc="0" normalizeH="0" baseline="0" noProof="0" dirty="0" smtClean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smtClean="0"/>
              <a:t>Primárne zdroje</a:t>
            </a:r>
            <a:endParaRPr lang="en-US" b="1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5112568"/>
          </a:xfrm>
        </p:spPr>
        <p:txBody>
          <a:bodyPr>
            <a:normAutofit/>
          </a:bodyPr>
          <a:lstStyle/>
          <a:p>
            <a:r>
              <a:rPr lang="sk-SK" dirty="0" smtClean="0"/>
              <a:t>Originálny záznam myšlienky/empirických výsledkov</a:t>
            </a:r>
          </a:p>
          <a:p>
            <a:r>
              <a:rPr lang="sk-SK" dirty="0" smtClean="0"/>
              <a:t>Publikované v období vzniku myšlienky/ výskumu</a:t>
            </a:r>
          </a:p>
          <a:p>
            <a:endParaRPr lang="sk-SK" dirty="0" smtClean="0"/>
          </a:p>
          <a:p>
            <a:r>
              <a:rPr lang="sk-SK" i="1" dirty="0" smtClean="0">
                <a:solidFill>
                  <a:schemeClr val="tx2">
                    <a:lumMod val="75000"/>
                  </a:schemeClr>
                </a:solidFill>
              </a:rPr>
              <a:t>Originálny záznam</a:t>
            </a:r>
          </a:p>
          <a:p>
            <a:r>
              <a:rPr lang="sk-SK" i="1" dirty="0" smtClean="0">
                <a:solidFill>
                  <a:schemeClr val="tx2">
                    <a:lumMod val="75000"/>
                  </a:schemeClr>
                </a:solidFill>
              </a:rPr>
              <a:t>Výskumný článok v odbornom časopise</a:t>
            </a:r>
          </a:p>
          <a:p>
            <a:r>
              <a:rPr lang="sk-SK" i="1" dirty="0" smtClean="0">
                <a:solidFill>
                  <a:schemeClr val="tx2">
                    <a:lumMod val="75000"/>
                  </a:schemeClr>
                </a:solidFill>
              </a:rPr>
              <a:t>Diplomová práca (empirická časť!!!)</a:t>
            </a:r>
          </a:p>
          <a:p>
            <a:r>
              <a:rPr lang="sk-SK" i="1" dirty="0" smtClean="0">
                <a:solidFill>
                  <a:schemeClr val="tx2">
                    <a:lumMod val="75000"/>
                  </a:schemeClr>
                </a:solidFill>
              </a:rPr>
              <a:t>Monografia (?)</a:t>
            </a:r>
            <a:endParaRPr lang="en-US" i="1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smtClean="0"/>
              <a:t>Sekundárne zdroje</a:t>
            </a:r>
            <a:endParaRPr lang="en-US" b="1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5373216"/>
          </a:xfrm>
        </p:spPr>
        <p:txBody>
          <a:bodyPr>
            <a:normAutofit/>
          </a:bodyPr>
          <a:lstStyle/>
          <a:p>
            <a:r>
              <a:rPr lang="sk-SK" dirty="0" smtClean="0"/>
              <a:t>Analyzujú a kriticky zhodnocujú primárne zdroje</a:t>
            </a:r>
          </a:p>
          <a:p>
            <a:r>
              <a:rPr lang="sk-SK" dirty="0" smtClean="0"/>
              <a:t>Porovnávajú rôzne výskumy na podobnú tému</a:t>
            </a:r>
          </a:p>
          <a:p>
            <a:r>
              <a:rPr lang="sk-SK" dirty="0" smtClean="0"/>
              <a:t>Vyvodzujú teoretické závery z empirických dát</a:t>
            </a:r>
          </a:p>
          <a:p>
            <a:endParaRPr lang="sk-SK" dirty="0"/>
          </a:p>
          <a:p>
            <a:r>
              <a:rPr lang="sk-SK" i="1" dirty="0" smtClean="0">
                <a:solidFill>
                  <a:schemeClr val="tx2">
                    <a:lumMod val="75000"/>
                  </a:schemeClr>
                </a:solidFill>
              </a:rPr>
              <a:t>Prehľadové štúdie</a:t>
            </a:r>
          </a:p>
          <a:p>
            <a:r>
              <a:rPr lang="sk-SK" i="1" dirty="0" smtClean="0">
                <a:solidFill>
                  <a:schemeClr val="tx2">
                    <a:lumMod val="75000"/>
                  </a:schemeClr>
                </a:solidFill>
              </a:rPr>
              <a:t>Monografie</a:t>
            </a:r>
          </a:p>
          <a:p>
            <a:r>
              <a:rPr lang="sk-SK" i="1" dirty="0" smtClean="0">
                <a:solidFill>
                  <a:schemeClr val="tx2">
                    <a:lumMod val="75000"/>
                  </a:schemeClr>
                </a:solidFill>
              </a:rPr>
              <a:t>Vedecké príručky (</a:t>
            </a:r>
            <a:r>
              <a:rPr lang="sk-SK" i="1" dirty="0" err="1" smtClean="0">
                <a:solidFill>
                  <a:schemeClr val="tx2">
                    <a:lumMod val="75000"/>
                  </a:schemeClr>
                </a:solidFill>
              </a:rPr>
              <a:t>handbooks</a:t>
            </a:r>
            <a:r>
              <a:rPr lang="sk-SK" i="1" dirty="0" smtClean="0">
                <a:solidFill>
                  <a:schemeClr val="tx2">
                    <a:lumMod val="75000"/>
                  </a:schemeClr>
                </a:solidFill>
              </a:rPr>
              <a:t>) </a:t>
            </a:r>
          </a:p>
          <a:p>
            <a:r>
              <a:rPr lang="sk-SK" i="1" dirty="0" smtClean="0">
                <a:solidFill>
                  <a:schemeClr val="tx2">
                    <a:lumMod val="75000"/>
                  </a:schemeClr>
                </a:solidFill>
              </a:rPr>
              <a:t>Popularizačné články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smtClean="0"/>
              <a:t>Terciárne zdroje</a:t>
            </a:r>
            <a:endParaRPr lang="en-US" b="1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5373216"/>
          </a:xfrm>
        </p:spPr>
        <p:txBody>
          <a:bodyPr>
            <a:normAutofit/>
          </a:bodyPr>
          <a:lstStyle/>
          <a:p>
            <a:r>
              <a:rPr lang="sk-SK" dirty="0" smtClean="0"/>
              <a:t>Poskytujú prehľad teórie a záverov zo sekundárnych zdrojov</a:t>
            </a:r>
          </a:p>
          <a:p>
            <a:r>
              <a:rPr lang="sk-SK" dirty="0" smtClean="0"/>
              <a:t>Orientujú čitateľa v primárnych a sekundárnych zdrojoch</a:t>
            </a:r>
          </a:p>
          <a:p>
            <a:endParaRPr lang="sk-SK" dirty="0"/>
          </a:p>
          <a:p>
            <a:r>
              <a:rPr lang="sk-SK" i="1" dirty="0" smtClean="0">
                <a:solidFill>
                  <a:schemeClr val="tx2">
                    <a:lumMod val="75000"/>
                  </a:schemeClr>
                </a:solidFill>
              </a:rPr>
              <a:t>Encyklopédie a slovníky</a:t>
            </a:r>
          </a:p>
          <a:p>
            <a:r>
              <a:rPr lang="sk-SK" i="1" dirty="0" smtClean="0">
                <a:solidFill>
                  <a:schemeClr val="tx2">
                    <a:lumMod val="75000"/>
                  </a:schemeClr>
                </a:solidFill>
              </a:rPr>
              <a:t>Seminárne práce</a:t>
            </a:r>
          </a:p>
          <a:p>
            <a:r>
              <a:rPr lang="sk-SK" i="1" dirty="0" smtClean="0">
                <a:solidFill>
                  <a:schemeClr val="tx2">
                    <a:lumMod val="75000"/>
                  </a:schemeClr>
                </a:solidFill>
              </a:rPr>
              <a:t>Učebnice</a:t>
            </a:r>
          </a:p>
          <a:p>
            <a:r>
              <a:rPr lang="sk-SK" i="1" dirty="0" smtClean="0">
                <a:solidFill>
                  <a:schemeClr val="tx2">
                    <a:lumMod val="75000"/>
                  </a:schemeClr>
                </a:solidFill>
              </a:rPr>
              <a:t>Popularizačné knihy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smtClean="0"/>
              <a:t>Primárne zdroje</a:t>
            </a:r>
            <a:endParaRPr lang="en-US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smtClean="0"/>
              <a:t>Primárne zdroje</a:t>
            </a:r>
            <a:endParaRPr lang="en-US" b="1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5112568"/>
          </a:xfrm>
        </p:spPr>
        <p:txBody>
          <a:bodyPr>
            <a:normAutofit/>
          </a:bodyPr>
          <a:lstStyle/>
          <a:p>
            <a:r>
              <a:rPr lang="sk-SK" dirty="0" smtClean="0"/>
              <a:t>Originálny záznam myšlienky/empirických výsledkov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smtClean="0"/>
              <a:t>Primárne zdroje</a:t>
            </a:r>
            <a:endParaRPr lang="en-US" b="1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5112568"/>
          </a:xfrm>
        </p:spPr>
        <p:txBody>
          <a:bodyPr>
            <a:normAutofit/>
          </a:bodyPr>
          <a:lstStyle/>
          <a:p>
            <a:r>
              <a:rPr lang="sk-SK" dirty="0" smtClean="0"/>
              <a:t>Originálny záznam myšlienky/empirických výsledkov</a:t>
            </a:r>
          </a:p>
          <a:p>
            <a:r>
              <a:rPr lang="sk-SK" dirty="0" smtClean="0"/>
              <a:t>Publikované v období vzniku myšlienky/ výskumu</a:t>
            </a:r>
          </a:p>
          <a:p>
            <a:pPr>
              <a:buNone/>
            </a:pPr>
            <a:endParaRPr lang="sk-SK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smtClean="0"/>
              <a:t>Sekundárne zdroje</a:t>
            </a:r>
            <a:endParaRPr lang="en-US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smtClean="0"/>
              <a:t>Sekundárne zdroje</a:t>
            </a:r>
            <a:endParaRPr lang="en-US" b="1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5112568"/>
          </a:xfrm>
        </p:spPr>
        <p:txBody>
          <a:bodyPr>
            <a:normAutofit/>
          </a:bodyPr>
          <a:lstStyle/>
          <a:p>
            <a:r>
              <a:rPr lang="sk-SK" dirty="0" smtClean="0"/>
              <a:t>Analyzujú a kriticky zhodnocujú primárne zdroje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smtClean="0"/>
              <a:t>Sekundárne zdroje</a:t>
            </a:r>
            <a:endParaRPr lang="en-US" b="1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5112568"/>
          </a:xfrm>
        </p:spPr>
        <p:txBody>
          <a:bodyPr>
            <a:normAutofit/>
          </a:bodyPr>
          <a:lstStyle/>
          <a:p>
            <a:r>
              <a:rPr lang="sk-SK" dirty="0" smtClean="0"/>
              <a:t>Analyzujú a kriticky zhodnocujú primárne zdroje</a:t>
            </a:r>
          </a:p>
          <a:p>
            <a:r>
              <a:rPr lang="sk-SK" dirty="0" smtClean="0"/>
              <a:t>Porovnávajú rôzne výskumy na podobnú tému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smtClean="0"/>
              <a:t>Sekundárne zdroje</a:t>
            </a:r>
            <a:endParaRPr lang="en-US" b="1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5112568"/>
          </a:xfrm>
        </p:spPr>
        <p:txBody>
          <a:bodyPr>
            <a:normAutofit/>
          </a:bodyPr>
          <a:lstStyle/>
          <a:p>
            <a:r>
              <a:rPr lang="sk-SK" dirty="0" smtClean="0"/>
              <a:t>Analyzujú a kriticky zhodnocujú primárne zdroje</a:t>
            </a:r>
          </a:p>
          <a:p>
            <a:r>
              <a:rPr lang="sk-SK" dirty="0" smtClean="0"/>
              <a:t>Porovnávajú rôzne výskumy na podobnú tému</a:t>
            </a:r>
          </a:p>
          <a:p>
            <a:r>
              <a:rPr lang="sk-SK" dirty="0" smtClean="0"/>
              <a:t>Vyvodzujú teoretické závery z empirických dát</a:t>
            </a:r>
          </a:p>
          <a:p>
            <a:endParaRPr lang="sk-SK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smtClean="0"/>
              <a:t>Terciárne zdroje</a:t>
            </a:r>
            <a:endParaRPr lang="en-US" b="1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5373216"/>
          </a:xfrm>
        </p:spPr>
        <p:txBody>
          <a:bodyPr>
            <a:normAutofit/>
          </a:bodyPr>
          <a:lstStyle/>
          <a:p>
            <a:endParaRPr lang="sk-SK" i="1" dirty="0" smtClean="0">
              <a:solidFill>
                <a:schemeClr val="tx2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</TotalTime>
  <Words>223</Words>
  <Application>Microsoft Office PowerPoint</Application>
  <PresentationFormat>Prezentácia na obrazovke (4:3)</PresentationFormat>
  <Paragraphs>70</Paragraphs>
  <Slides>15</Slides>
  <Notes>0</Notes>
  <HiddenSlides>0</HiddenSlides>
  <MMClips>0</MMClips>
  <ScaleCrop>false</ScaleCrop>
  <HeadingPairs>
    <vt:vector size="4" baseType="variant">
      <vt:variant>
        <vt:lpstr>Motív</vt:lpstr>
      </vt:variant>
      <vt:variant>
        <vt:i4>1</vt:i4>
      </vt:variant>
      <vt:variant>
        <vt:lpstr>Nadpisy snímok</vt:lpstr>
      </vt:variant>
      <vt:variant>
        <vt:i4>15</vt:i4>
      </vt:variant>
    </vt:vector>
  </HeadingPairs>
  <TitlesOfParts>
    <vt:vector size="16" baseType="lpstr">
      <vt:lpstr>Motív Office</vt:lpstr>
      <vt:lpstr>Odborné zdroje informácií</vt:lpstr>
      <vt:lpstr>Primárne zdroje</vt:lpstr>
      <vt:lpstr>Primárne zdroje</vt:lpstr>
      <vt:lpstr>Primárne zdroje</vt:lpstr>
      <vt:lpstr>Sekundárne zdroje</vt:lpstr>
      <vt:lpstr>Sekundárne zdroje</vt:lpstr>
      <vt:lpstr>Sekundárne zdroje</vt:lpstr>
      <vt:lpstr>Sekundárne zdroje</vt:lpstr>
      <vt:lpstr>Terciárne zdroje</vt:lpstr>
      <vt:lpstr>Terciárne zdroje</vt:lpstr>
      <vt:lpstr>Terciárne zdroje</vt:lpstr>
      <vt:lpstr>Primárny, sekundárny, terciárny...?</vt:lpstr>
      <vt:lpstr>Primárne zdroje</vt:lpstr>
      <vt:lpstr>Sekundárne zdroje</vt:lpstr>
      <vt:lpstr>Terciárne zdroje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Odborné zdroje informácií</dc:title>
  <dc:creator>Taaanique</dc:creator>
  <cp:lastModifiedBy>Taaanique</cp:lastModifiedBy>
  <cp:revision>5</cp:revision>
  <dcterms:created xsi:type="dcterms:W3CDTF">2013-11-13T10:47:14Z</dcterms:created>
  <dcterms:modified xsi:type="dcterms:W3CDTF">2013-11-13T11:34:39Z</dcterms:modified>
</cp:coreProperties>
</file>