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59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>
      <p:cViewPr>
        <p:scale>
          <a:sx n="70" d="100"/>
          <a:sy n="70" d="100"/>
        </p:scale>
        <p:origin x="-137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119675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Základy managementu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Rozpětí řízení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Stupeň organizovanosti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280920" cy="4873752"/>
          </a:xfrm>
        </p:spPr>
        <p:txBody>
          <a:bodyPr/>
          <a:lstStyle/>
          <a:p>
            <a:r>
              <a:rPr lang="cs-CZ" dirty="0" smtClean="0"/>
              <a:t>Nízká míra organizovanosti = stav, kdy jen málo činností pracovníků je dopředu vymezeno</a:t>
            </a:r>
          </a:p>
          <a:p>
            <a:endParaRPr lang="cs-CZ" dirty="0" smtClean="0"/>
          </a:p>
          <a:p>
            <a:r>
              <a:rPr lang="cs-CZ" dirty="0" smtClean="0"/>
              <a:t>Nízká míra organizovanosti – větší zátěž pro vedoucího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Intenzita a kvalita horizontálních vztahů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dnešní době je podporován trend rozvíjení horizontálních vztahů</a:t>
            </a:r>
          </a:p>
          <a:p>
            <a:endParaRPr lang="cs-CZ" dirty="0" smtClean="0"/>
          </a:p>
          <a:p>
            <a:r>
              <a:rPr lang="cs-CZ" dirty="0" smtClean="0"/>
              <a:t>Dobré horizontální vztahy = pozitivní prostředí = snížení zátěže vedoucího</a:t>
            </a:r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Stupeň podpory ze strany štábních útvarů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Řada úkonů vedoucího lze přenést na jeho osobní štáb &gt; zvýšení jeho výkonnosti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endParaRPr lang="cs-CZ" dirty="0" smtClean="0"/>
          </a:p>
          <a:p>
            <a:r>
              <a:rPr lang="cs-CZ" dirty="0" smtClean="0"/>
              <a:t>Vedoucí štábních útvarů rozšiřují počet pracovníků podřízených vedoucímu &gt; zvýšení jeho zátěže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Stupeň automatizace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IS oprošťují vedoucího od rutinních činností</a:t>
            </a:r>
          </a:p>
          <a:p>
            <a:endParaRPr lang="cs-CZ" dirty="0" smtClean="0"/>
          </a:p>
          <a:p>
            <a:r>
              <a:rPr lang="cs-CZ" dirty="0" smtClean="0"/>
              <a:t>Zvyšují dostupnost a rychlost přenosu informací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Prostorové rozmístění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Koncentrace podřízených na jednom místě snižuje nároky na čas vedoucího</a:t>
            </a:r>
          </a:p>
          <a:p>
            <a:endParaRPr lang="cs-CZ" dirty="0" smtClean="0"/>
          </a:p>
          <a:p>
            <a:r>
              <a:rPr lang="cs-CZ" dirty="0" smtClean="0"/>
              <a:t>Podřízení se mohou nalézat ve značně rozlišném místě &gt; dnes tento problém odbourává využívání komunikační techniky</a:t>
            </a:r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748464" cy="487375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BLAŽEK</a:t>
            </a:r>
            <a:r>
              <a:rPr lang="cs-CZ" dirty="0"/>
              <a:t>, L. </a:t>
            </a:r>
            <a:r>
              <a:rPr lang="cs-CZ" i="1" dirty="0"/>
              <a:t>Management: organizování, rozhodování, ovlivňování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</a:t>
            </a:r>
            <a:r>
              <a:rPr lang="cs-CZ" dirty="0" smtClean="0"/>
              <a:t>2011. 191 </a:t>
            </a:r>
            <a:r>
              <a:rPr lang="cs-CZ" dirty="0"/>
              <a:t>s. ISBN 978-80-247-3275-6</a:t>
            </a:r>
            <a:r>
              <a:rPr lang="cs-CZ" dirty="0" smtClean="0"/>
              <a:t>.</a:t>
            </a:r>
          </a:p>
          <a:p>
            <a:r>
              <a:rPr lang="cs-CZ" dirty="0"/>
              <a:t>CEJTHAMR, V.; DĚDINA, J. </a:t>
            </a:r>
            <a:r>
              <a:rPr lang="cs-CZ" i="1" dirty="0"/>
              <a:t>Management a organizační chování</a:t>
            </a:r>
            <a:r>
              <a:rPr lang="cs-CZ" dirty="0"/>
              <a:t>. 2.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2010. 344 </a:t>
            </a:r>
            <a:r>
              <a:rPr lang="cs-CZ" dirty="0"/>
              <a:t>s. ISBN 978-80-247-3348-7.</a:t>
            </a:r>
          </a:p>
          <a:p>
            <a:r>
              <a:rPr lang="cs-CZ" dirty="0"/>
              <a:t>SYNEK, M. aj. </a:t>
            </a:r>
            <a:r>
              <a:rPr lang="cs-CZ" i="1" dirty="0"/>
              <a:t>Podniková ekonomika</a:t>
            </a:r>
            <a:r>
              <a:rPr lang="cs-CZ" dirty="0"/>
              <a:t>. 2. vyd. Praha: C. H. Beck, 2000. 456 s. ISBN 80-7179-300-4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654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		DĚKUJEME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6308" y="274340"/>
            <a:ext cx="7467600" cy="6309320"/>
          </a:xfrm>
        </p:spPr>
        <p:txBody>
          <a:bodyPr/>
          <a:lstStyle/>
          <a:p>
            <a:r>
              <a:rPr lang="cs-CZ" dirty="0" smtClean="0"/>
              <a:t>Rozpětí řízení = </a:t>
            </a:r>
            <a:r>
              <a:rPr lang="cs-CZ" sz="1600" dirty="0" smtClean="0"/>
              <a:t>počet pracovníků podřízených vedoucímu </a:t>
            </a:r>
          </a:p>
          <a:p>
            <a:pPr>
              <a:buNone/>
            </a:pPr>
            <a:r>
              <a:rPr lang="cs-CZ" sz="1600" dirty="0" smtClean="0"/>
              <a:t>	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Vysoká a nízká útvarová struktura</a:t>
            </a:r>
          </a:p>
          <a:p>
            <a:pPr>
              <a:buNone/>
            </a:pPr>
            <a:r>
              <a:rPr lang="cs-CZ" sz="1600" dirty="0" smtClean="0"/>
              <a:t>a) Průměrná hodnota rozpětí řízení: 2,84 	(18+36)/19</a:t>
            </a:r>
          </a:p>
          <a:p>
            <a:pPr>
              <a:buNone/>
            </a:pPr>
            <a:r>
              <a:rPr lang="cs-CZ" sz="1600" dirty="0" smtClean="0"/>
              <a:t>b) Průměrná hodnota rozpětí řízení: 6 		(6+36)/7</a:t>
            </a:r>
          </a:p>
        </p:txBody>
      </p:sp>
      <p:pic>
        <p:nvPicPr>
          <p:cNvPr id="4" name="Obrázek 3" descr="110524_vysoka_a_nizka_utvarova_struk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95400"/>
            <a:ext cx="7272808" cy="426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4873752"/>
          </a:xfrm>
        </p:spPr>
        <p:txBody>
          <a:bodyPr/>
          <a:lstStyle/>
          <a:p>
            <a:r>
              <a:rPr lang="cs-CZ" dirty="0" smtClean="0"/>
              <a:t>Vysoké útvarové struktury jsou méně vhodné než nízké útvarové struktury</a:t>
            </a:r>
          </a:p>
          <a:p>
            <a:pPr>
              <a:buNone/>
            </a:pPr>
            <a:r>
              <a:rPr lang="cs-CZ" dirty="0" smtClean="0"/>
              <a:t>Důvody:</a:t>
            </a:r>
          </a:p>
          <a:p>
            <a:r>
              <a:rPr lang="cs-CZ" dirty="0" smtClean="0"/>
              <a:t>	vyžadují více vedoucích pracovníků</a:t>
            </a:r>
          </a:p>
          <a:p>
            <a:r>
              <a:rPr lang="cs-CZ" dirty="0" smtClean="0"/>
              <a:t>	nákladné řešení</a:t>
            </a:r>
          </a:p>
          <a:p>
            <a:r>
              <a:rPr lang="cs-CZ" dirty="0" smtClean="0"/>
              <a:t>	řízení se odehrává na více stupních – řídící 	kanály jsou dlouhé</a:t>
            </a:r>
          </a:p>
          <a:p>
            <a:r>
              <a:rPr lang="cs-CZ" dirty="0" smtClean="0"/>
              <a:t>	dlouhý přenos informací</a:t>
            </a:r>
          </a:p>
          <a:p>
            <a:r>
              <a:rPr lang="cs-CZ" dirty="0" smtClean="0"/>
              <a:t>	problémy s komunikací</a:t>
            </a:r>
          </a:p>
          <a:p>
            <a:endParaRPr lang="cs-CZ" dirty="0" smtClean="0"/>
          </a:p>
        </p:txBody>
      </p:sp>
      <p:pic>
        <p:nvPicPr>
          <p:cNvPr id="4" name="Obrázek 3" descr="110524_vysoka_a_nizka_utvarova_struktu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4417" y="3645024"/>
            <a:ext cx="3542531" cy="28089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Maximální rozpětí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Závisí na řadě faktorů:</a:t>
            </a:r>
          </a:p>
          <a:p>
            <a:endParaRPr lang="cs-CZ" dirty="0"/>
          </a:p>
          <a:p>
            <a:r>
              <a:rPr lang="cs-CZ" sz="3000" b="1" dirty="0" smtClean="0">
                <a:latin typeface="+mj-lt"/>
              </a:rPr>
              <a:t>Výkonnost vedoucího pracovníka</a:t>
            </a:r>
            <a:endParaRPr lang="cs-CZ" sz="3000" dirty="0" smtClean="0">
              <a:latin typeface="+mj-lt"/>
            </a:endParaRPr>
          </a:p>
          <a:p>
            <a:pPr lvl="1"/>
            <a:r>
              <a:rPr lang="cs-CZ" dirty="0" smtClean="0"/>
              <a:t>Vázaná ke konkrétní osobě</a:t>
            </a:r>
          </a:p>
          <a:p>
            <a:pPr lvl="1"/>
            <a:r>
              <a:rPr lang="cs-CZ" dirty="0" smtClean="0"/>
              <a:t>Záleží na kvalifikaci, zkušenostech, tělesné a duševní kondici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404664"/>
            <a:ext cx="7529264" cy="606928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7165819" cy="267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2188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Podíl času vynakládaného pracovníkem na jiné činnosti než řízení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výkonnou činnost</a:t>
            </a:r>
          </a:p>
          <a:p>
            <a:endParaRPr lang="cs-CZ" dirty="0" smtClean="0"/>
          </a:p>
          <a:p>
            <a:r>
              <a:rPr lang="cs-CZ" dirty="0" smtClean="0"/>
              <a:t>Na rozvoj kvalifikace</a:t>
            </a:r>
          </a:p>
          <a:p>
            <a:endParaRPr lang="cs-CZ" dirty="0" smtClean="0"/>
          </a:p>
          <a:p>
            <a:r>
              <a:rPr lang="cs-CZ" dirty="0" smtClean="0"/>
              <a:t>Na reprezentaci organizace</a:t>
            </a:r>
          </a:p>
          <a:p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Výkonnost, kvalifikace a motivace podřízených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Nedostatečná úroveň – značná zátěž pro vedoucího</a:t>
            </a:r>
          </a:p>
          <a:p>
            <a:endParaRPr lang="cs-CZ" dirty="0" smtClean="0"/>
          </a:p>
          <a:p>
            <a:r>
              <a:rPr lang="cs-CZ" dirty="0" smtClean="0"/>
              <a:t>Zajímavá tvůrčí práce X nezajímavá rutinní práce</a:t>
            </a:r>
          </a:p>
          <a:p>
            <a:endParaRPr lang="cs-CZ" dirty="0" smtClean="0"/>
          </a:p>
          <a:p>
            <a:r>
              <a:rPr lang="cs-CZ" dirty="0" smtClean="0"/>
              <a:t>Dbá se na motivaci pracovníků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Míra samostatnosti podřízených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Malá – nutnost detailně zadávat úkoly</a:t>
            </a:r>
          </a:p>
          <a:p>
            <a:endParaRPr lang="cs-CZ" dirty="0" smtClean="0"/>
          </a:p>
          <a:p>
            <a:r>
              <a:rPr lang="cs-CZ" dirty="0" smtClean="0"/>
              <a:t>Velká – sníženo zatížení vedoucího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Různorodost, opakovatelnost a složitost práce podřízených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 smtClean="0"/>
              <a:t>Opakující se činnost X neopakovatelná tvůrčí činnost</a:t>
            </a:r>
          </a:p>
          <a:p>
            <a:endParaRPr lang="cs-CZ" dirty="0" smtClean="0"/>
          </a:p>
          <a:p>
            <a:r>
              <a:rPr lang="cs-CZ" dirty="0" smtClean="0"/>
              <a:t>TOP </a:t>
            </a:r>
            <a:r>
              <a:rPr lang="cs-CZ" dirty="0" err="1" smtClean="0"/>
              <a:t>managent</a:t>
            </a:r>
            <a:r>
              <a:rPr lang="cs-CZ" dirty="0" smtClean="0"/>
              <a:t>         X		 hromadná výroba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257</TotalTime>
  <Words>337</Words>
  <Application>Microsoft Office PowerPoint</Application>
  <PresentationFormat>Předvádění na obrazovce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 Základy managementu  Rozpětí řízení</vt:lpstr>
      <vt:lpstr>Snímek 2</vt:lpstr>
      <vt:lpstr>Shrnutí </vt:lpstr>
      <vt:lpstr>Maximální rozpětí řízení</vt:lpstr>
      <vt:lpstr>Snímek 5</vt:lpstr>
      <vt:lpstr>Podíl času vynakládaného pracovníkem na jiné činnosti než řízení </vt:lpstr>
      <vt:lpstr>Výkonnost, kvalifikace a motivace podřízených </vt:lpstr>
      <vt:lpstr>Míra samostatnosti podřízených </vt:lpstr>
      <vt:lpstr>Různorodost, opakovatelnost a složitost práce podřízených</vt:lpstr>
      <vt:lpstr>Stupeň organizovanosti </vt:lpstr>
      <vt:lpstr>Intenzita a kvalita horizontálních vztahů </vt:lpstr>
      <vt:lpstr>Stupeň podpory ze strany štábních útvarů </vt:lpstr>
      <vt:lpstr>Stupeň automatizace řízení </vt:lpstr>
      <vt:lpstr>Prostorové rozmístění </vt:lpstr>
      <vt:lpstr>Použité zdroje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Základy managementu  Rozpětí řízení</dc:title>
  <dc:creator>David</dc:creator>
  <cp:lastModifiedBy>Miška</cp:lastModifiedBy>
  <cp:revision>18</cp:revision>
  <dcterms:created xsi:type="dcterms:W3CDTF">2011-10-14T07:46:30Z</dcterms:created>
  <dcterms:modified xsi:type="dcterms:W3CDTF">2013-02-11T19:24:15Z</dcterms:modified>
</cp:coreProperties>
</file>