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57" r:id="rId4"/>
    <p:sldId id="267" r:id="rId5"/>
    <p:sldId id="268" r:id="rId6"/>
    <p:sldId id="259" r:id="rId7"/>
    <p:sldId id="260" r:id="rId8"/>
    <p:sldId id="289" r:id="rId9"/>
    <p:sldId id="270" r:id="rId10"/>
    <p:sldId id="290" r:id="rId11"/>
    <p:sldId id="261" r:id="rId12"/>
    <p:sldId id="262" r:id="rId13"/>
    <p:sldId id="263" r:id="rId14"/>
    <p:sldId id="291" r:id="rId15"/>
    <p:sldId id="264" r:id="rId16"/>
    <p:sldId id="288" r:id="rId17"/>
    <p:sldId id="265" r:id="rId18"/>
    <p:sldId id="285" r:id="rId19"/>
    <p:sldId id="275" r:id="rId20"/>
    <p:sldId id="277" r:id="rId21"/>
    <p:sldId id="279" r:id="rId22"/>
    <p:sldId id="276" r:id="rId23"/>
    <p:sldId id="278" r:id="rId24"/>
    <p:sldId id="282" r:id="rId25"/>
    <p:sldId id="283" r:id="rId26"/>
    <p:sldId id="284" r:id="rId27"/>
    <p:sldId id="292" r:id="rId28"/>
    <p:sldId id="309" r:id="rId29"/>
    <p:sldId id="307" r:id="rId30"/>
    <p:sldId id="310" r:id="rId31"/>
    <p:sldId id="308" r:id="rId32"/>
    <p:sldId id="293" r:id="rId33"/>
    <p:sldId id="311" r:id="rId34"/>
    <p:sldId id="295" r:id="rId35"/>
    <p:sldId id="297" r:id="rId36"/>
    <p:sldId id="301" r:id="rId37"/>
    <p:sldId id="303" r:id="rId38"/>
    <p:sldId id="304" r:id="rId39"/>
    <p:sldId id="305" r:id="rId40"/>
    <p:sldId id="312" r:id="rId41"/>
    <p:sldId id="306" r:id="rId42"/>
    <p:sldId id="298" r:id="rId43"/>
    <p:sldId id="313" r:id="rId4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9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240CC45-3FCA-4A10-8B75-7CA0FD5AA388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16B58D-1AC5-4B52-AB84-E70FC287656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Marika </a:t>
            </a:r>
            <a:r>
              <a:rPr lang="cs-CZ" dirty="0" err="1" smtClean="0"/>
              <a:t>Lažková</a:t>
            </a:r>
            <a:r>
              <a:rPr lang="cs-CZ" dirty="0" smtClean="0"/>
              <a:t> 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Architektura světla a barev</a:t>
            </a:r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pt-BR" dirty="0"/>
              <a:t>Expo Axis, největší budova EXPO </a:t>
            </a:r>
            <a:r>
              <a:rPr lang="pt-BR" dirty="0" smtClean="0"/>
              <a:t>2010</a:t>
            </a:r>
            <a:r>
              <a:rPr lang="cs-CZ" dirty="0" smtClean="0"/>
              <a:t> v Šanghaji</a:t>
            </a:r>
            <a:endParaRPr lang="cs-CZ" dirty="0"/>
          </a:p>
        </p:txBody>
      </p:sp>
      <p:pic>
        <p:nvPicPr>
          <p:cNvPr id="48130" name="Picture 2" descr="Expo Axis, největší budova EXPO 2010 je dlouhá cca 1045 m a má 130 metrů do šířky, je architektonickou dominantou celého Expa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88840"/>
            <a:ext cx="7040782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Ruský pavilon – na výstavě Expo 2010 v Šanghaji </a:t>
            </a:r>
            <a:endParaRPr lang="cs-CZ" dirty="0"/>
          </a:p>
        </p:txBody>
      </p:sp>
      <p:pic>
        <p:nvPicPr>
          <p:cNvPr id="14340" name="Picture 4" descr="Ruský pavilon nezapře vliv klasické ruské architektury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8077" y="2060848"/>
            <a:ext cx="6498299" cy="36552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Rakouský pavilon - na výstavě Expo 2010 v Šanghaji </a:t>
            </a:r>
            <a:endParaRPr lang="cs-CZ" dirty="0"/>
          </a:p>
        </p:txBody>
      </p:sp>
      <p:pic>
        <p:nvPicPr>
          <p:cNvPr id="13316" name="Picture 4" descr="Rakouský pavilon má zajímavé ladné tvary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76872"/>
            <a:ext cx="6528725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323528" y="36579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Korejský pavilon - na výstavě Expo 2010 v Šanghaji </a:t>
            </a:r>
            <a:endParaRPr lang="cs-CZ" dirty="0"/>
          </a:p>
        </p:txBody>
      </p:sp>
      <p:pic>
        <p:nvPicPr>
          <p:cNvPr id="12292" name="Picture 4" descr="http://media.novinky.cz/186/211865-original1-fq4o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912768" cy="4596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Český pavilon - na výstavě Expo 2010 v Šanghaji</a:t>
            </a:r>
            <a:endParaRPr lang="cs-CZ" dirty="0"/>
          </a:p>
        </p:txBody>
      </p:sp>
      <p:pic>
        <p:nvPicPr>
          <p:cNvPr id="49154" name="Picture 2" descr="Fasáda českého pavilonu připomíná pražské Staré město vyskládané z puků. Kompozice puků osázených na bílém podkladu pomocí ocelových trnů dodává pavilonu výraz. Nezapometutelným architektonickým zpracováním ale fasáda neoslní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348880"/>
            <a:ext cx="6400711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Kaple </a:t>
            </a:r>
            <a:r>
              <a:rPr lang="cs-CZ" dirty="0"/>
              <a:t>v </a:t>
            </a:r>
            <a:r>
              <a:rPr lang="cs-CZ" dirty="0" err="1" smtClean="0"/>
              <a:t>Ronchamp</a:t>
            </a:r>
            <a:r>
              <a:rPr lang="cs-CZ" dirty="0" smtClean="0"/>
              <a:t>  od </a:t>
            </a:r>
            <a:r>
              <a:rPr lang="cs-CZ" dirty="0" err="1" smtClean="0"/>
              <a:t>Le</a:t>
            </a:r>
            <a:r>
              <a:rPr lang="cs-CZ" dirty="0" smtClean="0"/>
              <a:t> </a:t>
            </a:r>
            <a:r>
              <a:rPr lang="cs-CZ" dirty="0" err="1" smtClean="0"/>
              <a:t>Corbusiera</a:t>
            </a:r>
            <a:endParaRPr lang="cs-CZ" dirty="0"/>
          </a:p>
        </p:txBody>
      </p:sp>
      <p:pic>
        <p:nvPicPr>
          <p:cNvPr id="11266" name="Picture 2" descr="https://encrypted-tbn0.gstatic.com/images?q=tbn:ANd9GcTiSWzXcFmyFuYAuhwaDWUPL2CI5ChpYbpqt2aQOnp5KT8l_TY3E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060848"/>
            <a:ext cx="6167895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Kaple v </a:t>
            </a:r>
            <a:r>
              <a:rPr lang="cs-CZ" dirty="0" err="1" smtClean="0"/>
              <a:t>Ronchamp</a:t>
            </a:r>
            <a:r>
              <a:rPr lang="cs-CZ" dirty="0" smtClean="0"/>
              <a:t> - </a:t>
            </a:r>
            <a:r>
              <a:rPr lang="cs-CZ" dirty="0" err="1" smtClean="0"/>
              <a:t>Le</a:t>
            </a:r>
            <a:r>
              <a:rPr lang="cs-CZ" dirty="0" smtClean="0"/>
              <a:t> </a:t>
            </a:r>
            <a:r>
              <a:rPr lang="cs-CZ" dirty="0" err="1" smtClean="0"/>
              <a:t>Corbusier</a:t>
            </a:r>
            <a:endParaRPr lang="cs-CZ" dirty="0"/>
          </a:p>
        </p:txBody>
      </p:sp>
      <p:pic>
        <p:nvPicPr>
          <p:cNvPr id="45060" name="Picture 4" descr="http://www.lideazeme.cz/files/imagecache/dust_activegallery_big/files/upload/story_press/5063/15_kaple_nad_ronchampem_jpg_4d00f8e3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44824"/>
            <a:ext cx="6867674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K</a:t>
            </a:r>
            <a:r>
              <a:rPr lang="en-US" sz="2800" dirty="0" err="1" smtClean="0"/>
              <a:t>ostel</a:t>
            </a:r>
            <a:r>
              <a:rPr lang="en-US" sz="2800" dirty="0" smtClean="0"/>
              <a:t> Church of Light v Ibaraki </a:t>
            </a:r>
            <a:r>
              <a:rPr lang="cs-CZ" sz="2800" dirty="0" smtClean="0"/>
              <a:t> od </a:t>
            </a:r>
            <a:r>
              <a:rPr lang="en-US" sz="2800" dirty="0" smtClean="0"/>
              <a:t>Tada</a:t>
            </a:r>
            <a:r>
              <a:rPr lang="cs-CZ" sz="2800" dirty="0" smtClean="0"/>
              <a:t>a</a:t>
            </a:r>
            <a:r>
              <a:rPr lang="en-US" sz="2800" dirty="0" smtClean="0"/>
              <a:t> Andy</a:t>
            </a:r>
            <a:r>
              <a:rPr lang="cs-CZ" sz="2800" dirty="0" smtClean="0"/>
              <a:t>ho</a:t>
            </a:r>
            <a:endParaRPr lang="cs-CZ" sz="2800" dirty="0"/>
          </a:p>
        </p:txBody>
      </p:sp>
      <p:pic>
        <p:nvPicPr>
          <p:cNvPr id="10242" name="Picture 2" descr="https://encrypted-tbn3.gstatic.com/images?q=tbn:ANd9GcSGWoybXzcUnXkQ3CSgaQzrO4OW_x8gvUhpQkoPiZb-_iD18bx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6792"/>
            <a:ext cx="6624736" cy="4962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100" dirty="0" smtClean="0"/>
              <a:t>Světelný most mezi San </a:t>
            </a:r>
            <a:r>
              <a:rPr lang="cs-CZ" sz="3100" dirty="0" err="1" smtClean="0"/>
              <a:t>Diegem</a:t>
            </a:r>
            <a:r>
              <a:rPr lang="cs-CZ" sz="3100" dirty="0" smtClean="0"/>
              <a:t> a </a:t>
            </a:r>
            <a:r>
              <a:rPr lang="cs-CZ" sz="3100" dirty="0" err="1" smtClean="0"/>
              <a:t>Coronadem</a:t>
            </a:r>
            <a:endParaRPr lang="cs-CZ" dirty="0"/>
          </a:p>
        </p:txBody>
      </p:sp>
      <p:pic>
        <p:nvPicPr>
          <p:cNvPr id="43010" name="Picture 2" descr="http://www.designmagazin.cz/foto/2010/12/san-diego-coronado-bay-bridg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6667500" cy="4000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Festival světla v Olomouci</a:t>
            </a:r>
            <a:endParaRPr lang="cs-CZ" dirty="0"/>
          </a:p>
        </p:txBody>
      </p:sp>
      <p:pic>
        <p:nvPicPr>
          <p:cNvPr id="33794" name="Picture 2" descr="http://www.earch.cz/sites/default/files/styles/article_full/public/images/gallery/festival-svetla-ohlednuti/festival-svetla-10.jpg?itok=7hk6HMG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7115944" cy="4740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Architektura světla a barev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sz="3200" b="1" dirty="0" smtClean="0"/>
              <a:t>Architektura světla</a:t>
            </a:r>
            <a:r>
              <a:rPr lang="cs-CZ" sz="3200" dirty="0" smtClean="0"/>
              <a:t> </a:t>
            </a:r>
          </a:p>
          <a:p>
            <a:pPr>
              <a:buNone/>
            </a:pPr>
            <a:r>
              <a:rPr lang="cs-CZ" sz="3200" dirty="0" smtClean="0"/>
              <a:t>   Světlo je  často opomíjenou oblastí architektury, jenž nám poskytuje spoustu možností jak podpořit daný prostor a přivolat onoho Genia </a:t>
            </a:r>
            <a:r>
              <a:rPr lang="cs-CZ" sz="3200" dirty="0" err="1" smtClean="0"/>
              <a:t>loci</a:t>
            </a:r>
            <a:r>
              <a:rPr lang="cs-CZ" sz="3200" dirty="0" smtClean="0"/>
              <a:t>.</a:t>
            </a:r>
          </a:p>
          <a:p>
            <a:pPr>
              <a:buNone/>
            </a:pPr>
            <a:r>
              <a:rPr lang="cs-CZ" sz="3200" b="1" dirty="0" smtClean="0"/>
              <a:t>Architektura barev </a:t>
            </a:r>
          </a:p>
          <a:p>
            <a:pPr>
              <a:buNone/>
            </a:pPr>
            <a:r>
              <a:rPr lang="cs-CZ" sz="3200" b="1" dirty="0" smtClean="0"/>
              <a:t>  </a:t>
            </a:r>
            <a:r>
              <a:rPr lang="cs-CZ" sz="3200" dirty="0" smtClean="0"/>
              <a:t>Barvy mohou působit na náladu návštěvníka daného místa. Je otázkou vkusu, jestli působí vesele a hravě, nebo spíše kýčovitě.</a:t>
            </a:r>
          </a:p>
          <a:p>
            <a:pPr>
              <a:buNone/>
            </a:pPr>
            <a:endParaRPr lang="cs-CZ" sz="32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Festival světla v Olomouci</a:t>
            </a:r>
            <a:endParaRPr lang="cs-CZ" dirty="0"/>
          </a:p>
        </p:txBody>
      </p:sp>
      <p:pic>
        <p:nvPicPr>
          <p:cNvPr id="34818" name="Picture 2" descr="http://www.kdykde.cz/wh/960-720/img/calendar/events/60265/4-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7123187" cy="4817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Festival světla v Praze</a:t>
            </a:r>
            <a:endParaRPr lang="cs-CZ" dirty="0"/>
          </a:p>
        </p:txBody>
      </p:sp>
      <p:pic>
        <p:nvPicPr>
          <p:cNvPr id="36866" name="Picture 2" descr="http://img.blesk.cz/img/1/full/1856998-img-festival-svet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8366642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Festival světla v Praze</a:t>
            </a:r>
            <a:endParaRPr lang="cs-CZ" dirty="0"/>
          </a:p>
        </p:txBody>
      </p:sp>
      <p:pic>
        <p:nvPicPr>
          <p:cNvPr id="32770" name="Picture 2" descr="http://www.images.atlasceska.cz/images/kalendarakci/velka/49039/v117893_InstalaceABIESElectronicusautor1024architecturefotoBenoit-Laur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606797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Festival světla v Praze – Mrak z tisíců žárovek </a:t>
            </a:r>
            <a:endParaRPr lang="cs-CZ" dirty="0"/>
          </a:p>
        </p:txBody>
      </p:sp>
      <p:pic>
        <p:nvPicPr>
          <p:cNvPr id="35842" name="Picture 2" descr="http://i3.cn.cz/14/1382353322_P201310210353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8" y="1628800"/>
            <a:ext cx="6912766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Festival světla v Praze – Mrak z tisíců žárovek </a:t>
            </a:r>
            <a:endParaRPr lang="cs-CZ" dirty="0"/>
          </a:p>
        </p:txBody>
      </p:sp>
      <p:pic>
        <p:nvPicPr>
          <p:cNvPr id="40962" name="Picture 2" descr="http://www.earch.cz/sites/default/files/images/gallery/festival-svetla-signal-2013/01-instalacecloud-autorc-brown-w-garett-photo-mitch-ke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092280" cy="4748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Festival světla v Praze – Mrak z tisíců žárovek </a:t>
            </a:r>
            <a:endParaRPr lang="cs-CZ" dirty="0"/>
          </a:p>
        </p:txBody>
      </p:sp>
      <p:pic>
        <p:nvPicPr>
          <p:cNvPr id="39938" name="Picture 2" descr="http://i.metro.cz/13/102/mecl6/RAB4ea664_2013785B02A3CB99AA956C6B7DE0970428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629365" cy="45563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Autofit/>
          </a:bodyPr>
          <a:lstStyle/>
          <a:p>
            <a:r>
              <a:rPr lang="cs-CZ" sz="2800" dirty="0" err="1" smtClean="0"/>
              <a:t>Signal</a:t>
            </a:r>
            <a:r>
              <a:rPr lang="cs-CZ" sz="2800" dirty="0" smtClean="0"/>
              <a:t> -Festival světla v Praze – Osvětlený parník a Pražský Hrad</a:t>
            </a:r>
            <a:endParaRPr lang="cs-CZ" sz="2800" dirty="0"/>
          </a:p>
        </p:txBody>
      </p:sp>
      <p:pic>
        <p:nvPicPr>
          <p:cNvPr id="41986" name="Picture 2" descr="http://www.signalfestival.com/wp-content/uploads/2013/08/parnik-695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00808"/>
            <a:ext cx="7381720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Barevná nádrž na vodu</a:t>
            </a:r>
            <a:endParaRPr lang="cs-CZ" dirty="0"/>
          </a:p>
        </p:txBody>
      </p:sp>
      <p:pic>
        <p:nvPicPr>
          <p:cNvPr id="6146" name="Picture 2" descr="https://encrypted-tbn2.gstatic.com/images?q=tbn:ANd9GcRnJN1qb7MCRcWf6nwwGA8qf6AIFx8hdMkkoiQZDC_cx6Wswr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7577"/>
            <a:ext cx="6912768" cy="46001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Pražský hotel </a:t>
            </a:r>
            <a:r>
              <a:rPr lang="cs-CZ" dirty="0" err="1" smtClean="0"/>
              <a:t>Moods</a:t>
            </a:r>
            <a:endParaRPr lang="cs-CZ" dirty="0"/>
          </a:p>
        </p:txBody>
      </p:sp>
      <p:pic>
        <p:nvPicPr>
          <p:cNvPr id="3" name="Picture 2" descr="http://www.barovenoviny.cz/wordpress/wp-content/uploads/2011/02/Moods-3-216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556792"/>
            <a:ext cx="3312368" cy="46005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Prosklená budova </a:t>
            </a:r>
            <a:r>
              <a:rPr lang="pt-BR" dirty="0" smtClean="0"/>
              <a:t>Ars Electronica Center v Linci</a:t>
            </a:r>
            <a:r>
              <a:rPr lang="cs-CZ" dirty="0" smtClean="0"/>
              <a:t> v Rakousku</a:t>
            </a:r>
            <a:endParaRPr lang="cs-CZ" dirty="0"/>
          </a:p>
        </p:txBody>
      </p:sp>
      <p:pic>
        <p:nvPicPr>
          <p:cNvPr id="65538" name="Picture 2" descr="http://media.novinky.cz/928/179289-original1-sa1w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6528726" cy="3672408"/>
          </a:xfrm>
          <a:prstGeom prst="rect">
            <a:avLst/>
          </a:prstGeom>
          <a:noFill/>
        </p:spPr>
      </p:pic>
      <p:pic>
        <p:nvPicPr>
          <p:cNvPr id="28674" name="Picture 2" descr="http://media.novinky.cz/928/179285-gallery1-pdx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365104"/>
            <a:ext cx="3587552" cy="20179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Kouzlo  správně zvoleného osvětlení</a:t>
            </a:r>
            <a:endParaRPr lang="cs-CZ" dirty="0"/>
          </a:p>
        </p:txBody>
      </p:sp>
      <p:pic>
        <p:nvPicPr>
          <p:cNvPr id="18434" name="Picture 2" descr="http://www.interiermag.cz/wp-content/uploads/2012/02/Hrave-osvetlen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060848"/>
            <a:ext cx="5715000" cy="4038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Prosklená budova </a:t>
            </a:r>
            <a:r>
              <a:rPr lang="pt-BR" dirty="0" smtClean="0"/>
              <a:t>Ars Electronica Center v Linci</a:t>
            </a:r>
            <a:r>
              <a:rPr lang="cs-CZ" dirty="0" smtClean="0"/>
              <a:t> v Rakousku</a:t>
            </a:r>
            <a:endParaRPr lang="cs-CZ" dirty="0"/>
          </a:p>
        </p:txBody>
      </p:sp>
      <p:pic>
        <p:nvPicPr>
          <p:cNvPr id="61442" name="Picture 2" descr="http://media.novinky.cz/928/179288-gallery1-fji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4392488" cy="2470775"/>
          </a:xfrm>
          <a:prstGeom prst="rect">
            <a:avLst/>
          </a:prstGeom>
          <a:noFill/>
        </p:spPr>
      </p:pic>
      <p:pic>
        <p:nvPicPr>
          <p:cNvPr id="61444" name="Picture 4" descr="http://media.novinky.cz/928/179283-gallery1-yl4o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556792"/>
            <a:ext cx="4705039" cy="2646584"/>
          </a:xfrm>
          <a:prstGeom prst="rect">
            <a:avLst/>
          </a:prstGeom>
          <a:noFill/>
        </p:spPr>
      </p:pic>
      <p:pic>
        <p:nvPicPr>
          <p:cNvPr id="61446" name="Picture 6" descr="http://media.novinky.cz/929/179290-gallery1-i8oz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89040"/>
            <a:ext cx="4595664" cy="2585061"/>
          </a:xfrm>
          <a:prstGeom prst="rect">
            <a:avLst/>
          </a:prstGeom>
          <a:noFill/>
        </p:spPr>
      </p:pic>
      <p:pic>
        <p:nvPicPr>
          <p:cNvPr id="61448" name="Picture 8" descr="http://media.novinky.cz/980/179807-gallery1-4vua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005064"/>
            <a:ext cx="4019600" cy="2261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sz="2800" b="1" dirty="0" smtClean="0"/>
              <a:t>Solární digitální stěna na budově v Pekingu v Číně</a:t>
            </a:r>
            <a:endParaRPr lang="cs-CZ" sz="2800" dirty="0"/>
          </a:p>
        </p:txBody>
      </p:sp>
      <p:pic>
        <p:nvPicPr>
          <p:cNvPr id="64514" name="Picture 2" descr="http://www.designmagazin.cz/foto/2008/09/greenpix-peking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6667500" cy="4000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Barevné bistro </a:t>
            </a:r>
            <a:r>
              <a:rPr lang="cs-CZ" dirty="0" err="1" smtClean="0"/>
              <a:t>Franz</a:t>
            </a:r>
            <a:r>
              <a:rPr lang="cs-CZ" dirty="0" smtClean="0"/>
              <a:t> v Brně </a:t>
            </a:r>
            <a:endParaRPr lang="cs-CZ" dirty="0"/>
          </a:p>
        </p:txBody>
      </p:sp>
      <p:pic>
        <p:nvPicPr>
          <p:cNvPr id="5122" name="Picture 2" descr="https://encrypted-tbn1.gstatic.com/images?q=tbn:ANd9GcTncRiTYeW_GCfgntkTU13UaILECCV4DSxMIDI9kiQxER8fdlwGD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44824"/>
            <a:ext cx="7413750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Instalace 100 colors od Emmanuelle Moureaux</a:t>
            </a:r>
            <a:endParaRPr lang="cs-CZ" dirty="0"/>
          </a:p>
        </p:txBody>
      </p:sp>
      <p:pic>
        <p:nvPicPr>
          <p:cNvPr id="63490" name="Picture 2" descr="http://www.designmagazin.cz/foto/2013/11/coca-cola-sparkling-bubbles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7920880" cy="47525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Muzeum současného umění Kastilie v Leónu ve Španělsku</a:t>
            </a:r>
            <a:endParaRPr lang="cs-CZ" dirty="0"/>
          </a:p>
        </p:txBody>
      </p:sp>
      <p:pic>
        <p:nvPicPr>
          <p:cNvPr id="3074" name="Picture 2" descr="http://www.asb-portal.cz/UserFiles/Image/architektura/realizace/architektura-pikareskni-barvitosti/7mansilla-tun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3813558" cy="4824536"/>
          </a:xfrm>
          <a:prstGeom prst="rect">
            <a:avLst/>
          </a:prstGeom>
          <a:noFill/>
        </p:spPr>
      </p:pic>
      <p:pic>
        <p:nvPicPr>
          <p:cNvPr id="3076" name="Picture 4" descr="http://www.asb.sk/UserFiles/Image/architektura/realizacie/architektura-pikaresknej-farbitosti/8mansilla-tun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744416" cy="48375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381.photobucket.com/albums/oo260/creatorVesevo/MusacMansillaTunon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6096000" cy="2609851"/>
          </a:xfrm>
          <a:prstGeom prst="rect">
            <a:avLst/>
          </a:prstGeom>
          <a:noFill/>
        </p:spPr>
      </p:pic>
      <p:pic>
        <p:nvPicPr>
          <p:cNvPr id="1028" name="Picture 4" descr="http://rolu.terapad.com/resources/648/assets/image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861048"/>
            <a:ext cx="4762500" cy="2381250"/>
          </a:xfrm>
          <a:prstGeom prst="rect">
            <a:avLst/>
          </a:prstGeom>
          <a:noFill/>
        </p:spPr>
      </p:pic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Muzeum současného umění Kastilie v Leónu ve Španělsku</a:t>
            </a:r>
            <a:endParaRPr lang="cs-CZ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Pohádkově barevné domky</a:t>
            </a:r>
            <a:endParaRPr lang="cs-CZ" dirty="0"/>
          </a:p>
        </p:txBody>
      </p:sp>
      <p:pic>
        <p:nvPicPr>
          <p:cNvPr id="58372" name="Picture 4" descr="http://www.kamaro.cz/fotografie/1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2788175" cy="3884290"/>
          </a:xfrm>
          <a:prstGeom prst="rect">
            <a:avLst/>
          </a:prstGeom>
          <a:noFill/>
        </p:spPr>
      </p:pic>
      <p:pic>
        <p:nvPicPr>
          <p:cNvPr id="58374" name="Picture 6" descr="http://www.afa-architekturmagazin.de/wp-content/uploads/2012/04/architektur_und_farbe-940x36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996952"/>
            <a:ext cx="5689203" cy="21788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Palác Centre Pompidou v Paříži</a:t>
            </a:r>
            <a:endParaRPr lang="cs-CZ" dirty="0"/>
          </a:p>
        </p:txBody>
      </p:sp>
      <p:pic>
        <p:nvPicPr>
          <p:cNvPr id="60420" name="Picture 4" descr="http://i.idnes.cz/12/021/cl5/WEB411257_profimedia_0081774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140968"/>
            <a:ext cx="4752528" cy="3157036"/>
          </a:xfrm>
          <a:prstGeom prst="rect">
            <a:avLst/>
          </a:prstGeom>
          <a:noFill/>
        </p:spPr>
      </p:pic>
      <p:pic>
        <p:nvPicPr>
          <p:cNvPr id="5" name="Picture 2" descr="http://i.idnes.cz/09/113/gal/TOM2f4129_pompid42_20274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4778498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Palác Centre Pompidou v Paříži</a:t>
            </a:r>
            <a:endParaRPr lang="cs-CZ" dirty="0"/>
          </a:p>
        </p:txBody>
      </p:sp>
      <p:pic>
        <p:nvPicPr>
          <p:cNvPr id="61442" name="Picture 2" descr="Každý návštěvník si všimne barevného &quot;potrubí&quot;, které ovíjí fasádu: modré pro vodu, zelené pro klimatizovaný vzduch, žluté ukrývá elektrická vedení a červené je určeno komunikacím (výtahům, hasicím a bezpečnostním zařízením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61444" name="Picture 4" descr="Každý návštěvník si všimne barevného &quot;potrubí&quot;, které ovíjí fasádu: modré pro vodu, zelené pro klimatizovaný vzduch, žluté ukrývá elektrická vedení a červené je určeno komunikacím (výtahům, hasicím a bezpečnostním zařízením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61448" name="Picture 8" descr="http://1.bp.blogspot.com/-7uN0bDTWD3Q/TVZX2yew2gI/AAAAAAAABe0/47AiDx6eI9o/s1600/20110109_img0045_46_47_h1031_Enhancer_E04_P01+h1000+P01.3i.279_CL%2528119.74x64.26%2529_9201x55350000_ps_proof1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8417947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Palác Centre Pompidou v Paříži</a:t>
            </a:r>
            <a:endParaRPr lang="cs-CZ" dirty="0"/>
          </a:p>
        </p:txBody>
      </p:sp>
      <p:pic>
        <p:nvPicPr>
          <p:cNvPr id="62466" name="Picture 2" descr="http://www.paris-album.net/paris/Arrondissement%2004/Centre-National-d-Art-et-de-Culture-George-Pompidou-Paris00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Hravé osvětlení</a:t>
            </a:r>
            <a:endParaRPr lang="cs-CZ" dirty="0"/>
          </a:p>
        </p:txBody>
      </p:sp>
      <p:pic>
        <p:nvPicPr>
          <p:cNvPr id="27650" name="Picture 2" descr="http://www.asb-portal.cz/UserFiles/Image/architektura/interiery/svetlo-v-architekture-3559/prolicht-standard-colors-big-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00808"/>
            <a:ext cx="3744416" cy="45163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Deštníky v ulicích – Portugalsko a</a:t>
            </a:r>
            <a:br>
              <a:rPr lang="cs-CZ" dirty="0" smtClean="0"/>
            </a:br>
            <a:r>
              <a:rPr lang="cs-CZ" dirty="0" smtClean="0"/>
              <a:t> Lego most - Německo</a:t>
            </a:r>
            <a:endParaRPr lang="cs-CZ" dirty="0"/>
          </a:p>
        </p:txBody>
      </p:sp>
      <p:pic>
        <p:nvPicPr>
          <p:cNvPr id="64514" name="Picture 2" descr="Pod barevnými deštník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2888754" cy="4318467"/>
          </a:xfrm>
          <a:prstGeom prst="rect">
            <a:avLst/>
          </a:prstGeom>
          <a:noFill/>
        </p:spPr>
      </p:pic>
      <p:pic>
        <p:nvPicPr>
          <p:cNvPr id="64516" name="Picture 4" descr="Lego mo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844824"/>
            <a:ext cx="2725688" cy="40954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Barevné schody -Německo </a:t>
            </a:r>
            <a:endParaRPr lang="cs-CZ" dirty="0"/>
          </a:p>
        </p:txBody>
      </p:sp>
      <p:pic>
        <p:nvPicPr>
          <p:cNvPr id="63490" name="Picture 2" descr="http://www.adgnews.com/fotos/38/jpg/Color-Stair2-Wupperth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3816424" cy="5085687"/>
          </a:xfrm>
          <a:prstGeom prst="rect">
            <a:avLst/>
          </a:prstGeom>
          <a:noFill/>
        </p:spPr>
      </p:pic>
      <p:pic>
        <p:nvPicPr>
          <p:cNvPr id="63492" name="Picture 4" descr="http://www.adgnews.com/fotos/38/jpg/horst%20glaesker%2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3775" y="2564904"/>
            <a:ext cx="5610225" cy="3733800"/>
          </a:xfrm>
          <a:prstGeom prst="rect">
            <a:avLst/>
          </a:prstGeom>
          <a:noFill/>
        </p:spPr>
      </p:pic>
      <p:pic>
        <p:nvPicPr>
          <p:cNvPr id="63494" name="Picture 6" descr="http://www.adgnews.com/fotos/38/original/treppen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60648"/>
            <a:ext cx="2520280" cy="2440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Barevné sklo </a:t>
            </a:r>
            <a:endParaRPr lang="cs-CZ" dirty="0"/>
          </a:p>
        </p:txBody>
      </p:sp>
      <p:pic>
        <p:nvPicPr>
          <p:cNvPr id="55298" name="Picture 2" descr="Fotosoutěž: Barevná architektu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340768"/>
            <a:ext cx="4212976" cy="2801630"/>
          </a:xfrm>
          <a:prstGeom prst="rect">
            <a:avLst/>
          </a:prstGeom>
          <a:noFill/>
        </p:spPr>
      </p:pic>
      <p:pic>
        <p:nvPicPr>
          <p:cNvPr id="55300" name="Picture 4" descr="Fotosoutěž: Barevná architektu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15308"/>
            <a:ext cx="4608512" cy="3056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Marika </a:t>
            </a:r>
            <a:r>
              <a:rPr lang="cs-CZ" dirty="0" err="1" smtClean="0"/>
              <a:t>lažková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Hravé osvětlení</a:t>
            </a:r>
            <a:endParaRPr lang="cs-CZ" dirty="0"/>
          </a:p>
        </p:txBody>
      </p:sp>
      <p:pic>
        <p:nvPicPr>
          <p:cNvPr id="26626" name="Picture 2" descr="http://www.interier-ineptus.cz/store/3490x400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493980" cy="5301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301752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Dům pro seniory </a:t>
            </a:r>
            <a:r>
              <a:rPr lang="cs-CZ" dirty="0" smtClean="0"/>
              <a:t>ze </a:t>
            </a:r>
            <a:r>
              <a:rPr lang="cs-CZ" dirty="0" smtClean="0"/>
              <a:t>světla a stínů – Portugalsko </a:t>
            </a:r>
            <a:br>
              <a:rPr lang="cs-CZ" dirty="0" smtClean="0"/>
            </a:br>
            <a:r>
              <a:rPr lang="pt-BR" dirty="0"/>
              <a:t>Francisco a Manuel Aires </a:t>
            </a:r>
            <a:r>
              <a:rPr lang="pt-BR" dirty="0" smtClean="0"/>
              <a:t>Mateusov</a:t>
            </a:r>
            <a:r>
              <a:rPr lang="cs-CZ" dirty="0" smtClean="0"/>
              <a:t>i</a:t>
            </a:r>
            <a:endParaRPr lang="cs-CZ" dirty="0"/>
          </a:p>
        </p:txBody>
      </p:sp>
      <p:pic>
        <p:nvPicPr>
          <p:cNvPr id="56322" name="Picture 2" descr="Dům pro seniory ze světla a stín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984776" cy="46565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301752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Dům pro seniory </a:t>
            </a:r>
            <a:r>
              <a:rPr lang="cs-CZ" dirty="0" smtClean="0"/>
              <a:t>ze </a:t>
            </a:r>
            <a:r>
              <a:rPr lang="cs-CZ" dirty="0" smtClean="0"/>
              <a:t>světla a stínů - Portugalsko</a:t>
            </a:r>
            <a:br>
              <a:rPr lang="cs-CZ" dirty="0" smtClean="0"/>
            </a:br>
            <a:r>
              <a:rPr lang="pt-BR" dirty="0"/>
              <a:t>Francisco a Manuel Aires </a:t>
            </a:r>
            <a:r>
              <a:rPr lang="pt-BR" dirty="0" smtClean="0"/>
              <a:t>Mateusov</a:t>
            </a:r>
            <a:endParaRPr lang="cs-CZ" dirty="0"/>
          </a:p>
        </p:txBody>
      </p:sp>
      <p:pic>
        <p:nvPicPr>
          <p:cNvPr id="15362" name="Picture 2" descr="http://dumazahrada-cz.imag3box.net/photos/2013/02/06/9-38981-domov-duchodcu-alcacer-do-sol-portugals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7776862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968152"/>
          </a:xfrm>
        </p:spPr>
        <p:txBody>
          <a:bodyPr>
            <a:normAutofit fontScale="90000"/>
          </a:bodyPr>
          <a:lstStyle/>
          <a:p>
            <a:r>
              <a:rPr lang="cs-CZ" dirty="0" err="1"/>
              <a:t>Hong</a:t>
            </a:r>
            <a:r>
              <a:rPr lang="cs-CZ" dirty="0"/>
              <a:t> Kong </a:t>
            </a:r>
            <a:r>
              <a:rPr lang="cs-CZ" dirty="0" smtClean="0"/>
              <a:t>pavilon na výstavě Expo 2010 v Šanghaji</a:t>
            </a:r>
            <a:endParaRPr lang="cs-CZ" dirty="0"/>
          </a:p>
        </p:txBody>
      </p:sp>
      <p:pic>
        <p:nvPicPr>
          <p:cNvPr id="47106" name="Picture 2" descr="http://media.novinky.cz/186/211869-original1-osnu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115944" cy="4732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/>
              <a:t>Macajský </a:t>
            </a:r>
            <a:r>
              <a:rPr lang="cs-CZ" dirty="0" smtClean="0"/>
              <a:t>pavilon - na výstavě Expo 2010 v Šanghaji</a:t>
            </a:r>
            <a:endParaRPr lang="cs-CZ" dirty="0"/>
          </a:p>
        </p:txBody>
      </p:sp>
      <p:pic>
        <p:nvPicPr>
          <p:cNvPr id="24578" name="Picture 2" descr="http://media.novinky.cz/187/211871-original1-e3np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611888" cy="43969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298</TotalTime>
  <Words>283</Words>
  <Application>Microsoft Office PowerPoint</Application>
  <PresentationFormat>Předvádění na obrazovce (4:3)</PresentationFormat>
  <Paragraphs>49</Paragraphs>
  <Slides>43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43</vt:i4>
      </vt:variant>
    </vt:vector>
  </HeadingPairs>
  <TitlesOfParts>
    <vt:vector size="44" baseType="lpstr">
      <vt:lpstr>Administrativní</vt:lpstr>
      <vt:lpstr>Architektura světla a barev</vt:lpstr>
      <vt:lpstr>Architektura světla a barev </vt:lpstr>
      <vt:lpstr>Kouzlo  správně zvoleného osvětlení</vt:lpstr>
      <vt:lpstr>Hravé osvětlení</vt:lpstr>
      <vt:lpstr>Hravé osvětlení</vt:lpstr>
      <vt:lpstr>Dům pro seniory ze světla a stínů – Portugalsko  Francisco a Manuel Aires Mateusovi</vt:lpstr>
      <vt:lpstr>Dům pro seniory ze světla a stínů - Portugalsko Francisco a Manuel Aires Mateusov</vt:lpstr>
      <vt:lpstr>Hong Kong pavilon na výstavě Expo 2010 v Šanghaji</vt:lpstr>
      <vt:lpstr>Macajský pavilon - na výstavě Expo 2010 v Šanghaji</vt:lpstr>
      <vt:lpstr>Expo Axis, největší budova EXPO 2010 v Šanghaji</vt:lpstr>
      <vt:lpstr>Ruský pavilon – na výstavě Expo 2010 v Šanghaji </vt:lpstr>
      <vt:lpstr>Rakouský pavilon - na výstavě Expo 2010 v Šanghaji </vt:lpstr>
      <vt:lpstr>Korejský pavilon - na výstavě Expo 2010 v Šanghaji </vt:lpstr>
      <vt:lpstr>Český pavilon - na výstavě Expo 2010 v Šanghaji</vt:lpstr>
      <vt:lpstr>Kaple v Ronchamp  od Le Corbusiera</vt:lpstr>
      <vt:lpstr>Kaple v Ronchamp - Le Corbusier</vt:lpstr>
      <vt:lpstr>Kostel Church of Light v Ibaraki  od Tadaa Andyho</vt:lpstr>
      <vt:lpstr>Světelný most mezi San Diegem a Coronadem</vt:lpstr>
      <vt:lpstr>Festival světla v Olomouci</vt:lpstr>
      <vt:lpstr>Festival světla v Olomouci</vt:lpstr>
      <vt:lpstr>Festival světla v Praze</vt:lpstr>
      <vt:lpstr>Festival světla v Praze</vt:lpstr>
      <vt:lpstr>Festival světla v Praze – Mrak z tisíců žárovek </vt:lpstr>
      <vt:lpstr>Festival světla v Praze – Mrak z tisíců žárovek </vt:lpstr>
      <vt:lpstr>Festival světla v Praze – Mrak z tisíců žárovek </vt:lpstr>
      <vt:lpstr>Signal -Festival světla v Praze – Osvětlený parník a Pražský Hrad</vt:lpstr>
      <vt:lpstr>Barevná nádrž na vodu</vt:lpstr>
      <vt:lpstr>Pražský hotel Moods</vt:lpstr>
      <vt:lpstr>Prosklená budova Ars Electronica Center v Linci v Rakousku</vt:lpstr>
      <vt:lpstr>Prosklená budova Ars Electronica Center v Linci v Rakousku</vt:lpstr>
      <vt:lpstr>Solární digitální stěna na budově v Pekingu v Číně</vt:lpstr>
      <vt:lpstr>Barevné bistro Franz v Brně </vt:lpstr>
      <vt:lpstr>Instalace 100 colors od Emmanuelle Moureaux</vt:lpstr>
      <vt:lpstr>Muzeum současného umění Kastilie v Leónu ve Španělsku</vt:lpstr>
      <vt:lpstr>Muzeum současného umění Kastilie v Leónu ve Španělsku</vt:lpstr>
      <vt:lpstr>Pohádkově barevné domky</vt:lpstr>
      <vt:lpstr>Palác Centre Pompidou v Paříži</vt:lpstr>
      <vt:lpstr>Palác Centre Pompidou v Paříži</vt:lpstr>
      <vt:lpstr>Palác Centre Pompidou v Paříži</vt:lpstr>
      <vt:lpstr>Deštníky v ulicích – Portugalsko a  Lego most - Německo</vt:lpstr>
      <vt:lpstr>Barevné schody -Německo </vt:lpstr>
      <vt:lpstr>Barevné sklo </vt:lpstr>
      <vt:lpstr>Děkuji za pozornost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Architektura světla a barev</dc:title>
  <dc:creator>admin</dc:creator>
  <cp:lastModifiedBy>admin</cp:lastModifiedBy>
  <cp:revision>6</cp:revision>
  <dcterms:created xsi:type="dcterms:W3CDTF">2013-12-08T15:01:18Z</dcterms:created>
  <dcterms:modified xsi:type="dcterms:W3CDTF">2014-02-06T14:25:51Z</dcterms:modified>
</cp:coreProperties>
</file>