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2"/>
  </p:notesMasterIdLst>
  <p:sldIdLst>
    <p:sldId id="256" r:id="rId2"/>
    <p:sldId id="270" r:id="rId3"/>
    <p:sldId id="271" r:id="rId4"/>
    <p:sldId id="274" r:id="rId5"/>
    <p:sldId id="257" r:id="rId6"/>
    <p:sldId id="258" r:id="rId7"/>
    <p:sldId id="259" r:id="rId8"/>
    <p:sldId id="272" r:id="rId9"/>
    <p:sldId id="273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5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9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19436-4632-40ED-A44F-A42E7F5443A3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8C0DC-300B-4EBC-B5EF-B50D867718B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8C0DC-300B-4EBC-B5EF-B50D867718B2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4CB645-AF04-4FF2-BCA3-10C32CD610F4}" type="datetimeFigureOut">
              <a:rPr lang="cs-CZ" smtClean="0"/>
              <a:pPr/>
              <a:t>6.2.2014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51CFC74-C1E1-4C63-9DB6-DD8103BEEF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krahora-brno.cz/" TargetMode="External"/><Relationship Id="rId2" Type="http://schemas.openxmlformats.org/officeDocument/2006/relationships/hyperlink" Target="http://www.reckovice.brno.cz/scripts/index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Brno-%C5%98e%C4%8Dkovice_a_Mokr%C3%A1_Hora" TargetMode="External"/><Relationship Id="rId4" Type="http://schemas.openxmlformats.org/officeDocument/2006/relationships/hyperlink" Target="http://www.brno.cz/sprava-mesta/mestske-casti/reckovice-a-mokra-hora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59632" y="2852936"/>
            <a:ext cx="6400800" cy="1752600"/>
          </a:xfrm>
        </p:spPr>
        <p:txBody>
          <a:bodyPr/>
          <a:lstStyle/>
          <a:p>
            <a:r>
              <a:rPr lang="cs-CZ" dirty="0" smtClean="0"/>
              <a:t>Marika </a:t>
            </a:r>
            <a:r>
              <a:rPr lang="cs-CZ" dirty="0" err="1" smtClean="0"/>
              <a:t>Lažková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Brno – </a:t>
            </a:r>
            <a:r>
              <a:rPr lang="cs-CZ" dirty="0" err="1" smtClean="0"/>
              <a:t>Řečkovice</a:t>
            </a:r>
            <a:r>
              <a:rPr lang="cs-CZ" dirty="0" smtClean="0"/>
              <a:t> a Mokrá Hora</a:t>
            </a:r>
            <a:endParaRPr lang="cs-CZ" dirty="0"/>
          </a:p>
        </p:txBody>
      </p:sp>
      <p:pic>
        <p:nvPicPr>
          <p:cNvPr id="7170" name="Picture 2" descr="Brno-&amp;Rcaron;e&amp;ccaron;kovice a Mokrá Hora – vlaj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293096"/>
            <a:ext cx="1953094" cy="1296144"/>
          </a:xfrm>
          <a:prstGeom prst="rect">
            <a:avLst/>
          </a:prstGeom>
          <a:noFill/>
        </p:spPr>
      </p:pic>
      <p:pic>
        <p:nvPicPr>
          <p:cNvPr id="7172" name="Picture 4" descr="Brno-&amp;Rcaron;e&amp;ccaron;kovice a Mokrá Hora – zna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221088"/>
            <a:ext cx="1440160" cy="1680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Babí lom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dirty="0" smtClean="0"/>
              <a:t>    Téměř dva a půl kilometru dlouhý vrcholový hřeben, který se táhne od severu k jihu a vysoko převyšuje okolní krajinu, je chráněným přírodním výtvorem. Tvořen je rozeklanými skalními útvary z devonských slepenců. V jeho jižní části stojí kamenná rozhledna, kterou postavili v letech 1959-1961 turisté ze Sokola </a:t>
            </a:r>
            <a:r>
              <a:rPr lang="cs-CZ" dirty="0" err="1" smtClean="0"/>
              <a:t>Lelekovice</a:t>
            </a:r>
            <a:r>
              <a:rPr lang="cs-CZ" dirty="0" smtClean="0"/>
              <a:t>. Rozhledna leží v nadmořské výšce 562 m, je stále přístupná a nabízí překrásný výhled na velkou část Moravy. Spatřit lze Brno, </a:t>
            </a:r>
            <a:r>
              <a:rPr lang="cs-CZ" dirty="0" err="1" smtClean="0"/>
              <a:t>Kuřim</a:t>
            </a:r>
            <a:r>
              <a:rPr lang="cs-CZ" dirty="0" smtClean="0"/>
              <a:t>, Vranov, ale i Pavlovské vrchy a za výjimečného počasí i část Rakouska a 200 km vzdálené Alpy. K rozhledně lze dojít z </a:t>
            </a:r>
            <a:r>
              <a:rPr lang="cs-CZ" dirty="0" err="1" smtClean="0"/>
              <a:t>Lelekovic</a:t>
            </a:r>
            <a:r>
              <a:rPr lang="cs-CZ" dirty="0" smtClean="0"/>
              <a:t> po strmé cestě značené červenou značkou, po stejné značce z Vranova nebo po modré značce z </a:t>
            </a:r>
            <a:r>
              <a:rPr lang="cs-CZ" dirty="0" err="1" smtClean="0"/>
              <a:t>Kuřimi</a:t>
            </a:r>
            <a:r>
              <a:rPr lang="cs-CZ" dirty="0" smtClean="0"/>
              <a:t>.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Babí lom</a:t>
            </a:r>
            <a:endParaRPr lang="cs-CZ" dirty="0"/>
          </a:p>
        </p:txBody>
      </p:sp>
      <p:pic>
        <p:nvPicPr>
          <p:cNvPr id="2050" name="Picture 2" descr="http://www.vyletnik.cz/images/vylet/uzivatele/ira/babi-lom-lom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3672407" cy="4892393"/>
          </a:xfrm>
          <a:prstGeom prst="rect">
            <a:avLst/>
          </a:prstGeom>
          <a:noFill/>
        </p:spPr>
      </p:pic>
      <p:pic>
        <p:nvPicPr>
          <p:cNvPr id="2052" name="Picture 4" descr="http://majka.m-skoleni.cz/stranky/fotky/fotky_v/p_babi_lom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132856"/>
            <a:ext cx="4618800" cy="346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Babí lom - rozhledny</a:t>
            </a:r>
            <a:endParaRPr lang="cs-CZ" dirty="0"/>
          </a:p>
        </p:txBody>
      </p:sp>
      <p:pic>
        <p:nvPicPr>
          <p:cNvPr id="1026" name="Picture 2" descr="http://www.alena.ilcik.cz/05babilom/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16832"/>
            <a:ext cx="3168352" cy="4220889"/>
          </a:xfrm>
          <a:prstGeom prst="rect">
            <a:avLst/>
          </a:prstGeom>
          <a:noFill/>
        </p:spPr>
      </p:pic>
      <p:pic>
        <p:nvPicPr>
          <p:cNvPr id="1028" name="Picture 4" descr="http://www.aneris.cz/images/rozhledny/babi_lom_07_rozhled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844824"/>
            <a:ext cx="3312368" cy="4353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Přírodní park Baba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dirty="0" smtClean="0"/>
              <a:t>    Zalesněný hřbet, táhnoucí se od severozápadního okraje města Brna až k městu </a:t>
            </a:r>
            <a:r>
              <a:rPr lang="cs-CZ" dirty="0" err="1" smtClean="0"/>
              <a:t>Kuřim</a:t>
            </a:r>
            <a:r>
              <a:rPr lang="cs-CZ" dirty="0" smtClean="0"/>
              <a:t> je místem příjemných vycházek a cyklistických výletů, zejména pak v jarních měsících, kdy ve zdejších lesích bohatě rozkvétají stovky vzácných rostlin. Túry nejsou příliš náročné, takže jsou vhodné i pro méně zdatné chodce. Nejvyššími body této lokality jsou Velká Baba (446 m) a </a:t>
            </a:r>
            <a:r>
              <a:rPr lang="cs-CZ" dirty="0" err="1" smtClean="0"/>
              <a:t>Sychrov</a:t>
            </a:r>
            <a:r>
              <a:rPr lang="cs-CZ" dirty="0" smtClean="0"/>
              <a:t> (463 m).</a:t>
            </a:r>
            <a:br>
              <a:rPr lang="cs-CZ" dirty="0" smtClean="0"/>
            </a:b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Přírodní park Baba</a:t>
            </a:r>
            <a:endParaRPr lang="cs-CZ" dirty="0"/>
          </a:p>
        </p:txBody>
      </p:sp>
      <p:pic>
        <p:nvPicPr>
          <p:cNvPr id="20482" name="Picture 2" descr="https://encrypted-tbn3.gstatic.com/images?q=tbn:ANd9GcQxCzz29gQJCrDM7qKwtp6szG32JFUg49McWz_CFAhf07EGvBYJD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6552728" cy="4305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Přírodní park Baba</a:t>
            </a:r>
            <a:endParaRPr lang="cs-CZ" dirty="0"/>
          </a:p>
        </p:txBody>
      </p:sp>
      <p:pic>
        <p:nvPicPr>
          <p:cNvPr id="23554" name="Picture 2" descr="https://encrypted-tbn2.gstatic.com/images?q=tbn:ANd9GcSnt51DUvXDx2ZANu9xyckE-bVVHuBPwSoOhgYBn0MVhd5NTvt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4714875" cy="3276601"/>
          </a:xfrm>
          <a:prstGeom prst="rect">
            <a:avLst/>
          </a:prstGeom>
          <a:noFill/>
        </p:spPr>
      </p:pic>
      <p:pic>
        <p:nvPicPr>
          <p:cNvPr id="23556" name="Picture 4" descr="http://www.alena.ilcik.cz/1204-baba/ceska-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284984"/>
            <a:ext cx="3959299" cy="3127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Stezky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850392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dirty="0" smtClean="0"/>
              <a:t/>
            </a:r>
            <a:br>
              <a:rPr lang="cs-CZ" dirty="0" smtClean="0"/>
            </a:br>
            <a:r>
              <a:rPr lang="cs-CZ" b="1" u="sng" dirty="0" smtClean="0"/>
              <a:t>Lesnická naučná stezka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Naučná stezka, otevřená v roce 1972 a dlouhá 7,2 km informuje prostřednictvím 30 informačních panelů o lesních dřevinách a jejich pěstování, o zvěři a myslivosti. Trasa začíná v </a:t>
            </a:r>
            <a:r>
              <a:rPr lang="cs-CZ" dirty="0" err="1" smtClean="0"/>
              <a:t>Soběšicích</a:t>
            </a:r>
            <a:r>
              <a:rPr lang="cs-CZ" dirty="0" smtClean="0"/>
              <a:t> a vede téměř po vrstevnici.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Stezky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/>
            </a:r>
            <a:br>
              <a:rPr lang="cs-CZ" dirty="0" smtClean="0"/>
            </a:br>
            <a:r>
              <a:rPr lang="cs-CZ" b="1" u="sng" dirty="0" smtClean="0"/>
              <a:t>Stezka zdraví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Stezka vede z Mokré Hory po lesních cestách údolím </a:t>
            </a:r>
            <a:r>
              <a:rPr lang="cs-CZ" dirty="0" err="1" smtClean="0"/>
              <a:t>Ponávky</a:t>
            </a:r>
            <a:r>
              <a:rPr lang="cs-CZ" dirty="0" smtClean="0"/>
              <a:t> do </a:t>
            </a:r>
            <a:r>
              <a:rPr lang="cs-CZ" dirty="0" err="1" smtClean="0"/>
              <a:t>Lelekovic</a:t>
            </a:r>
            <a:r>
              <a:rPr lang="cs-CZ" dirty="0" smtClean="0"/>
              <a:t>. Její délka je 9,3 km a má jen nepatrné převýšení. Pět zastavení s informačními tabulemi jsou místa vhodná k odpočinku. Stezka zdraví je vhodná pro všechny věkové kategorie a své kouzlo má v každém ročním období. Pro zdatnější turisty se nabízí možnost spojit tuto klidnou procházku s poněkud náročnějším výstupem na Babí lom.</a:t>
            </a:r>
            <a:br>
              <a:rPr lang="cs-CZ" dirty="0" smtClean="0"/>
            </a:b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Kultura a tradice – Vavřinecké hody</a:t>
            </a:r>
            <a:endParaRPr lang="cs-CZ" dirty="0"/>
          </a:p>
        </p:txBody>
      </p:sp>
      <p:pic>
        <p:nvPicPr>
          <p:cNvPr id="25602" name="Picture 2" descr="Vav&amp;rcaron;inecké hody 2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012491" cy="2664296"/>
          </a:xfrm>
          <a:prstGeom prst="rect">
            <a:avLst/>
          </a:prstGeom>
          <a:noFill/>
        </p:spPr>
      </p:pic>
      <p:pic>
        <p:nvPicPr>
          <p:cNvPr id="25604" name="Picture 4" descr="Vav&amp;rcaron;inecké hody 2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340768"/>
            <a:ext cx="3312368" cy="4968552"/>
          </a:xfrm>
          <a:prstGeom prst="rect">
            <a:avLst/>
          </a:prstGeom>
          <a:noFill/>
        </p:spPr>
      </p:pic>
      <p:pic>
        <p:nvPicPr>
          <p:cNvPr id="25608" name="Picture 8" descr="Vav&amp;rcaron;inecké hody 2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293096"/>
            <a:ext cx="303648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Zajímavosti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Ulice : </a:t>
            </a:r>
            <a:r>
              <a:rPr lang="cs-CZ" dirty="0" smtClean="0"/>
              <a:t>Azurová</a:t>
            </a:r>
            <a:r>
              <a:rPr lang="cs-CZ" dirty="0" smtClean="0"/>
              <a:t>, Brigádnická, Duhová, Fialová, Járy Cimrmana, Jelení, Oranžová , Ovčírna, Prašná, Sibiřská, Skoumalova, Skrejš, Sněžná, Úhledná, Veselka,  </a:t>
            </a:r>
            <a:r>
              <a:rPr lang="cs-CZ" dirty="0" smtClean="0"/>
              <a:t>Žlutá</a:t>
            </a:r>
            <a:r>
              <a:rPr lang="cs-CZ" dirty="0" smtClean="0">
                <a:sym typeface="Wingdings" pitchFamily="2" charset="2"/>
              </a:rPr>
              <a:t>.</a:t>
            </a:r>
            <a:r>
              <a:rPr lang="cs-CZ" dirty="0" smtClean="0"/>
              <a:t> </a:t>
            </a:r>
            <a:endParaRPr lang="cs-CZ" dirty="0" smtClean="0"/>
          </a:p>
          <a:p>
            <a:r>
              <a:rPr lang="cs-CZ" dirty="0" smtClean="0"/>
              <a:t>V noci je cesta do </a:t>
            </a:r>
            <a:r>
              <a:rPr lang="cs-CZ" dirty="0" err="1" smtClean="0"/>
              <a:t>Řečkovic</a:t>
            </a:r>
            <a:r>
              <a:rPr lang="cs-CZ" dirty="0" smtClean="0"/>
              <a:t> magická, díky lineární  stoupající vozovce lemované světly. Jako by vás tramvaj nebo noční rozjezd vezl k </a:t>
            </a:r>
            <a:r>
              <a:rPr lang="cs-CZ" dirty="0" smtClean="0"/>
              <a:t>nebi..</a:t>
            </a:r>
            <a:r>
              <a:rPr lang="cs-CZ" dirty="0" smtClean="0">
                <a:sym typeface="Wingdings" pitchFamily="2" charset="2"/>
              </a:rPr>
              <a:t>. </a:t>
            </a:r>
            <a:endParaRPr lang="cs-CZ" dirty="0" smtClean="0">
              <a:sym typeface="Wingdings" pitchFamily="2" charset="2"/>
            </a:endParaRPr>
          </a:p>
          <a:p>
            <a:r>
              <a:rPr lang="cs-CZ" dirty="0" smtClean="0">
                <a:sym typeface="Wingdings" pitchFamily="2" charset="2"/>
              </a:rPr>
              <a:t>V </a:t>
            </a:r>
            <a:r>
              <a:rPr lang="cs-CZ" dirty="0" err="1" smtClean="0">
                <a:sym typeface="Wingdings" pitchFamily="2" charset="2"/>
              </a:rPr>
              <a:t>Řečkovicích</a:t>
            </a:r>
            <a:r>
              <a:rPr lang="cs-CZ" dirty="0" smtClean="0">
                <a:sym typeface="Wingdings" pitchFamily="2" charset="2"/>
              </a:rPr>
              <a:t> je spousta moderních dětských hřišť, které </a:t>
            </a:r>
            <a:r>
              <a:rPr lang="cs-CZ" dirty="0" smtClean="0">
                <a:sym typeface="Wingdings" pitchFamily="2" charset="2"/>
              </a:rPr>
              <a:t>slouží jak dětským hrám přes </a:t>
            </a:r>
            <a:r>
              <a:rPr lang="cs-CZ" dirty="0" err="1" smtClean="0">
                <a:sym typeface="Wingdings" pitchFamily="2" charset="2"/>
              </a:rPr>
              <a:t>dem</a:t>
            </a:r>
            <a:r>
              <a:rPr lang="cs-CZ" dirty="0" smtClean="0">
                <a:sym typeface="Wingdings" pitchFamily="2" charset="2"/>
              </a:rPr>
              <a:t> , tak </a:t>
            </a:r>
            <a:r>
              <a:rPr lang="cs-CZ" dirty="0" smtClean="0">
                <a:sym typeface="Wingdings" pitchFamily="2" charset="2"/>
              </a:rPr>
              <a:t> </a:t>
            </a:r>
            <a:r>
              <a:rPr lang="cs-CZ" dirty="0" smtClean="0">
                <a:sym typeface="Wingdings" pitchFamily="2" charset="2"/>
              </a:rPr>
              <a:t>i </a:t>
            </a:r>
            <a:r>
              <a:rPr lang="cs-CZ" dirty="0" smtClean="0">
                <a:sym typeface="Wingdings" pitchFamily="2" charset="2"/>
              </a:rPr>
              <a:t>nočním návštěvám </a:t>
            </a:r>
            <a:r>
              <a:rPr lang="cs-CZ" dirty="0" smtClean="0">
                <a:sym typeface="Wingdings" pitchFamily="2" charset="2"/>
              </a:rPr>
              <a:t>studentů vracejících se z centra…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Brno - </a:t>
            </a:r>
            <a:r>
              <a:rPr lang="cs-CZ" dirty="0" err="1" smtClean="0"/>
              <a:t>Řečkovice</a:t>
            </a:r>
            <a:endParaRPr lang="cs-CZ" dirty="0"/>
          </a:p>
        </p:txBody>
      </p:sp>
      <p:pic>
        <p:nvPicPr>
          <p:cNvPr id="28674" name="Picture 2" descr="Brno - &amp;Rcaron;e&amp;ccaron;kovi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8475304" cy="2820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www.</a:t>
            </a:r>
            <a:r>
              <a:rPr lang="cs-CZ" dirty="0" err="1" smtClean="0">
                <a:hlinkClick r:id="rId2"/>
              </a:rPr>
              <a:t>reckovice.brno.cz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scripts</a:t>
            </a:r>
            <a:r>
              <a:rPr lang="cs-CZ" dirty="0" smtClean="0">
                <a:hlinkClick r:id="rId2"/>
              </a:rPr>
              <a:t>/index.</a:t>
            </a:r>
            <a:r>
              <a:rPr lang="cs-CZ" dirty="0" err="1" smtClean="0">
                <a:hlinkClick r:id="rId2"/>
              </a:rPr>
              <a:t>php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r>
              <a:rPr lang="cs-CZ" dirty="0" smtClean="0">
                <a:hlinkClick r:id="rId3"/>
              </a:rPr>
              <a:t>http://www.</a:t>
            </a:r>
            <a:r>
              <a:rPr lang="cs-CZ" dirty="0" err="1" smtClean="0">
                <a:hlinkClick r:id="rId3"/>
              </a:rPr>
              <a:t>mokrahora</a:t>
            </a:r>
            <a:r>
              <a:rPr lang="cs-CZ" dirty="0" smtClean="0">
                <a:hlinkClick r:id="rId3"/>
              </a:rPr>
              <a:t>-</a:t>
            </a:r>
            <a:r>
              <a:rPr lang="cs-CZ" dirty="0" err="1" smtClean="0">
                <a:hlinkClick r:id="rId3"/>
              </a:rPr>
              <a:t>brno.cz</a:t>
            </a:r>
            <a:r>
              <a:rPr lang="cs-CZ" dirty="0" smtClean="0">
                <a:hlinkClick r:id="rId3"/>
              </a:rPr>
              <a:t>/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>
                <a:hlinkClick r:id="rId4"/>
              </a:rPr>
              <a:t>http://www.</a:t>
            </a:r>
            <a:r>
              <a:rPr lang="cs-CZ" dirty="0" err="1" smtClean="0">
                <a:hlinkClick r:id="rId4"/>
              </a:rPr>
              <a:t>brno.cz</a:t>
            </a:r>
            <a:r>
              <a:rPr lang="cs-CZ" dirty="0" smtClean="0">
                <a:hlinkClick r:id="rId4"/>
              </a:rPr>
              <a:t>/</a:t>
            </a:r>
            <a:r>
              <a:rPr lang="cs-CZ" dirty="0" err="1" smtClean="0">
                <a:hlinkClick r:id="rId4"/>
              </a:rPr>
              <a:t>sprava</a:t>
            </a:r>
            <a:r>
              <a:rPr lang="cs-CZ" dirty="0" smtClean="0">
                <a:hlinkClick r:id="rId4"/>
              </a:rPr>
              <a:t>-</a:t>
            </a:r>
            <a:r>
              <a:rPr lang="cs-CZ" dirty="0" err="1" smtClean="0">
                <a:hlinkClick r:id="rId4"/>
              </a:rPr>
              <a:t>mesta</a:t>
            </a:r>
            <a:r>
              <a:rPr lang="cs-CZ" dirty="0" smtClean="0">
                <a:hlinkClick r:id="rId4"/>
              </a:rPr>
              <a:t>/</a:t>
            </a:r>
            <a:r>
              <a:rPr lang="cs-CZ" dirty="0" err="1" smtClean="0">
                <a:hlinkClick r:id="rId4"/>
              </a:rPr>
              <a:t>mestske</a:t>
            </a:r>
            <a:r>
              <a:rPr lang="cs-CZ" dirty="0" smtClean="0">
                <a:hlinkClick r:id="rId4"/>
              </a:rPr>
              <a:t>-</a:t>
            </a:r>
            <a:r>
              <a:rPr lang="cs-CZ" dirty="0" err="1" smtClean="0">
                <a:hlinkClick r:id="rId4"/>
              </a:rPr>
              <a:t>casti</a:t>
            </a:r>
            <a:r>
              <a:rPr lang="cs-CZ" dirty="0" smtClean="0">
                <a:hlinkClick r:id="rId4"/>
              </a:rPr>
              <a:t>/</a:t>
            </a:r>
            <a:r>
              <a:rPr lang="cs-CZ" dirty="0" err="1" smtClean="0">
                <a:hlinkClick r:id="rId4"/>
              </a:rPr>
              <a:t>reckovice</a:t>
            </a:r>
            <a:r>
              <a:rPr lang="cs-CZ" dirty="0" smtClean="0">
                <a:hlinkClick r:id="rId4"/>
              </a:rPr>
              <a:t>-a-mokra-hora</a:t>
            </a:r>
            <a:r>
              <a:rPr lang="cs-CZ" dirty="0" smtClean="0">
                <a:hlinkClick r:id="rId4"/>
              </a:rPr>
              <a:t>/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http://cs.wikipedia.org/wiki/Brno-%</a:t>
            </a:r>
            <a:r>
              <a:rPr lang="cs-CZ" dirty="0" smtClean="0">
                <a:hlinkClick r:id="rId5"/>
              </a:rPr>
              <a:t>C5%98e%C4%8Dkovice_a_Mokr%C3%A1_Hora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Brno – Mokrá Hora </a:t>
            </a:r>
            <a:endParaRPr lang="cs-CZ" dirty="0"/>
          </a:p>
        </p:txBody>
      </p:sp>
      <p:pic>
        <p:nvPicPr>
          <p:cNvPr id="29698" name="Picture 2" descr="Rybník U Nadra&amp;zcaron;í - nap&amp;rcaron;í&amp;ccaron; ro&amp;ccaron;ními obdobím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72" y="2492896"/>
            <a:ext cx="863840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Klad y a Zápory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12776"/>
            <a:ext cx="8503920" cy="50405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Klady:</a:t>
            </a:r>
          </a:p>
          <a:p>
            <a:r>
              <a:rPr lang="cs-CZ" dirty="0" smtClean="0"/>
              <a:t>Obě čtvrti jsou klidné a bezpečné, bydlí zde převážně rodiny s dětmi a senioři. </a:t>
            </a:r>
          </a:p>
          <a:p>
            <a:r>
              <a:rPr lang="cs-CZ" dirty="0" err="1" smtClean="0"/>
              <a:t>Řečkovice</a:t>
            </a:r>
            <a:r>
              <a:rPr lang="cs-CZ" dirty="0" smtClean="0"/>
              <a:t> jsou centrem mnoha různých sportů. </a:t>
            </a:r>
          </a:p>
          <a:p>
            <a:r>
              <a:rPr lang="cs-CZ" dirty="0" smtClean="0"/>
              <a:t>Mokrá Hora je  obklopena přírodou a je ideálním místem pro turistiku(Biocentrum, rybníky, lom)</a:t>
            </a:r>
          </a:p>
          <a:p>
            <a:pPr>
              <a:buNone/>
            </a:pPr>
            <a:r>
              <a:rPr lang="cs-CZ" dirty="0" smtClean="0"/>
              <a:t>Zápory:</a:t>
            </a:r>
          </a:p>
          <a:p>
            <a:r>
              <a:rPr lang="cs-CZ" dirty="0" smtClean="0"/>
              <a:t>Velkou část </a:t>
            </a:r>
            <a:r>
              <a:rPr lang="cs-CZ" dirty="0" err="1" smtClean="0"/>
              <a:t>Řečkovic</a:t>
            </a:r>
            <a:r>
              <a:rPr lang="cs-CZ" dirty="0" smtClean="0"/>
              <a:t> tvoří panelové domy a průmyslové budovy (některé nejsou využity).</a:t>
            </a:r>
          </a:p>
          <a:p>
            <a:r>
              <a:rPr lang="cs-CZ" dirty="0" smtClean="0"/>
              <a:t>Mokrá Hora je málo známou částí Brna a má horší dostupnost  spojů MHD do centra.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Informace o čtvrti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Počet obyvatel: 14 800</a:t>
            </a:r>
          </a:p>
          <a:p>
            <a:r>
              <a:rPr lang="cs-CZ" dirty="0" smtClean="0"/>
              <a:t> Rozloha: 819 ha </a:t>
            </a:r>
          </a:p>
          <a:p>
            <a:r>
              <a:rPr lang="cs-CZ" dirty="0" smtClean="0"/>
              <a:t>Poloha: na severu statutárního města Brna</a:t>
            </a:r>
          </a:p>
          <a:p>
            <a:r>
              <a:rPr lang="cs-CZ" dirty="0" smtClean="0"/>
              <a:t>Nadmořská výška: 226 - 398 m n. m.</a:t>
            </a:r>
          </a:p>
          <a:p>
            <a:r>
              <a:rPr lang="cs-CZ" dirty="0" smtClean="0"/>
              <a:t>Školy: 2 základním 5 mateřských 8ileté gymnázium </a:t>
            </a:r>
          </a:p>
          <a:p>
            <a:r>
              <a:rPr lang="cs-CZ" dirty="0" smtClean="0"/>
              <a:t>Doprava: Tramvaj č. 1, Autobusy č. 41, 42, 65, 93 </a:t>
            </a:r>
          </a:p>
          <a:p>
            <a:pPr>
              <a:buNone/>
            </a:pPr>
            <a:r>
              <a:rPr lang="cs-CZ" dirty="0" smtClean="0"/>
              <a:t>                 (do centra to trvá cca 20 minut)</a:t>
            </a:r>
          </a:p>
          <a:p>
            <a:r>
              <a:rPr lang="cs-CZ" dirty="0" smtClean="0"/>
              <a:t>Vybavenost: Pošta, Knihovna J. </a:t>
            </a:r>
            <a:r>
              <a:rPr lang="cs-CZ" dirty="0" err="1" smtClean="0"/>
              <a:t>Mahena</a:t>
            </a:r>
            <a:endParaRPr lang="cs-CZ" dirty="0" smtClean="0"/>
          </a:p>
          <a:p>
            <a:r>
              <a:rPr lang="cs-CZ" dirty="0" smtClean="0"/>
              <a:t>Zeleň: východ městské části pokrývají rozsáhlé lesy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Zámek v </a:t>
            </a:r>
            <a:r>
              <a:rPr lang="cs-CZ" dirty="0" err="1" smtClean="0"/>
              <a:t>Řečkovicích</a:t>
            </a:r>
            <a:r>
              <a:rPr lang="cs-CZ" dirty="0" smtClean="0"/>
              <a:t> – v současnosti radnice</a:t>
            </a:r>
            <a:endParaRPr lang="cs-CZ" dirty="0"/>
          </a:p>
        </p:txBody>
      </p:sp>
      <p:pic>
        <p:nvPicPr>
          <p:cNvPr id="5122" name="Picture 2" descr="Soubor:Brno, &amp;Rcaron;e&amp;ccaron;kovice, Palackého nám&amp;ecaron;stí, zámek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7620000" cy="445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Sport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sz="2800" dirty="0" smtClean="0"/>
              <a:t>Zápasnický klub TAK Hellas Brno</a:t>
            </a:r>
          </a:p>
          <a:p>
            <a:r>
              <a:rPr lang="cs-CZ" sz="2800" dirty="0" smtClean="0"/>
              <a:t>Oddíl národní házené 1. NH Brno</a:t>
            </a:r>
          </a:p>
          <a:p>
            <a:r>
              <a:rPr lang="cs-CZ" sz="2800" dirty="0" smtClean="0"/>
              <a:t>Tělocvičná jednota Sokol Brno - </a:t>
            </a:r>
            <a:r>
              <a:rPr lang="cs-CZ" sz="2800" dirty="0" err="1" smtClean="0"/>
              <a:t>Řečkovice</a:t>
            </a:r>
            <a:endParaRPr lang="cs-CZ" sz="2800" dirty="0" smtClean="0"/>
          </a:p>
          <a:p>
            <a:r>
              <a:rPr lang="cs-CZ" sz="2800" dirty="0" smtClean="0"/>
              <a:t>Orel - Jednota Brno - </a:t>
            </a:r>
            <a:r>
              <a:rPr lang="cs-CZ" sz="2800" dirty="0" err="1" smtClean="0"/>
              <a:t>Řečkovice</a:t>
            </a:r>
            <a:endParaRPr lang="cs-CZ" sz="2800" dirty="0" smtClean="0"/>
          </a:p>
          <a:p>
            <a:r>
              <a:rPr lang="cs-CZ" sz="2800" dirty="0" smtClean="0"/>
              <a:t>Fotbalový klub SK </a:t>
            </a:r>
            <a:r>
              <a:rPr lang="cs-CZ" sz="2800" dirty="0" err="1" smtClean="0"/>
              <a:t>Řečkovice</a:t>
            </a:r>
            <a:endParaRPr lang="cs-CZ" sz="2800" dirty="0" smtClean="0"/>
          </a:p>
          <a:p>
            <a:r>
              <a:rPr lang="cs-CZ" sz="2800" dirty="0" smtClean="0"/>
              <a:t>Občanské sdružení SHL </a:t>
            </a:r>
            <a:r>
              <a:rPr lang="cs-CZ" sz="2800" dirty="0" err="1" smtClean="0"/>
              <a:t>Řečkovice</a:t>
            </a:r>
            <a:endParaRPr lang="cs-CZ" sz="2800" dirty="0" smtClean="0"/>
          </a:p>
          <a:p>
            <a:r>
              <a:rPr lang="cs-CZ" sz="2800" dirty="0" err="1" smtClean="0"/>
              <a:t>Kaisen</a:t>
            </a:r>
            <a:r>
              <a:rPr lang="cs-CZ" sz="2800" dirty="0" smtClean="0"/>
              <a:t> Karate Klub</a:t>
            </a:r>
          </a:p>
          <a:p>
            <a:r>
              <a:rPr lang="cs-CZ" sz="2800" dirty="0" smtClean="0"/>
              <a:t>Ski Klub Junior Brno</a:t>
            </a:r>
          </a:p>
          <a:p>
            <a:r>
              <a:rPr lang="cs-CZ" sz="2800" dirty="0" smtClean="0"/>
              <a:t>Baseballový klub </a:t>
            </a:r>
            <a:r>
              <a:rPr lang="cs-CZ" sz="2800" dirty="0" err="1" smtClean="0"/>
              <a:t>Navisys</a:t>
            </a:r>
            <a:r>
              <a:rPr lang="cs-CZ" sz="2800" dirty="0" smtClean="0"/>
              <a:t> Hroši Brno</a:t>
            </a:r>
          </a:p>
          <a:p>
            <a:r>
              <a:rPr lang="cs-CZ" sz="2800" dirty="0" smtClean="0"/>
              <a:t>Basketbalový klub žen </a:t>
            </a:r>
            <a:r>
              <a:rPr lang="cs-CZ" sz="2800" dirty="0" err="1" smtClean="0"/>
              <a:t>Valosun</a:t>
            </a:r>
            <a:r>
              <a:rPr lang="cs-CZ" sz="2800" dirty="0" smtClean="0"/>
              <a:t> Brno</a:t>
            </a:r>
          </a:p>
          <a:p>
            <a:r>
              <a:rPr lang="cs-CZ" sz="2800" dirty="0" err="1" smtClean="0"/>
              <a:t>Ekol</a:t>
            </a:r>
            <a:r>
              <a:rPr lang="cs-CZ" sz="2800" dirty="0" smtClean="0"/>
              <a:t> Team Triatlon Brno</a:t>
            </a:r>
          </a:p>
          <a:p>
            <a:r>
              <a:rPr lang="cs-CZ" sz="2800" dirty="0" smtClean="0"/>
              <a:t>Plavci</a:t>
            </a:r>
            <a:endParaRPr lang="cs-CZ" sz="2800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Veřejnosti volně přístupná sportoviště</a:t>
            </a:r>
            <a:endParaRPr lang="cs-CZ" dirty="0"/>
          </a:p>
        </p:txBody>
      </p:sp>
      <p:pic>
        <p:nvPicPr>
          <p:cNvPr id="30722" name="Picture 2" descr="http://www.reckovice.brno.cz/pdf/hriste/DHhoracke_UT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210" y="1628800"/>
            <a:ext cx="6701738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Veřejnosti volně přístupná sportoviště</a:t>
            </a:r>
            <a:endParaRPr lang="cs-CZ" dirty="0"/>
          </a:p>
        </p:txBody>
      </p:sp>
      <p:pic>
        <p:nvPicPr>
          <p:cNvPr id="33794" name="Picture 2" descr="http://www.reckovice.brno.cz/images/clanky/hriste/DHhorn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04867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Talent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472</TotalTime>
  <Words>495</Words>
  <Application>Microsoft Office PowerPoint</Application>
  <PresentationFormat>Předvádění na obrazovce (4:3)</PresentationFormat>
  <Paragraphs>66</Paragraphs>
  <Slides>20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Administrativní</vt:lpstr>
      <vt:lpstr>Brno – Řečkovice a Mokrá Hora</vt:lpstr>
      <vt:lpstr>Brno - Řečkovice</vt:lpstr>
      <vt:lpstr>Brno – Mokrá Hora </vt:lpstr>
      <vt:lpstr>Klad y a Zápory</vt:lpstr>
      <vt:lpstr>Informace o čtvrti</vt:lpstr>
      <vt:lpstr>Zámek v Řečkovicích – v současnosti radnice</vt:lpstr>
      <vt:lpstr>Sport</vt:lpstr>
      <vt:lpstr>Veřejnosti volně přístupná sportoviště</vt:lpstr>
      <vt:lpstr>Veřejnosti volně přístupná sportoviště</vt:lpstr>
      <vt:lpstr>Babí lom</vt:lpstr>
      <vt:lpstr>Babí lom</vt:lpstr>
      <vt:lpstr>Babí lom - rozhledny</vt:lpstr>
      <vt:lpstr>Přírodní park Baba</vt:lpstr>
      <vt:lpstr>Přírodní park Baba</vt:lpstr>
      <vt:lpstr>Přírodní park Baba</vt:lpstr>
      <vt:lpstr>Stezky</vt:lpstr>
      <vt:lpstr>Stezky</vt:lpstr>
      <vt:lpstr>Kultura a tradice – Vavřinecké hody</vt:lpstr>
      <vt:lpstr>Zajímavosti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Brno - Řečkovice</dc:title>
  <dc:creator>admin</dc:creator>
  <cp:lastModifiedBy>admin</cp:lastModifiedBy>
  <cp:revision>10</cp:revision>
  <dcterms:created xsi:type="dcterms:W3CDTF">2013-11-07T11:38:05Z</dcterms:created>
  <dcterms:modified xsi:type="dcterms:W3CDTF">2014-02-06T14:22:50Z</dcterms:modified>
</cp:coreProperties>
</file>