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72" r:id="rId6"/>
    <p:sldId id="260" r:id="rId7"/>
    <p:sldId id="268" r:id="rId8"/>
    <p:sldId id="270" r:id="rId9"/>
    <p:sldId id="269" r:id="rId10"/>
    <p:sldId id="271" r:id="rId11"/>
    <p:sldId id="266" r:id="rId12"/>
    <p:sldId id="262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E5EBF9-8838-4C5D-A195-11AA6104BB4B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15.10.2013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Kurz RLB13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 SJEDNOCENÍ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000" dirty="0" smtClean="0"/>
              <a:t>Mgr. Andrea </a:t>
            </a:r>
            <a:r>
              <a:rPr lang="cs-CZ" sz="3000" dirty="0" err="1" smtClean="0"/>
              <a:t>Beláňová</a:t>
            </a:r>
            <a:endParaRPr lang="cs-CZ" sz="3000" dirty="0" smtClean="0"/>
          </a:p>
          <a:p>
            <a:r>
              <a:rPr lang="cs-CZ" sz="3000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Působení Církve sjednocení v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cs-CZ" dirty="0" smtClean="0"/>
              <a:t>r. 1959 přijela do USA první </a:t>
            </a:r>
            <a:r>
              <a:rPr lang="cs-CZ" dirty="0" smtClean="0"/>
              <a:t>misionářka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Oon</a:t>
            </a:r>
            <a:r>
              <a:rPr lang="cs-CZ" dirty="0" smtClean="0"/>
              <a:t> </a:t>
            </a:r>
            <a:r>
              <a:rPr lang="cs-CZ" dirty="0" err="1" smtClean="0"/>
              <a:t>Kim</a:t>
            </a:r>
            <a:endParaRPr lang="cs-CZ" dirty="0" smtClean="0"/>
          </a:p>
          <a:p>
            <a:r>
              <a:rPr lang="cs-CZ" dirty="0" smtClean="0"/>
              <a:t>1. středisko v r. 1961 v </a:t>
            </a:r>
            <a:r>
              <a:rPr lang="cs-CZ" dirty="0" err="1" smtClean="0"/>
              <a:t>Berkeley</a:t>
            </a:r>
            <a:endParaRPr lang="cs-CZ" dirty="0" smtClean="0"/>
          </a:p>
          <a:p>
            <a:r>
              <a:rPr lang="cs-CZ" dirty="0" smtClean="0"/>
              <a:t>r. 1965 </a:t>
            </a:r>
            <a:r>
              <a:rPr lang="cs-CZ" dirty="0" err="1" smtClean="0"/>
              <a:t>Mun</a:t>
            </a:r>
            <a:r>
              <a:rPr lang="cs-CZ" dirty="0" smtClean="0"/>
              <a:t> poprvé přijíždí do USA - turné</a:t>
            </a:r>
            <a:endParaRPr lang="cs-CZ" dirty="0" smtClean="0"/>
          </a:p>
          <a:p>
            <a:r>
              <a:rPr lang="cs-CZ" dirty="0" smtClean="0"/>
              <a:t>1966 zaregistrováno v USA </a:t>
            </a:r>
            <a:r>
              <a:rPr lang="cs-CZ" dirty="0" smtClean="0"/>
              <a:t>pod </a:t>
            </a:r>
            <a:br>
              <a:rPr lang="cs-CZ" dirty="0" smtClean="0"/>
            </a:br>
            <a:r>
              <a:rPr lang="cs-CZ" dirty="0" smtClean="0"/>
              <a:t>názvem </a:t>
            </a:r>
            <a:r>
              <a:rPr lang="cs-CZ" dirty="0" smtClean="0"/>
              <a:t>„Církev sjednocení“</a:t>
            </a:r>
          </a:p>
          <a:p>
            <a:r>
              <a:rPr lang="cs-CZ" dirty="0" smtClean="0"/>
              <a:t>život </a:t>
            </a:r>
            <a:r>
              <a:rPr lang="cs-CZ" dirty="0" smtClean="0"/>
              <a:t>v komunitách</a:t>
            </a:r>
          </a:p>
          <a:p>
            <a:r>
              <a:rPr lang="cs-CZ" dirty="0" smtClean="0"/>
              <a:t>domestikace skupiny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2808312" cy="217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/>
          <a:lstStyle/>
          <a:p>
            <a:r>
              <a:rPr lang="cs-CZ" dirty="0" smtClean="0"/>
              <a:t>Působení CS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lvl="0"/>
            <a:r>
              <a:rPr lang="cs-CZ" dirty="0" err="1" smtClean="0"/>
              <a:t>Munovy</a:t>
            </a:r>
            <a:r>
              <a:rPr lang="cs-CZ" dirty="0" smtClean="0"/>
              <a:t> děti a jejich aktivity</a:t>
            </a:r>
          </a:p>
          <a:p>
            <a:pPr lvl="0"/>
            <a:r>
              <a:rPr lang="cs-CZ" dirty="0" smtClean="0"/>
              <a:t>celosvětové aktivity, </a:t>
            </a:r>
            <a:r>
              <a:rPr lang="cs-CZ" dirty="0" err="1" smtClean="0"/>
              <a:t>Munova</a:t>
            </a:r>
            <a:r>
              <a:rPr lang="cs-CZ" dirty="0" smtClean="0"/>
              <a:t> turné po světě</a:t>
            </a:r>
          </a:p>
          <a:p>
            <a:pPr lvl="0"/>
            <a:r>
              <a:rPr lang="cs-CZ" dirty="0" smtClean="0"/>
              <a:t>aktuální stav komunit a největší problémy</a:t>
            </a:r>
          </a:p>
          <a:p>
            <a:pPr lvl="0"/>
            <a:r>
              <a:rPr lang="cs-CZ" dirty="0" smtClean="0"/>
              <a:t>prognóza ohledně vývoje do budoucna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4392488" cy="248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Působení skupiny v ČR a na Slovensku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r. 1968 přijela rakouská misionářka </a:t>
            </a:r>
            <a:r>
              <a:rPr lang="cs-CZ" dirty="0" smtClean="0"/>
              <a:t>Emilie </a:t>
            </a:r>
            <a:r>
              <a:rPr lang="cs-CZ" dirty="0" err="1" smtClean="0"/>
              <a:t>Steberle</a:t>
            </a:r>
            <a:endParaRPr lang="cs-CZ" dirty="0" smtClean="0"/>
          </a:p>
          <a:p>
            <a:r>
              <a:rPr lang="cs-CZ" dirty="0" smtClean="0"/>
              <a:t>první stoupenci na FF </a:t>
            </a:r>
            <a:r>
              <a:rPr lang="cs-CZ" dirty="0" smtClean="0"/>
              <a:t>v </a:t>
            </a:r>
            <a:r>
              <a:rPr lang="cs-CZ" dirty="0" smtClean="0"/>
              <a:t>Bratislavě</a:t>
            </a:r>
          </a:p>
          <a:p>
            <a:r>
              <a:rPr lang="cs-CZ" dirty="0" smtClean="0"/>
              <a:t>od r. 1971 snahy o systematické šíření nauky</a:t>
            </a:r>
          </a:p>
          <a:p>
            <a:r>
              <a:rPr lang="cs-CZ" dirty="0" smtClean="0"/>
              <a:t>1972-3 celostátní srazy – asi 50 členů</a:t>
            </a:r>
          </a:p>
          <a:p>
            <a:r>
              <a:rPr lang="cs-CZ" dirty="0" smtClean="0"/>
              <a:t>sledování </a:t>
            </a:r>
            <a:r>
              <a:rPr lang="cs-CZ" dirty="0" err="1" smtClean="0"/>
              <a:t>StB</a:t>
            </a:r>
            <a:endParaRPr lang="cs-CZ" dirty="0" smtClean="0"/>
          </a:p>
          <a:p>
            <a:r>
              <a:rPr lang="cs-CZ" dirty="0" smtClean="0"/>
              <a:t>v září 1973 všichni členové zatčeni – obvinění z maření dozoru nad církvemi a rozvracení republiky</a:t>
            </a:r>
          </a:p>
          <a:p>
            <a:r>
              <a:rPr lang="cs-CZ" dirty="0" smtClean="0"/>
              <a:t>po r. 1989 přesun hl. jádra ze Slovenska do Prahy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65920"/>
          </a:xfrm>
        </p:spPr>
        <p:txBody>
          <a:bodyPr>
            <a:normAutofit/>
          </a:bodyPr>
          <a:lstStyle/>
          <a:p>
            <a:r>
              <a:rPr lang="cs-CZ" dirty="0" smtClean="0"/>
              <a:t>2. přednáška: </a:t>
            </a:r>
            <a:br>
              <a:rPr lang="cs-CZ" dirty="0" smtClean="0"/>
            </a:br>
            <a:r>
              <a:rPr lang="cs-CZ" dirty="0" smtClean="0"/>
              <a:t>Kontext </a:t>
            </a:r>
            <a:r>
              <a:rPr lang="cs-CZ" dirty="0" smtClean="0"/>
              <a:t>vzniku a působení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/>
          <a:lstStyle/>
          <a:p>
            <a:pPr lvl="0"/>
            <a:r>
              <a:rPr lang="cs-CZ" dirty="0" smtClean="0"/>
              <a:t>vznik a historie skupiny</a:t>
            </a:r>
          </a:p>
          <a:p>
            <a:pPr lvl="0"/>
            <a:r>
              <a:rPr lang="cs-CZ" dirty="0" smtClean="0"/>
              <a:t>působení Církve sjednocení ve světě</a:t>
            </a:r>
          </a:p>
          <a:p>
            <a:pPr lvl="0"/>
            <a:r>
              <a:rPr lang="cs-CZ" dirty="0" smtClean="0"/>
              <a:t>působení skupiny v České republice a na Slovensku</a:t>
            </a:r>
          </a:p>
          <a:p>
            <a:r>
              <a:rPr lang="cs-CZ" dirty="0" smtClean="0"/>
              <a:t>průběžná diskuse o projektech I - zúžení tématu, volba metody a výzkumného vzorku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3762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Četba: </a:t>
            </a:r>
            <a:r>
              <a:rPr lang="cs-CZ" sz="2800" dirty="0" err="1" smtClean="0"/>
              <a:t>Lofland</a:t>
            </a:r>
            <a:r>
              <a:rPr lang="cs-CZ" sz="2800" dirty="0" smtClean="0"/>
              <a:t>, John. „</a:t>
            </a:r>
            <a:r>
              <a:rPr lang="cs-CZ" sz="2800" dirty="0" err="1" smtClean="0"/>
              <a:t>Becoming</a:t>
            </a:r>
            <a:r>
              <a:rPr lang="cs-CZ" sz="2800" dirty="0" smtClean="0"/>
              <a:t> a </a:t>
            </a:r>
            <a:r>
              <a:rPr lang="cs-CZ" sz="2800" dirty="0" err="1" smtClean="0"/>
              <a:t>World</a:t>
            </a:r>
            <a:r>
              <a:rPr lang="cs-CZ" sz="2800" dirty="0" smtClean="0"/>
              <a:t>-</a:t>
            </a:r>
            <a:r>
              <a:rPr lang="cs-CZ" sz="2800" dirty="0" err="1" smtClean="0"/>
              <a:t>Saver</a:t>
            </a:r>
            <a:r>
              <a:rPr lang="cs-CZ" sz="2800" dirty="0" smtClean="0"/>
              <a:t> </a:t>
            </a:r>
            <a:r>
              <a:rPr lang="cs-CZ" sz="2800" dirty="0" err="1" smtClean="0"/>
              <a:t>Revisited</a:t>
            </a:r>
            <a:r>
              <a:rPr lang="cs-CZ" sz="2800" dirty="0" smtClean="0"/>
              <a:t>“, in </a:t>
            </a:r>
            <a:r>
              <a:rPr lang="cs-CZ" sz="2800" dirty="0" err="1" smtClean="0"/>
              <a:t>Richardson</a:t>
            </a:r>
            <a:r>
              <a:rPr lang="cs-CZ" sz="2800" dirty="0" smtClean="0"/>
              <a:t>, J., </a:t>
            </a:r>
            <a:r>
              <a:rPr lang="cs-CZ" sz="2800" dirty="0" smtClean="0"/>
              <a:t>(</a:t>
            </a:r>
            <a:r>
              <a:rPr lang="cs-CZ" sz="2800" dirty="0" err="1" smtClean="0"/>
              <a:t>ed</a:t>
            </a:r>
            <a:r>
              <a:rPr lang="cs-CZ" sz="2800" dirty="0" smtClean="0"/>
              <a:t>.). </a:t>
            </a:r>
            <a:r>
              <a:rPr lang="cs-CZ" sz="2800" i="1" dirty="0" err="1" smtClean="0"/>
              <a:t>Conversion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Careers</a:t>
            </a:r>
            <a:r>
              <a:rPr lang="cs-CZ" sz="2800" i="1" dirty="0" smtClean="0"/>
              <a:t>: In </a:t>
            </a:r>
            <a:r>
              <a:rPr lang="cs-CZ" sz="2800" i="1" dirty="0" err="1" smtClean="0"/>
              <a:t>and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Out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New </a:t>
            </a:r>
            <a:r>
              <a:rPr lang="cs-CZ" sz="2800" i="1" dirty="0" err="1" smtClean="0"/>
              <a:t>Religions</a:t>
            </a:r>
            <a:r>
              <a:rPr lang="cs-CZ" sz="2800" dirty="0" smtClean="0"/>
              <a:t>. </a:t>
            </a:r>
            <a:r>
              <a:rPr lang="cs-CZ" sz="2800" dirty="0" err="1" smtClean="0"/>
              <a:t>Beverly</a:t>
            </a:r>
            <a:r>
              <a:rPr lang="cs-CZ" sz="2800" dirty="0" smtClean="0"/>
              <a:t> </a:t>
            </a:r>
            <a:r>
              <a:rPr lang="cs-CZ" sz="2800" dirty="0" err="1" smtClean="0"/>
              <a:t>Hills</a:t>
            </a:r>
            <a:r>
              <a:rPr lang="cs-CZ" sz="2800" dirty="0" smtClean="0"/>
              <a:t>: </a:t>
            </a:r>
            <a:r>
              <a:rPr lang="cs-CZ" sz="2800" dirty="0" err="1" smtClean="0"/>
              <a:t>Sage</a:t>
            </a:r>
            <a:r>
              <a:rPr lang="cs-CZ" sz="2800" dirty="0" smtClean="0"/>
              <a:t>, 1977, </a:t>
            </a:r>
            <a:r>
              <a:rPr lang="cs-CZ" sz="2800" dirty="0" smtClean="0"/>
              <a:t>10</a:t>
            </a:r>
            <a:r>
              <a:rPr lang="cs-CZ" sz="2800" dirty="0" smtClean="0">
                <a:sym typeface="Symbol"/>
              </a:rPr>
              <a:t></a:t>
            </a:r>
            <a:r>
              <a:rPr lang="cs-CZ" sz="2800" dirty="0" smtClean="0"/>
              <a:t>23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3000" dirty="0" smtClean="0"/>
              <a:t>V čem spatřuje </a:t>
            </a:r>
            <a:r>
              <a:rPr lang="cs-CZ" sz="3000" dirty="0" err="1" smtClean="0"/>
              <a:t>Lofland</a:t>
            </a:r>
            <a:r>
              <a:rPr lang="cs-CZ" sz="3000" dirty="0" smtClean="0"/>
              <a:t> největší problémy své první studie před deseti lety?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000" dirty="0" smtClean="0"/>
              <a:t>V čem spočívá hlavní omezení textu z dnešního pohledu?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000" dirty="0" smtClean="0"/>
              <a:t>Jaký je podle </a:t>
            </a:r>
            <a:r>
              <a:rPr lang="cs-CZ" sz="3000" dirty="0" err="1" smtClean="0"/>
              <a:t>Loflanda</a:t>
            </a:r>
            <a:r>
              <a:rPr lang="cs-CZ" sz="3000" dirty="0" smtClean="0"/>
              <a:t> vztah mezi emocemi u konvertitů a přijetím doktríny skupiny?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Průběžná diskuse o projektech I - zúžení tématu, volba metody a výzkumného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505576"/>
          </a:xfrm>
        </p:spPr>
        <p:txBody>
          <a:bodyPr>
            <a:normAutofit/>
          </a:bodyPr>
          <a:lstStyle/>
          <a:p>
            <a:r>
              <a:rPr lang="cs-CZ" b="1" dirty="0" smtClean="0"/>
              <a:t>Dominika:</a:t>
            </a:r>
            <a:r>
              <a:rPr lang="cs-CZ" dirty="0" smtClean="0"/>
              <a:t> „</a:t>
            </a:r>
            <a:r>
              <a:rPr lang="sk-SK" u="sng" dirty="0" smtClean="0"/>
              <a:t>Návrh témy</a:t>
            </a:r>
            <a:r>
              <a:rPr lang="sk-SK" dirty="0" smtClean="0"/>
              <a:t>: Vzťah náboženstva a politiky v Cirkvi zjednotenia. V priebehu nasledujúcich týždňov by som chcela tému viac zúžiť a konkretizovať.“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cs-CZ" b="1" dirty="0" err="1" smtClean="0"/>
              <a:t>Lucia</a:t>
            </a:r>
            <a:r>
              <a:rPr lang="cs-CZ" b="1" dirty="0" smtClean="0"/>
              <a:t>:</a:t>
            </a:r>
            <a:r>
              <a:rPr lang="cs-CZ" dirty="0" smtClean="0"/>
              <a:t> „</a:t>
            </a:r>
            <a:r>
              <a:rPr lang="sk-SK" dirty="0" smtClean="0"/>
              <a:t>Vo svojej práci sa zameriam na </a:t>
            </a:r>
            <a:r>
              <a:rPr lang="sk-SK" dirty="0" err="1" smtClean="0"/>
              <a:t>genderovú</a:t>
            </a:r>
            <a:r>
              <a:rPr lang="sk-SK" dirty="0" smtClean="0"/>
              <a:t> problematiku. Konkrétne, predmetom môjho záujmu bude dielo </a:t>
            </a:r>
            <a:r>
              <a:rPr lang="sk-SK" i="1" dirty="0" smtClean="0"/>
              <a:t>Na </a:t>
            </a:r>
            <a:r>
              <a:rPr lang="sk-SK" i="1" dirty="0" err="1" smtClean="0"/>
              <a:t>cestě</a:t>
            </a:r>
            <a:r>
              <a:rPr lang="sk-SK" i="1" dirty="0" smtClean="0"/>
              <a:t> </a:t>
            </a:r>
            <a:r>
              <a:rPr lang="sk-SK" i="1" dirty="0" err="1" smtClean="0"/>
              <a:t>ke</a:t>
            </a:r>
            <a:r>
              <a:rPr lang="sk-SK" i="1" dirty="0" smtClean="0"/>
              <a:t> </a:t>
            </a:r>
            <a:r>
              <a:rPr lang="sk-SK" i="1" dirty="0" err="1" smtClean="0"/>
              <a:t>světu</a:t>
            </a:r>
            <a:r>
              <a:rPr lang="sk-SK" i="1" dirty="0" smtClean="0"/>
              <a:t> </a:t>
            </a:r>
            <a:r>
              <a:rPr lang="sk-SK" i="1" dirty="0" err="1" smtClean="0"/>
              <a:t>míru</a:t>
            </a:r>
            <a:r>
              <a:rPr lang="sk-SK" i="1" dirty="0" smtClean="0"/>
              <a:t>, lásky a </a:t>
            </a:r>
            <a:r>
              <a:rPr lang="sk-SK" i="1" dirty="0" err="1" smtClean="0"/>
              <a:t>harmonie</a:t>
            </a:r>
            <a:r>
              <a:rPr lang="sk-SK" dirty="0" smtClean="0"/>
              <a:t> zakladateľa Cirkvi zjednotenia </a:t>
            </a:r>
            <a:r>
              <a:rPr lang="sk-SK" dirty="0" err="1" smtClean="0"/>
              <a:t>Son-Mjong</a:t>
            </a:r>
            <a:r>
              <a:rPr lang="sk-SK" dirty="0" smtClean="0"/>
              <a:t> </a:t>
            </a:r>
            <a:r>
              <a:rPr lang="sk-SK" dirty="0" err="1" smtClean="0"/>
              <a:t>Muna</a:t>
            </a:r>
            <a:r>
              <a:rPr lang="sk-SK" dirty="0" smtClean="0"/>
              <a:t>. Cieľom práce bude vysledovať, ako zakladateľ hnutia v diele poníma rodinnú politiku a vzťahy medzi mužom a ženou. Môžeme Cirkev zjednotenia radiť medzi liberálne náboženské hnutia, čo sa týka ponímania vzťahov </a:t>
            </a:r>
            <a:r>
              <a:rPr lang="sk-SK" dirty="0" err="1" smtClean="0"/>
              <a:t>muž-žena</a:t>
            </a:r>
            <a:r>
              <a:rPr lang="sk-SK" dirty="0" smtClean="0"/>
              <a:t> či rodiny? Alebo je </a:t>
            </a:r>
            <a:r>
              <a:rPr lang="sk-SK" dirty="0" err="1" smtClean="0"/>
              <a:t>genderovo-stereotypné</a:t>
            </a:r>
            <a:r>
              <a:rPr lang="sk-SK" dirty="0" smtClean="0"/>
              <a:t>?“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cs-CZ" dirty="0" smtClean="0"/>
              <a:t>Vznik a historie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30.-40. léta v Koreji – křesťanský </a:t>
            </a:r>
            <a:r>
              <a:rPr lang="cs-CZ" dirty="0" err="1" smtClean="0"/>
              <a:t>revival</a:t>
            </a:r>
            <a:r>
              <a:rPr lang="cs-CZ" dirty="0" smtClean="0"/>
              <a:t>, charismatické </a:t>
            </a:r>
            <a:r>
              <a:rPr lang="cs-CZ" dirty="0" smtClean="0"/>
              <a:t>vlivy</a:t>
            </a:r>
            <a:endParaRPr lang="cs-CZ" dirty="0" smtClean="0"/>
          </a:p>
          <a:p>
            <a:r>
              <a:rPr lang="cs-CZ" dirty="0" smtClean="0"/>
              <a:t>r. 1930 konvertovali </a:t>
            </a:r>
            <a:r>
              <a:rPr lang="cs-CZ" dirty="0" err="1" smtClean="0"/>
              <a:t>Munovi</a:t>
            </a:r>
            <a:r>
              <a:rPr lang="cs-CZ" dirty="0" smtClean="0"/>
              <a:t> rodiče od konfuciánství k presbyteriánství</a:t>
            </a:r>
          </a:p>
          <a:p>
            <a:r>
              <a:rPr lang="cs-CZ" dirty="0" smtClean="0"/>
              <a:t>r. 1936 zažil </a:t>
            </a:r>
            <a:r>
              <a:rPr lang="cs-CZ" dirty="0" err="1" smtClean="0"/>
              <a:t>Mun</a:t>
            </a:r>
            <a:r>
              <a:rPr lang="cs-CZ" dirty="0" smtClean="0"/>
              <a:t> vizi Ježíše Krista</a:t>
            </a:r>
          </a:p>
          <a:p>
            <a:r>
              <a:rPr lang="cs-CZ" dirty="0" smtClean="0"/>
              <a:t>po 2. sv. v. v Jižní Koreji káže svou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nauku</a:t>
            </a:r>
            <a:endParaRPr lang="cs-CZ" dirty="0" smtClean="0"/>
          </a:p>
          <a:p>
            <a:r>
              <a:rPr lang="cs-CZ" dirty="0" smtClean="0"/>
              <a:t>první komunita v </a:t>
            </a:r>
            <a:r>
              <a:rPr lang="cs-CZ" dirty="0" err="1" smtClean="0"/>
              <a:t>Pusanu</a:t>
            </a:r>
            <a:endParaRPr lang="cs-CZ" dirty="0" smtClean="0"/>
          </a:p>
          <a:p>
            <a:r>
              <a:rPr lang="cs-CZ" dirty="0" smtClean="0"/>
              <a:t>r. 1954 - oficiální datum založení </a:t>
            </a:r>
            <a:br>
              <a:rPr lang="cs-CZ" dirty="0" smtClean="0"/>
            </a:br>
            <a:r>
              <a:rPr lang="cs-CZ" dirty="0" smtClean="0"/>
              <a:t>Asociace ducha svatého pro </a:t>
            </a:r>
            <a:br>
              <a:rPr lang="cs-CZ" dirty="0" smtClean="0"/>
            </a:br>
            <a:r>
              <a:rPr lang="cs-CZ" dirty="0" smtClean="0"/>
              <a:t>sjednocení světového křesťanství</a:t>
            </a:r>
          </a:p>
          <a:p>
            <a:r>
              <a:rPr lang="cs-CZ" dirty="0" smtClean="0"/>
              <a:t>r. 1960 svatba s </a:t>
            </a:r>
            <a:r>
              <a:rPr lang="cs-CZ" dirty="0" err="1" smtClean="0"/>
              <a:t>Hak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Han</a:t>
            </a:r>
            <a:endParaRPr lang="cs-CZ" dirty="0" smtClean="0"/>
          </a:p>
          <a:p>
            <a:r>
              <a:rPr lang="cs-CZ" dirty="0" smtClean="0"/>
              <a:t>první misionáři ve </a:t>
            </a:r>
            <a:r>
              <a:rPr lang="cs-CZ" dirty="0" smtClean="0"/>
              <a:t>světě, </a:t>
            </a:r>
            <a:r>
              <a:rPr lang="cs-CZ" dirty="0" err="1" smtClean="0"/>
              <a:t>Mun</a:t>
            </a:r>
            <a:r>
              <a:rPr lang="cs-CZ" dirty="0" smtClean="0"/>
              <a:t> v USA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852936"/>
            <a:ext cx="2520280" cy="324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Exkurz -</a:t>
            </a:r>
            <a:r>
              <a:rPr lang="cs-CZ" dirty="0" smtClean="0"/>
              <a:t> </a:t>
            </a:r>
            <a:r>
              <a:rPr lang="cs-CZ" dirty="0" smtClean="0"/>
              <a:t>k</a:t>
            </a:r>
            <a:r>
              <a:rPr lang="cs-CZ" dirty="0" smtClean="0"/>
              <a:t>ontrakultura</a:t>
            </a:r>
            <a:r>
              <a:rPr lang="cs-CZ" dirty="0" smtClean="0"/>
              <a:t>, protestní hnutí a hledání alternativ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proměny </a:t>
            </a:r>
            <a:r>
              <a:rPr lang="cs-CZ" b="1" dirty="0" err="1" smtClean="0"/>
              <a:t>euroamerické</a:t>
            </a:r>
            <a:r>
              <a:rPr lang="cs-CZ" b="1" dirty="0" smtClean="0"/>
              <a:t> společnosti po 2. sv. v.</a:t>
            </a:r>
            <a:r>
              <a:rPr lang="cs-CZ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koncept vytváření blahobytu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základní právo = </a:t>
            </a:r>
            <a:r>
              <a:rPr lang="cs-CZ" dirty="0" err="1" smtClean="0"/>
              <a:t>právo</a:t>
            </a:r>
            <a:r>
              <a:rPr lang="cs-CZ" dirty="0" smtClean="0"/>
              <a:t> na důstojný život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konzumní orientace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kvantitativní nárůst vzdělanosti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proměna struktury společnosti</a:t>
            </a:r>
          </a:p>
          <a:p>
            <a:pPr>
              <a:buFont typeface="Courier New" pitchFamily="49" charset="0"/>
              <a:buChar char="o"/>
            </a:pPr>
            <a:r>
              <a:rPr lang="cs-CZ" dirty="0" err="1" smtClean="0"/>
              <a:t>babyboom</a:t>
            </a:r>
            <a:r>
              <a:rPr lang="cs-CZ" dirty="0" smtClean="0"/>
              <a:t> – první generace, která nezažila bídu</a:t>
            </a:r>
          </a:p>
          <a:p>
            <a:r>
              <a:rPr lang="cs-CZ" b="1" dirty="0" smtClean="0"/>
              <a:t>50. léta</a:t>
            </a:r>
            <a:r>
              <a:rPr lang="cs-CZ" dirty="0" smtClean="0"/>
              <a:t> - první kritika omezena na úzký okruh intelektuálů - Beat </a:t>
            </a:r>
            <a:r>
              <a:rPr lang="cs-CZ" dirty="0" err="1" smtClean="0"/>
              <a:t>Generation</a:t>
            </a:r>
            <a:r>
              <a:rPr lang="cs-CZ" dirty="0" smtClean="0"/>
              <a:t> (Alan </a:t>
            </a:r>
            <a:r>
              <a:rPr lang="cs-CZ" dirty="0" err="1" smtClean="0"/>
              <a:t>Ginsberg</a:t>
            </a:r>
            <a:r>
              <a:rPr lang="cs-CZ" dirty="0" smtClean="0"/>
              <a:t>, Jack </a:t>
            </a:r>
            <a:r>
              <a:rPr lang="cs-CZ" dirty="0" err="1" smtClean="0"/>
              <a:t>Kerouack</a:t>
            </a:r>
            <a:r>
              <a:rPr lang="cs-CZ" dirty="0" smtClean="0"/>
              <a:t>) – svět v duchovní krizi</a:t>
            </a:r>
          </a:p>
          <a:p>
            <a:r>
              <a:rPr lang="cs-CZ" b="1" dirty="0" smtClean="0"/>
              <a:t>60. léta</a:t>
            </a:r>
            <a:r>
              <a:rPr lang="cs-CZ" dirty="0" smtClean="0"/>
              <a:t> – kritika se stává masovou záležitostí – politická krize, válka ve Vietnamu, vzpoura mladé generace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poprvé je pojem „kontrakultura“ zmíněn v 60. letech americkým historikem a sociologem </a:t>
            </a:r>
            <a:r>
              <a:rPr lang="cs-CZ" b="1" dirty="0" smtClean="0"/>
              <a:t>Theodorem </a:t>
            </a:r>
            <a:r>
              <a:rPr lang="cs-CZ" b="1" dirty="0" err="1" smtClean="0"/>
              <a:t>Roszakem</a:t>
            </a:r>
            <a:endParaRPr lang="cs-CZ" b="1" dirty="0" smtClean="0"/>
          </a:p>
          <a:p>
            <a:r>
              <a:rPr lang="cs-CZ" b="1" dirty="0" err="1" smtClean="0"/>
              <a:t>Milton</a:t>
            </a:r>
            <a:r>
              <a:rPr lang="cs-CZ" b="1" dirty="0" smtClean="0"/>
              <a:t> </a:t>
            </a:r>
            <a:r>
              <a:rPr lang="cs-CZ" b="1" dirty="0" err="1" smtClean="0"/>
              <a:t>Yinger</a:t>
            </a:r>
            <a:r>
              <a:rPr lang="cs-CZ" b="1" dirty="0" smtClean="0"/>
              <a:t> </a:t>
            </a:r>
            <a:r>
              <a:rPr lang="cs-CZ" dirty="0" smtClean="0"/>
              <a:t>ve studii </a:t>
            </a:r>
            <a:r>
              <a:rPr lang="cs-CZ" i="1" dirty="0" smtClean="0"/>
              <a:t>Kontrakultura a </a:t>
            </a:r>
            <a:r>
              <a:rPr lang="cs-CZ" i="1" dirty="0" smtClean="0"/>
              <a:t>subkultura</a:t>
            </a:r>
            <a:r>
              <a:rPr lang="cs-CZ" dirty="0" smtClean="0"/>
              <a:t>:</a:t>
            </a:r>
            <a:r>
              <a:rPr lang="cs-CZ" dirty="0" smtClean="0"/>
              <a:t> </a:t>
            </a:r>
            <a:r>
              <a:rPr lang="cs-CZ" dirty="0" smtClean="0"/>
              <a:t>kontrakultura = programové odmítnutí některých vzorců chování dominantní kultury a snaha hledat smysluplnou alternativu vůči těmto vzorcům</a:t>
            </a:r>
            <a:endParaRPr lang="cs-CZ" b="1" dirty="0" smtClean="0"/>
          </a:p>
          <a:p>
            <a:r>
              <a:rPr lang="cs-CZ" dirty="0" smtClean="0"/>
              <a:t>kritika a hledání alternativ na několika rovinách: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politická rovina – hledání polit. alternativ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mezilidská – autenticita mezilidských vztahů, sexuální revoluce, přehodnocování tradičních institucí, odlišný vztah k přírodě, kritika materialismu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cs-CZ" dirty="0" smtClean="0"/>
              <a:t>alternativní duchovní a náboženské směry: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mimo křesťanský prostor (např. hinduismus, buddhismus)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předkřesťanská tradice (např. přírodní náboženství, indiánská tradice, novopohanství, čarodějnictví apod. – </a:t>
            </a:r>
            <a:r>
              <a:rPr lang="cs-CZ" dirty="0" err="1" smtClean="0"/>
              <a:t>Carlos</a:t>
            </a:r>
            <a:r>
              <a:rPr lang="cs-CZ" dirty="0" smtClean="0"/>
              <a:t> </a:t>
            </a:r>
            <a:r>
              <a:rPr lang="cs-CZ" dirty="0" err="1" smtClean="0"/>
              <a:t>Castaneda</a:t>
            </a:r>
            <a:r>
              <a:rPr lang="cs-CZ" dirty="0" smtClean="0"/>
              <a:t>)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křesťanství (např. ježíšovská hnutí)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náboženské novotvary (např. UFO kulty, Scientologie)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527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Urbanistický</vt:lpstr>
      <vt:lpstr>Kurz RLB13 CÍRKEV SJEDNOCENÍ</vt:lpstr>
      <vt:lpstr>2. přednáška:  Kontext vzniku a působení skupiny</vt:lpstr>
      <vt:lpstr>Četba: Lofland, John. „Becoming a World-Saver Revisited“, in Richardson, J., (ed.). Conversion Careers: In and Out of the New Religions. Beverly Hills: Sage, 1977, 1023.</vt:lpstr>
      <vt:lpstr>Průběžná diskuse o projektech I - zúžení tématu, volba metody a výzkumného vzorku</vt:lpstr>
      <vt:lpstr>Snímek 5</vt:lpstr>
      <vt:lpstr>Vznik a historie skupiny</vt:lpstr>
      <vt:lpstr>Exkurz - kontrakultura, protestní hnutí a hledání alternativ</vt:lpstr>
      <vt:lpstr>Snímek 8</vt:lpstr>
      <vt:lpstr>Snímek 9</vt:lpstr>
      <vt:lpstr>Působení Církve sjednocení v USA</vt:lpstr>
      <vt:lpstr>Působení CS ve světě</vt:lpstr>
      <vt:lpstr>Působení skupiny v ČR a na Slovensku</vt:lpstr>
      <vt:lpstr>Děkujeme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RLB13 CÍRKEV SJEDNOCENÍ</dc:title>
  <dc:creator>Lendik</dc:creator>
  <cp:lastModifiedBy>Lendik</cp:lastModifiedBy>
  <cp:revision>63</cp:revision>
  <dcterms:created xsi:type="dcterms:W3CDTF">2013-10-05T16:57:26Z</dcterms:created>
  <dcterms:modified xsi:type="dcterms:W3CDTF">2013-10-16T11:02:55Z</dcterms:modified>
</cp:coreProperties>
</file>