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1" r:id="rId6"/>
    <p:sldId id="291" r:id="rId7"/>
    <p:sldId id="292" r:id="rId8"/>
    <p:sldId id="262" r:id="rId9"/>
    <p:sldId id="263" r:id="rId10"/>
    <p:sldId id="264" r:id="rId11"/>
    <p:sldId id="272" r:id="rId12"/>
    <p:sldId id="293" r:id="rId13"/>
    <p:sldId id="295" r:id="rId14"/>
    <p:sldId id="267" r:id="rId15"/>
    <p:sldId id="273" r:id="rId16"/>
    <p:sldId id="266" r:id="rId17"/>
    <p:sldId id="268" r:id="rId18"/>
    <p:sldId id="269" r:id="rId19"/>
    <p:sldId id="270" r:id="rId20"/>
    <p:sldId id="271" r:id="rId21"/>
    <p:sldId id="274" r:id="rId22"/>
    <p:sldId id="275" r:id="rId23"/>
    <p:sldId id="294" r:id="rId24"/>
    <p:sldId id="276" r:id="rId25"/>
    <p:sldId id="278" r:id="rId26"/>
    <p:sldId id="277" r:id="rId27"/>
    <p:sldId id="279" r:id="rId28"/>
    <p:sldId id="280" r:id="rId29"/>
    <p:sldId id="281" r:id="rId30"/>
    <p:sldId id="282" r:id="rId31"/>
    <p:sldId id="283" r:id="rId32"/>
    <p:sldId id="284" r:id="rId33"/>
    <p:sldId id="285" r:id="rId34"/>
    <p:sldId id="286" r:id="rId35"/>
    <p:sldId id="287" r:id="rId36"/>
    <p:sldId id="289" r:id="rId37"/>
    <p:sldId id="290" r:id="rId38"/>
    <p:sldId id="296" r:id="rId39"/>
    <p:sldId id="297"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50" autoAdjust="0"/>
    <p:restoredTop sz="94612" autoAdjust="0"/>
  </p:normalViewPr>
  <p:slideViewPr>
    <p:cSldViewPr snapToGrid="0" snapToObjects="1">
      <p:cViewPr>
        <p:scale>
          <a:sx n="100" d="100"/>
          <a:sy n="100" d="100"/>
        </p:scale>
        <p:origin x="-872"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5E552C-210A-4742-BF94-6702D5258A0D}" type="datetimeFigureOut">
              <a:rPr lang="en-US" smtClean="0"/>
              <a:pPr/>
              <a:t>10/30/13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C6729C-A1FA-8841-A106-D2772F813B5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E552C-210A-4742-BF94-6702D5258A0D}" type="datetimeFigureOut">
              <a:rPr lang="en-US" smtClean="0"/>
              <a:pPr/>
              <a:t>10/30/13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6729C-A1FA-8841-A106-D2772F813B50}"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884362"/>
          </a:xfrm>
        </p:spPr>
        <p:txBody>
          <a:bodyPr>
            <a:noAutofit/>
          </a:bodyPr>
          <a:lstStyle/>
          <a:p>
            <a:r>
              <a:rPr lang="en-US" b="1" dirty="0" smtClean="0">
                <a:solidFill>
                  <a:srgbClr val="FFFF00"/>
                </a:solidFill>
              </a:rPr>
              <a:t/>
            </a:r>
            <a:br>
              <a:rPr lang="en-US" b="1" dirty="0" smtClean="0">
                <a:solidFill>
                  <a:srgbClr val="FFFF00"/>
                </a:solidFill>
              </a:rPr>
            </a:br>
            <a:r>
              <a:rPr lang="en-US" b="1" dirty="0" smtClean="0">
                <a:solidFill>
                  <a:srgbClr val="FFFF00"/>
                </a:solidFill>
              </a:rPr>
              <a:t>The Problem of History</a:t>
            </a:r>
            <a:br>
              <a:rPr lang="en-US" b="1" dirty="0" smtClean="0">
                <a:solidFill>
                  <a:srgbClr val="FFFF00"/>
                </a:solidFill>
              </a:rPr>
            </a:br>
            <a:r>
              <a:rPr lang="en-US" b="1" dirty="0" smtClean="0">
                <a:solidFill>
                  <a:srgbClr val="FFFF00"/>
                </a:solidFill>
              </a:rPr>
              <a:t>Can we study past religions experimentally?</a:t>
            </a:r>
            <a:endParaRPr lang="en-US" b="1" dirty="0">
              <a:solidFill>
                <a:srgbClr val="FFFF00"/>
              </a:solidFill>
            </a:endParaRPr>
          </a:p>
        </p:txBody>
      </p:sp>
      <p:sp>
        <p:nvSpPr>
          <p:cNvPr id="5" name="Content Placeholder 4"/>
          <p:cNvSpPr>
            <a:spLocks noGrp="1"/>
          </p:cNvSpPr>
          <p:nvPr>
            <p:ph idx="1"/>
          </p:nvPr>
        </p:nvSpPr>
        <p:spPr>
          <a:xfrm>
            <a:off x="457200" y="2438400"/>
            <a:ext cx="8229600" cy="3687763"/>
          </a:xfrm>
        </p:spPr>
        <p:txBody>
          <a:bodyPr>
            <a:normAutofit fontScale="77500" lnSpcReduction="20000"/>
          </a:bodyPr>
          <a:lstStyle/>
          <a:p>
            <a:pPr>
              <a:buNone/>
            </a:pPr>
            <a:r>
              <a:rPr lang="en-US" dirty="0" smtClean="0">
                <a:solidFill>
                  <a:srgbClr val="FFFF00"/>
                </a:solidFill>
              </a:rPr>
              <a:t>	</a:t>
            </a:r>
          </a:p>
          <a:p>
            <a:r>
              <a:rPr lang="en-US" dirty="0" smtClean="0">
                <a:solidFill>
                  <a:srgbClr val="FFFF00"/>
                </a:solidFill>
              </a:rPr>
              <a:t>It is sometimes said that, because the past is gone for good, CSR is of no help:  experiments can only be done in the present and therefore only illuminate us about present human thought and behavior</a:t>
            </a:r>
          </a:p>
          <a:p>
            <a:endParaRPr lang="en-US" dirty="0" smtClean="0">
              <a:solidFill>
                <a:srgbClr val="FFFF00"/>
              </a:solidFill>
            </a:endParaRPr>
          </a:p>
          <a:p>
            <a:r>
              <a:rPr lang="en-US" dirty="0" smtClean="0">
                <a:solidFill>
                  <a:srgbClr val="FFFF00"/>
                </a:solidFill>
              </a:rPr>
              <a:t>There is some wisdom in this claim, but the problems are not insurmountable</a:t>
            </a:r>
          </a:p>
          <a:p>
            <a:endParaRPr lang="en-US" dirty="0" smtClean="0">
              <a:solidFill>
                <a:srgbClr val="FFFF00"/>
              </a:solidFill>
            </a:endParaRPr>
          </a:p>
          <a:p>
            <a:r>
              <a:rPr lang="en-US" dirty="0" smtClean="0">
                <a:solidFill>
                  <a:srgbClr val="FFFF00"/>
                </a:solidFill>
              </a:rPr>
              <a:t>I hope to show why this is the case</a:t>
            </a:r>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Paleontology and Geology</a:t>
            </a:r>
            <a:endParaRPr lang="en-US" b="1" dirty="0">
              <a:solidFill>
                <a:srgbClr val="FFFF00"/>
              </a:solidFill>
            </a:endParaRPr>
          </a:p>
        </p:txBody>
      </p:sp>
      <p:sp>
        <p:nvSpPr>
          <p:cNvPr id="3" name="Content Placeholder 2"/>
          <p:cNvSpPr>
            <a:spLocks noGrp="1"/>
          </p:cNvSpPr>
          <p:nvPr>
            <p:ph idx="1"/>
          </p:nvPr>
        </p:nvSpPr>
        <p:spPr/>
        <p:txBody>
          <a:bodyPr>
            <a:normAutofit fontScale="92500"/>
          </a:bodyPr>
          <a:lstStyle/>
          <a:p>
            <a:r>
              <a:rPr lang="en-US" dirty="0" smtClean="0">
                <a:solidFill>
                  <a:srgbClr val="FFFF00"/>
                </a:solidFill>
              </a:rPr>
              <a:t>Plate tectonics is just one example of a successful explanation of why we have mountains and why plants and animals are dispersed in the way that they are</a:t>
            </a:r>
          </a:p>
          <a:p>
            <a:r>
              <a:rPr lang="en-US" dirty="0" smtClean="0">
                <a:solidFill>
                  <a:srgbClr val="FFFF00"/>
                </a:solidFill>
              </a:rPr>
              <a:t>Paleontologists and geologists are able to explain, by examining the various geological strata, both  what earlier plant and animal forms were like and what their relationship to present forms and the period in which they existed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Geological Strata</a:t>
            </a:r>
            <a:endParaRPr lang="en-US" dirty="0"/>
          </a:p>
        </p:txBody>
      </p:sp>
      <p:pic>
        <p:nvPicPr>
          <p:cNvPr id="4" name="Content Placeholder 3" descr="images-1.jpeg"/>
          <p:cNvPicPr>
            <a:picLocks noGrp="1" noChangeAspect="1"/>
          </p:cNvPicPr>
          <p:nvPr>
            <p:ph idx="1"/>
          </p:nvPr>
        </p:nvPicPr>
        <p:blipFill>
          <a:blip r:embed="rId2"/>
          <a:srcRect l="-18099" r="-18099"/>
          <a:stretch>
            <a:fillRect/>
          </a:stretch>
        </p:blip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Dinosaur</a:t>
            </a:r>
            <a:endParaRPr lang="en-US" dirty="0"/>
          </a:p>
        </p:txBody>
      </p:sp>
      <p:pic>
        <p:nvPicPr>
          <p:cNvPr id="4" name="Content Placeholder 3" descr="images-1.jpeg"/>
          <p:cNvPicPr>
            <a:picLocks noGrp="1" noChangeAspect="1"/>
          </p:cNvPicPr>
          <p:nvPr>
            <p:ph idx="1"/>
          </p:nvPr>
        </p:nvPicPr>
        <p:blipFill>
          <a:blip r:embed="rId2"/>
          <a:srcRect l="-17229" r="-17229"/>
          <a:stretch>
            <a:fillRect/>
          </a:stretch>
        </p:blipFill>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Pentaceratops</a:t>
            </a:r>
            <a:endParaRPr lang="en-US" dirty="0"/>
          </a:p>
        </p:txBody>
      </p:sp>
      <p:pic>
        <p:nvPicPr>
          <p:cNvPr id="4" name="Content Placeholder 3" descr="pentaceratopsseleton.JPG"/>
          <p:cNvPicPr>
            <a:picLocks noGrp="1" noChangeAspect="1"/>
          </p:cNvPicPr>
          <p:nvPr>
            <p:ph idx="1"/>
          </p:nvPr>
        </p:nvPicPr>
        <p:blipFill>
          <a:blip r:embed="rId2"/>
          <a:srcRect l="-71221" r="-71221"/>
          <a:stretch>
            <a:fillRect/>
          </a:stretch>
        </p:blipFill>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Archaeology</a:t>
            </a:r>
            <a:endParaRPr lang="en-US" b="1"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FF00"/>
                </a:solidFill>
              </a:rPr>
              <a:t>Archaeology focuses primarily on artifacts from the past and, therefore, is able to explain some of the features of particular kinds of human behavior (See Steven Mithen’s </a:t>
            </a:r>
            <a:r>
              <a:rPr lang="en-US" i="1" dirty="0" smtClean="0">
                <a:solidFill>
                  <a:srgbClr val="FFFF00"/>
                </a:solidFill>
              </a:rPr>
              <a:t>The Prehistory of the Mind</a:t>
            </a:r>
            <a:r>
              <a:rPr lang="en-US" dirty="0" smtClean="0">
                <a:solidFill>
                  <a:srgbClr val="FFFF00"/>
                </a:solidFill>
              </a:rPr>
              <a:t>)</a:t>
            </a:r>
          </a:p>
          <a:p>
            <a:endParaRPr lang="en-US" dirty="0" smtClean="0">
              <a:solidFill>
                <a:srgbClr val="FFFF00"/>
              </a:solidFill>
            </a:endParaRPr>
          </a:p>
          <a:p>
            <a:r>
              <a:rPr lang="en-US" dirty="0" smtClean="0">
                <a:solidFill>
                  <a:srgbClr val="FFFF00"/>
                </a:solidFill>
              </a:rPr>
              <a:t>Archaeologists interested in ritual behavior are discovering more and more ritual sites and make judgments about what went on in them</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treasure from the past</a:t>
            </a:r>
            <a:endParaRPr lang="en-US" dirty="0"/>
          </a:p>
        </p:txBody>
      </p:sp>
      <p:pic>
        <p:nvPicPr>
          <p:cNvPr id="4" name="Content Placeholder 3" descr="images.jpeg"/>
          <p:cNvPicPr>
            <a:picLocks noGrp="1" noChangeAspect="1"/>
          </p:cNvPicPr>
          <p:nvPr>
            <p:ph idx="1"/>
          </p:nvPr>
        </p:nvPicPr>
        <p:blipFill>
          <a:blip r:embed="rId2"/>
          <a:srcRect l="-29551" r="-29551"/>
          <a:stretch>
            <a:fillRect/>
          </a:stretch>
        </p:blip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FF00"/>
                </a:solidFill>
              </a:rPr>
              <a:t>Cognition, Religious Ritual and Archaeology</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McCauley and I have already shown how cognitive science in general and the cognitive science of religion in particular can contribute to an interpretation and explanation of artifacts from the past and can make a contribution to archaeology (See “Cognition, religious ritual and archaeology”) so I will not repeat those arguments here except to make the following point</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Types of ritual</a:t>
            </a:r>
            <a:endParaRPr lang="en-US" dirty="0">
              <a:solidFill>
                <a:srgbClr val="FFFF00"/>
              </a:solidFill>
            </a:endParaRPr>
          </a:p>
        </p:txBody>
      </p:sp>
      <p:sp>
        <p:nvSpPr>
          <p:cNvPr id="3" name="Content Placeholder 2"/>
          <p:cNvSpPr>
            <a:spLocks noGrp="1"/>
          </p:cNvSpPr>
          <p:nvPr>
            <p:ph idx="1"/>
          </p:nvPr>
        </p:nvSpPr>
        <p:spPr/>
        <p:txBody>
          <a:bodyPr/>
          <a:lstStyle/>
          <a:p>
            <a:r>
              <a:rPr lang="en-US" sz="4000" dirty="0" smtClean="0">
                <a:solidFill>
                  <a:srgbClr val="FFFF00"/>
                </a:solidFill>
              </a:rPr>
              <a:t>Although such studies are at a very early </a:t>
            </a:r>
            <a:r>
              <a:rPr lang="en-US" sz="4000" dirty="0" smtClean="0">
                <a:solidFill>
                  <a:srgbClr val="FFFF00"/>
                </a:solidFill>
              </a:rPr>
              <a:t>stage, </a:t>
            </a:r>
            <a:r>
              <a:rPr lang="en-US" sz="4000" dirty="0" smtClean="0">
                <a:solidFill>
                  <a:srgbClr val="FFFF00"/>
                </a:solidFill>
              </a:rPr>
              <a:t>archaeologists may be able to compare ritual sites in order to determine whether they were the locale for performing special agent, special instrument or special patient rituals.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Types of ritual (continued)</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i="1" dirty="0" smtClean="0">
                <a:solidFill>
                  <a:srgbClr val="FFFF00"/>
                </a:solidFill>
              </a:rPr>
              <a:t>Special agent rituals </a:t>
            </a:r>
            <a:r>
              <a:rPr lang="en-US" dirty="0" smtClean="0">
                <a:solidFill>
                  <a:srgbClr val="FFFF00"/>
                </a:solidFill>
              </a:rPr>
              <a:t>are those rituals in which the gods are thought to act typically through intermediaries such as priests or other kinds of ritual officials</a:t>
            </a:r>
          </a:p>
          <a:p>
            <a:r>
              <a:rPr lang="en-US" i="1" dirty="0" smtClean="0">
                <a:solidFill>
                  <a:srgbClr val="FFFF00"/>
                </a:solidFill>
              </a:rPr>
              <a:t>Special instrument </a:t>
            </a:r>
            <a:r>
              <a:rPr lang="en-US" dirty="0" smtClean="0">
                <a:solidFill>
                  <a:srgbClr val="FFFF00"/>
                </a:solidFill>
              </a:rPr>
              <a:t>rituals are those rituals in which the work for the gods is done, for example sacrifices and offerings</a:t>
            </a:r>
          </a:p>
          <a:p>
            <a:r>
              <a:rPr lang="en-US" i="1" dirty="0" smtClean="0">
                <a:solidFill>
                  <a:srgbClr val="FFFF00"/>
                </a:solidFill>
              </a:rPr>
              <a:t>Special patient rituals </a:t>
            </a:r>
            <a:r>
              <a:rPr lang="en-US" dirty="0" smtClean="0">
                <a:solidFill>
                  <a:srgbClr val="FFFF00"/>
                </a:solidFill>
              </a:rPr>
              <a:t>are those rituals in which the gods are the recipients of the actions rather than the agents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Types (continued)</a:t>
            </a:r>
            <a:endParaRPr lang="en-US" b="1" dirty="0">
              <a:solidFill>
                <a:srgbClr val="FFFF00"/>
              </a:solidFill>
            </a:endParaRPr>
          </a:p>
        </p:txBody>
      </p:sp>
      <p:sp>
        <p:nvSpPr>
          <p:cNvPr id="3" name="Content Placeholder 2"/>
          <p:cNvSpPr>
            <a:spLocks noGrp="1"/>
          </p:cNvSpPr>
          <p:nvPr>
            <p:ph idx="1"/>
          </p:nvPr>
        </p:nvSpPr>
        <p:spPr/>
        <p:txBody>
          <a:bodyPr>
            <a:normAutofit fontScale="92500"/>
          </a:bodyPr>
          <a:lstStyle/>
          <a:p>
            <a:r>
              <a:rPr lang="en-US" i="1" dirty="0" smtClean="0">
                <a:solidFill>
                  <a:srgbClr val="FFFF00"/>
                </a:solidFill>
              </a:rPr>
              <a:t>Special agent rituals</a:t>
            </a:r>
            <a:r>
              <a:rPr lang="en-US" dirty="0" smtClean="0">
                <a:solidFill>
                  <a:srgbClr val="FFFF00"/>
                </a:solidFill>
              </a:rPr>
              <a:t> are </a:t>
            </a:r>
            <a:r>
              <a:rPr lang="en-US" i="1" dirty="0" smtClean="0">
                <a:solidFill>
                  <a:srgbClr val="FFFF00"/>
                </a:solidFill>
              </a:rPr>
              <a:t>only performed once </a:t>
            </a:r>
            <a:r>
              <a:rPr lang="en-US" dirty="0" smtClean="0">
                <a:solidFill>
                  <a:srgbClr val="FFFF00"/>
                </a:solidFill>
              </a:rPr>
              <a:t>in the life of an individual and are infrequently performed</a:t>
            </a:r>
          </a:p>
          <a:p>
            <a:r>
              <a:rPr lang="en-US" i="1" dirty="0" smtClean="0">
                <a:solidFill>
                  <a:srgbClr val="FFFF00"/>
                </a:solidFill>
              </a:rPr>
              <a:t>Special instrument and special patient rituals </a:t>
            </a:r>
            <a:r>
              <a:rPr lang="en-US" dirty="0" smtClean="0">
                <a:solidFill>
                  <a:srgbClr val="FFFF00"/>
                </a:solidFill>
              </a:rPr>
              <a:t>are performed many times in the life of an individual and are, therefore, frequently performed</a:t>
            </a:r>
          </a:p>
          <a:p>
            <a:r>
              <a:rPr lang="en-US" dirty="0" smtClean="0">
                <a:solidFill>
                  <a:srgbClr val="FFFF00"/>
                </a:solidFill>
              </a:rPr>
              <a:t>Religions which have </a:t>
            </a:r>
            <a:r>
              <a:rPr lang="en-US" i="1" dirty="0" smtClean="0">
                <a:solidFill>
                  <a:srgbClr val="FFFF00"/>
                </a:solidFill>
              </a:rPr>
              <a:t>a balance between </a:t>
            </a:r>
            <a:r>
              <a:rPr lang="en-US" dirty="0" smtClean="0">
                <a:solidFill>
                  <a:srgbClr val="FFFF00"/>
                </a:solidFill>
              </a:rPr>
              <a:t>these kinds of rituals have longer survival rates than those that don’t (which is an historical question)</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Experimental protocols</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All experiments start with a problem to be solved:  why and how</a:t>
            </a:r>
          </a:p>
          <a:p>
            <a:r>
              <a:rPr lang="en-US" dirty="0" smtClean="0">
                <a:solidFill>
                  <a:srgbClr val="FFFF00"/>
                </a:solidFill>
              </a:rPr>
              <a:t>A hypothesis to test</a:t>
            </a:r>
          </a:p>
          <a:p>
            <a:r>
              <a:rPr lang="en-US" dirty="0" smtClean="0">
                <a:solidFill>
                  <a:srgbClr val="FFFF00"/>
                </a:solidFill>
              </a:rPr>
              <a:t>A protocol (or procedure) to test the hypothesis</a:t>
            </a:r>
          </a:p>
          <a:p>
            <a:r>
              <a:rPr lang="en-US" dirty="0" smtClean="0">
                <a:solidFill>
                  <a:srgbClr val="FFFF00"/>
                </a:solidFill>
              </a:rPr>
              <a:t>And a knowledge of statistics to test the results  (This is one place where friends with knowledge of stats can be a great help!)</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Archaeological methods</a:t>
            </a:r>
            <a:endParaRPr lang="en-US" b="1" dirty="0">
              <a:solidFill>
                <a:srgbClr val="0000FF"/>
              </a:solidFill>
            </a:endParaRPr>
          </a:p>
        </p:txBody>
      </p:sp>
      <p:sp>
        <p:nvSpPr>
          <p:cNvPr id="3" name="Content Placeholder 2"/>
          <p:cNvSpPr>
            <a:spLocks noGrp="1"/>
          </p:cNvSpPr>
          <p:nvPr>
            <p:ph idx="1"/>
          </p:nvPr>
        </p:nvSpPr>
        <p:spPr/>
        <p:txBody>
          <a:bodyPr/>
          <a:lstStyle/>
          <a:p>
            <a:r>
              <a:rPr lang="en-US" dirty="0" smtClean="0">
                <a:solidFill>
                  <a:srgbClr val="FFFF00"/>
                </a:solidFill>
              </a:rPr>
              <a:t>Archaeologists also employ rigorous methods such as carbon dating in order to determine the various times in which the artifacts were made thus opening up the relationship between various times.</a:t>
            </a:r>
          </a:p>
          <a:p>
            <a:r>
              <a:rPr lang="en-US" dirty="0" smtClean="0">
                <a:solidFill>
                  <a:srgbClr val="FFFF00"/>
                </a:solidFill>
              </a:rPr>
              <a:t> They can even explain not only the transportation of artifacts from one place to another but also why they were transported</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History</a:t>
            </a:r>
            <a:endParaRPr lang="en-US" b="1" dirty="0">
              <a:solidFill>
                <a:srgbClr val="0000FF"/>
              </a:solidFill>
            </a:endParaRPr>
          </a:p>
        </p:txBody>
      </p:sp>
      <p:sp>
        <p:nvSpPr>
          <p:cNvPr id="3" name="Content Placeholder 2"/>
          <p:cNvSpPr>
            <a:spLocks noGrp="1"/>
          </p:cNvSpPr>
          <p:nvPr>
            <p:ph idx="1"/>
          </p:nvPr>
        </p:nvSpPr>
        <p:spPr/>
        <p:txBody>
          <a:bodyPr>
            <a:normAutofit fontScale="92500"/>
          </a:bodyPr>
          <a:lstStyle/>
          <a:p>
            <a:r>
              <a:rPr lang="en-US" dirty="0" smtClean="0">
                <a:solidFill>
                  <a:srgbClr val="FFFF00"/>
                </a:solidFill>
              </a:rPr>
              <a:t>History is the study of human behavior in the past</a:t>
            </a:r>
          </a:p>
          <a:p>
            <a:r>
              <a:rPr lang="en-US" dirty="0" smtClean="0">
                <a:solidFill>
                  <a:srgbClr val="FFFF00"/>
                </a:solidFill>
              </a:rPr>
              <a:t>The primary source of information is texts, but artifacts such as statues, grave markers, burial sites, monuments and so on provide further information</a:t>
            </a:r>
          </a:p>
          <a:p>
            <a:r>
              <a:rPr lang="en-US" dirty="0" smtClean="0">
                <a:solidFill>
                  <a:srgbClr val="FFFF00"/>
                </a:solidFill>
              </a:rPr>
              <a:t>Some historians think that because the makers of these texts are dead it is hopeless to theorize about their minds, their cognitive processes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FF"/>
                </a:solidFill>
              </a:rPr>
              <a:t>Incurable Optimism</a:t>
            </a:r>
            <a:endParaRPr lang="en-US" b="1" dirty="0">
              <a:solidFill>
                <a:srgbClr val="0000FF"/>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FFFF00"/>
                </a:solidFill>
              </a:rPr>
              <a:t>Perhaps they are right and we are doomed to hermeneutics, the speculative interpretation of texts with the only possibility being the correlation of one texts with another</a:t>
            </a:r>
          </a:p>
          <a:p>
            <a:r>
              <a:rPr lang="en-US" dirty="0" smtClean="0">
                <a:solidFill>
                  <a:srgbClr val="FFFF00"/>
                </a:solidFill>
              </a:rPr>
              <a:t>Cognitive historians have a different opinion</a:t>
            </a:r>
          </a:p>
          <a:p>
            <a:r>
              <a:rPr lang="en-US" dirty="0" smtClean="0">
                <a:solidFill>
                  <a:srgbClr val="FFFF00"/>
                </a:solidFill>
              </a:rPr>
              <a:t>I will temporarily adopt the mantle of a cognitive historian and try to show how cognitive historiography in general and the cognitive science of religion in particular can make progress in reading past minds and explaining their behavior</a:t>
            </a:r>
          </a:p>
          <a:p>
            <a:pPr>
              <a:buNone/>
            </a:pPr>
            <a:endParaRPr lang="en-US"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Sea Scrolls</a:t>
            </a:r>
            <a:endParaRPr lang="en-US" dirty="0"/>
          </a:p>
        </p:txBody>
      </p:sp>
      <p:pic>
        <p:nvPicPr>
          <p:cNvPr id="4" name="Content Placeholder 3" descr="images.jpeg"/>
          <p:cNvPicPr>
            <a:picLocks noGrp="1" noChangeAspect="1"/>
          </p:cNvPicPr>
          <p:nvPr>
            <p:ph idx="1"/>
          </p:nvPr>
        </p:nvPicPr>
        <p:blipFill>
          <a:blip r:embed="rId2"/>
          <a:srcRect l="-3250" r="-3250"/>
          <a:stretch>
            <a:fillRect/>
          </a:stretch>
        </p:blipFill>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00FF"/>
                </a:solidFill>
              </a:rPr>
              <a:t>Retrodiction and undiscovered texts</a:t>
            </a:r>
            <a:endParaRPr lang="en-US" b="1" dirty="0">
              <a:solidFill>
                <a:srgbClr val="0000FF"/>
              </a:solidFill>
            </a:endParaRPr>
          </a:p>
        </p:txBody>
      </p:sp>
      <p:sp>
        <p:nvSpPr>
          <p:cNvPr id="3" name="Content Placeholder 2"/>
          <p:cNvSpPr>
            <a:spLocks noGrp="1"/>
          </p:cNvSpPr>
          <p:nvPr>
            <p:ph idx="1"/>
          </p:nvPr>
        </p:nvSpPr>
        <p:spPr/>
        <p:txBody>
          <a:bodyPr/>
          <a:lstStyle/>
          <a:p>
            <a:r>
              <a:rPr lang="en-US" dirty="0" smtClean="0">
                <a:solidFill>
                  <a:srgbClr val="FFFF00"/>
                </a:solidFill>
              </a:rPr>
              <a:t>Why did the discovery of the dead sea scrolls cause so much excitement among historians?</a:t>
            </a:r>
          </a:p>
          <a:p>
            <a:r>
              <a:rPr lang="en-US" dirty="0" smtClean="0">
                <a:solidFill>
                  <a:srgbClr val="FFFF00"/>
                </a:solidFill>
              </a:rPr>
              <a:t>Because historians who were interested in explanations had expected that stories about the Messiah were more widespread than the extant texts showed and they retrodicted (predicted about the past) that new texts, if discovered, would show this.</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Deja vu</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4000" dirty="0" smtClean="0">
                <a:solidFill>
                  <a:srgbClr val="FFFF00"/>
                </a:solidFill>
              </a:rPr>
              <a:t>So, you have a theory, a hypothesis (a retrodiction), a discovery which can either confirm or disconfirm the hypothesis, all of which can be analyzed statistically.</a:t>
            </a:r>
          </a:p>
          <a:p>
            <a:r>
              <a:rPr lang="en-US" sz="4000" dirty="0" smtClean="0">
                <a:solidFill>
                  <a:srgbClr val="FFFF00"/>
                </a:solidFill>
              </a:rPr>
              <a:t>The next slide will look familiar!</a:t>
            </a:r>
            <a:endParaRPr lang="en-US" sz="4000"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FF00"/>
                </a:solidFill>
                <a:effectLst/>
                <a:uLnTx/>
                <a:uFillTx/>
                <a:latin typeface="+mj-lt"/>
                <a:ea typeface="+mj-ea"/>
                <a:cs typeface="+mj-cs"/>
              </a:rPr>
              <a:t>Experimental protocols</a:t>
            </a:r>
            <a:endParaRPr kumimoji="0" lang="en-US" sz="4400" b="1" i="0" u="none" strike="noStrike" kern="1200" cap="none" spc="0" normalizeH="0" baseline="0" noProof="0" dirty="0">
              <a:ln>
                <a:noFill/>
              </a:ln>
              <a:solidFill>
                <a:srgbClr val="FFFF00"/>
              </a:solidFill>
              <a:effectLst/>
              <a:uLnTx/>
              <a:uFillTx/>
              <a:latin typeface="+mj-lt"/>
              <a:ea typeface="+mj-ea"/>
              <a:cs typeface="+mj-cs"/>
            </a:endParaRPr>
          </a:p>
        </p:txBody>
      </p:sp>
      <p:sp>
        <p:nvSpPr>
          <p:cNvPr id="5"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FFFF00"/>
                </a:solidFill>
                <a:effectLst/>
                <a:uLnTx/>
                <a:uFillTx/>
                <a:latin typeface="+mn-lt"/>
                <a:ea typeface="+mn-ea"/>
                <a:cs typeface="+mn-cs"/>
              </a:rPr>
              <a:t>All experiments involve dealing with a problem to be solved:  why and how</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FFFF00"/>
                </a:solidFill>
                <a:effectLst/>
                <a:uLnTx/>
                <a:uFillTx/>
                <a:latin typeface="+mn-lt"/>
                <a:ea typeface="+mn-ea"/>
                <a:cs typeface="+mn-cs"/>
              </a:rPr>
              <a:t>A hypothesis to test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FFFF00"/>
                </a:solidFill>
                <a:effectLst/>
                <a:uLnTx/>
                <a:uFillTx/>
                <a:latin typeface="+mn-lt"/>
                <a:ea typeface="+mn-ea"/>
                <a:cs typeface="+mn-cs"/>
              </a:rPr>
              <a:t>A protocol (or procedure) to test the hypothesis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FFFF00"/>
                </a:solidFill>
                <a:effectLst/>
                <a:uLnTx/>
                <a:uFillTx/>
                <a:latin typeface="+mn-lt"/>
                <a:ea typeface="+mn-ea"/>
                <a:cs typeface="+mn-cs"/>
              </a:rPr>
              <a:t>And a knowledge of statistics to test the results  (This is one place where friends with knowledge of stats can be a great help!)</a:t>
            </a:r>
            <a:endParaRPr kumimoji="0" lang="en-US" sz="3200" b="0"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rgbClr val="FFFF00"/>
                </a:solidFill>
              </a:rPr>
              <a:t>Building a toolbox</a:t>
            </a:r>
            <a:endParaRPr lang="en-US" b="1" dirty="0">
              <a:solidFill>
                <a:srgbClr val="FFFF00"/>
              </a:solidFill>
            </a:endParaRPr>
          </a:p>
        </p:txBody>
      </p:sp>
      <p:sp>
        <p:nvSpPr>
          <p:cNvPr id="5" name="Content Placeholder 4"/>
          <p:cNvSpPr>
            <a:spLocks noGrp="1"/>
          </p:cNvSpPr>
          <p:nvPr>
            <p:ph idx="1"/>
          </p:nvPr>
        </p:nvSpPr>
        <p:spPr/>
        <p:txBody>
          <a:bodyPr/>
          <a:lstStyle/>
          <a:p>
            <a:r>
              <a:rPr lang="en-US" dirty="0" smtClean="0">
                <a:solidFill>
                  <a:srgbClr val="FFFF00"/>
                </a:solidFill>
              </a:rPr>
              <a:t>So we now have the first tool in our toolbox: retrodiction</a:t>
            </a:r>
          </a:p>
          <a:p>
            <a:r>
              <a:rPr lang="en-US" dirty="0" smtClean="0">
                <a:solidFill>
                  <a:srgbClr val="FFFF00"/>
                </a:solidFill>
              </a:rPr>
              <a:t>But that is only the beginning</a:t>
            </a:r>
          </a:p>
          <a:p>
            <a:r>
              <a:rPr lang="en-US" dirty="0" smtClean="0">
                <a:solidFill>
                  <a:srgbClr val="FFFF00"/>
                </a:solidFill>
              </a:rPr>
              <a:t>Let us look at those texts which historians want to interpret but resist explaining in cognitive and evolutionary terms</a:t>
            </a: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More tools</a:t>
            </a:r>
            <a:endParaRPr lang="en-US" dirty="0">
              <a:solidFill>
                <a:srgbClr val="FFFF00"/>
              </a:solidFill>
            </a:endParaRPr>
          </a:p>
        </p:txBody>
      </p:sp>
      <p:sp>
        <p:nvSpPr>
          <p:cNvPr id="3" name="Content Placeholder 2"/>
          <p:cNvSpPr>
            <a:spLocks noGrp="1"/>
          </p:cNvSpPr>
          <p:nvPr>
            <p:ph idx="1"/>
          </p:nvPr>
        </p:nvSpPr>
        <p:spPr>
          <a:xfrm>
            <a:off x="457200" y="1194832"/>
            <a:ext cx="8229600" cy="4931331"/>
          </a:xfrm>
        </p:spPr>
        <p:txBody>
          <a:bodyPr>
            <a:normAutofit lnSpcReduction="10000"/>
          </a:bodyPr>
          <a:lstStyle/>
          <a:p>
            <a:r>
              <a:rPr lang="en-US" dirty="0" smtClean="0">
                <a:solidFill>
                  <a:srgbClr val="FFFF00"/>
                </a:solidFill>
              </a:rPr>
              <a:t>Let us look at those texts (the historians data)</a:t>
            </a:r>
          </a:p>
          <a:p>
            <a:r>
              <a:rPr lang="en-US" dirty="0" smtClean="0">
                <a:solidFill>
                  <a:srgbClr val="FFFF00"/>
                </a:solidFill>
              </a:rPr>
              <a:t>What kinds of information do they contain</a:t>
            </a:r>
          </a:p>
          <a:p>
            <a:r>
              <a:rPr lang="en-US" dirty="0" smtClean="0">
                <a:solidFill>
                  <a:srgbClr val="FFFF00"/>
                </a:solidFill>
              </a:rPr>
              <a:t>Do they have moral injunctions?</a:t>
            </a:r>
          </a:p>
          <a:p>
            <a:r>
              <a:rPr lang="en-US" dirty="0" smtClean="0">
                <a:solidFill>
                  <a:srgbClr val="FFFF00"/>
                </a:solidFill>
              </a:rPr>
              <a:t>Do have rules for behavior?</a:t>
            </a:r>
          </a:p>
          <a:p>
            <a:r>
              <a:rPr lang="en-US" dirty="0" smtClean="0">
                <a:solidFill>
                  <a:srgbClr val="FFFF00"/>
                </a:solidFill>
              </a:rPr>
              <a:t>Do they give us information about who is or is not part of the group?</a:t>
            </a:r>
          </a:p>
          <a:p>
            <a:r>
              <a:rPr lang="en-US" dirty="0" smtClean="0">
                <a:solidFill>
                  <a:srgbClr val="FFFF00"/>
                </a:solidFill>
              </a:rPr>
              <a:t>Do they have descriptions of rituals?</a:t>
            </a:r>
          </a:p>
          <a:p>
            <a:r>
              <a:rPr lang="en-US" dirty="0" smtClean="0">
                <a:solidFill>
                  <a:srgbClr val="FFFF00"/>
                </a:solidFill>
              </a:rPr>
              <a:t>Do they talk about the gods, ancestors, demons etc.?</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Relevant Themes</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solidFill>
                  <a:srgbClr val="FFFF00"/>
                </a:solidFill>
              </a:rPr>
              <a:t>Do they talk about an after-life?</a:t>
            </a:r>
          </a:p>
          <a:p>
            <a:r>
              <a:rPr lang="en-US" dirty="0" smtClean="0">
                <a:solidFill>
                  <a:srgbClr val="FFFF00"/>
                </a:solidFill>
              </a:rPr>
              <a:t>Do they talk about birth, death, love, initiation, mate choice, threats, danger?</a:t>
            </a:r>
          </a:p>
          <a:p>
            <a:r>
              <a:rPr lang="en-US" dirty="0" smtClean="0">
                <a:solidFill>
                  <a:srgbClr val="FFFF00"/>
                </a:solidFill>
              </a:rPr>
              <a:t>If they talk about any, some, or all of these things then we already have a large amount of information about their cognitive capacities, environmental and socio-cultural triggers, which are the very features that provide data for cognitive scientists and cognitive historians and suggest hypotheses about ancient minds  </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Four disciplines study the past</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endParaRPr lang="en-US" dirty="0" smtClean="0">
              <a:solidFill>
                <a:srgbClr val="FFFF00"/>
              </a:solidFill>
            </a:endParaRPr>
          </a:p>
          <a:p>
            <a:r>
              <a:rPr lang="en-US" dirty="0" smtClean="0">
                <a:solidFill>
                  <a:srgbClr val="FFFF00"/>
                </a:solidFill>
              </a:rPr>
              <a:t>History (the study of information from the past, primarily texts, but also relevant artifacts)</a:t>
            </a:r>
          </a:p>
          <a:p>
            <a:r>
              <a:rPr lang="en-US" dirty="0" smtClean="0">
                <a:solidFill>
                  <a:srgbClr val="FFFF00"/>
                </a:solidFill>
              </a:rPr>
              <a:t>Archaeology (the study of human artifacts from previous eras)</a:t>
            </a:r>
          </a:p>
          <a:p>
            <a:r>
              <a:rPr lang="en-US" dirty="0" smtClean="0">
                <a:solidFill>
                  <a:srgbClr val="FFFF00"/>
                </a:solidFill>
              </a:rPr>
              <a:t>Paleontology and Geology (the study of the history of the earth and its  many inhabitants from its very early beginnings) </a:t>
            </a:r>
          </a:p>
          <a:p>
            <a:r>
              <a:rPr lang="en-US" dirty="0" smtClean="0">
                <a:solidFill>
                  <a:srgbClr val="FFFF00"/>
                </a:solidFill>
              </a:rPr>
              <a:t>Cosmology (the study of the very distant past  e.g. the origins and development of the universe)</a:t>
            </a:r>
          </a:p>
          <a:p>
            <a:endParaRPr lang="en-US" dirty="0" smtClean="0">
              <a:solidFill>
                <a:srgbClr val="FFFF00"/>
              </a:solidFill>
            </a:endParaRPr>
          </a:p>
          <a:p>
            <a:endParaRPr lang="en-US" dirty="0" smtClean="0">
              <a:solidFill>
                <a:srgbClr val="FFFF00"/>
              </a:solidFill>
            </a:endParaRP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A basic assumption</a:t>
            </a:r>
            <a:endParaRPr lang="en-US" dirty="0">
              <a:solidFill>
                <a:srgbClr val="FFFF00"/>
              </a:solidFill>
            </a:endParaRPr>
          </a:p>
        </p:txBody>
      </p:sp>
      <p:sp>
        <p:nvSpPr>
          <p:cNvPr id="3" name="Content Placeholder 2"/>
          <p:cNvSpPr>
            <a:spLocks noGrp="1"/>
          </p:cNvSpPr>
          <p:nvPr>
            <p:ph idx="1"/>
          </p:nvPr>
        </p:nvSpPr>
        <p:spPr/>
        <p:txBody>
          <a:bodyPr>
            <a:normAutofit fontScale="92500"/>
          </a:bodyPr>
          <a:lstStyle/>
          <a:p>
            <a:r>
              <a:rPr lang="en-US" dirty="0" smtClean="0">
                <a:solidFill>
                  <a:srgbClr val="FFFF00"/>
                </a:solidFill>
              </a:rPr>
              <a:t>Given the theory of evolution and the processes of natural selection</a:t>
            </a:r>
            <a:r>
              <a:rPr lang="en-US" i="1" dirty="0" smtClean="0">
                <a:solidFill>
                  <a:srgbClr val="FFFF00"/>
                </a:solidFill>
              </a:rPr>
              <a:t>, while the socio-cultural conditions under which we now live are quite different the mind</a:t>
            </a:r>
            <a:r>
              <a:rPr lang="en-US" b="1" i="1" dirty="0" smtClean="0">
                <a:solidFill>
                  <a:srgbClr val="FFFF00"/>
                </a:solidFill>
              </a:rPr>
              <a:t>,</a:t>
            </a:r>
            <a:r>
              <a:rPr lang="en-US" b="1" i="1" dirty="0" smtClean="0">
                <a:solidFill>
                  <a:srgbClr val="FFFF00"/>
                </a:solidFill>
              </a:rPr>
              <a:t> biologically and cognitively </a:t>
            </a:r>
            <a:r>
              <a:rPr lang="en-US" b="1" dirty="0" smtClean="0">
                <a:solidFill>
                  <a:srgbClr val="FFFF00"/>
                </a:solidFill>
              </a:rPr>
              <a:t>we </a:t>
            </a:r>
            <a:r>
              <a:rPr lang="en-US" b="1" dirty="0" smtClean="0">
                <a:solidFill>
                  <a:srgbClr val="FFFF00"/>
                </a:solidFill>
              </a:rPr>
              <a:t>are still in the Paleolithic period.</a:t>
            </a:r>
            <a:r>
              <a:rPr lang="en-US" dirty="0" smtClean="0">
                <a:solidFill>
                  <a:srgbClr val="FFFF00"/>
                </a:solidFill>
              </a:rPr>
              <a:t>  There has not been enough evolutionary time for any significant changes in</a:t>
            </a:r>
            <a:r>
              <a:rPr lang="en-US" dirty="0" smtClean="0">
                <a:solidFill>
                  <a:srgbClr val="FFFF00"/>
                </a:solidFill>
              </a:rPr>
              <a:t> either our bodies or our basic </a:t>
            </a:r>
            <a:r>
              <a:rPr lang="en-US" dirty="0" smtClean="0">
                <a:solidFill>
                  <a:srgbClr val="FFFF00"/>
                </a:solidFill>
              </a:rPr>
              <a:t>capacities</a:t>
            </a:r>
          </a:p>
          <a:p>
            <a:r>
              <a:rPr lang="en-US" dirty="0" smtClean="0">
                <a:solidFill>
                  <a:srgbClr val="FFFF00"/>
                </a:solidFill>
              </a:rPr>
              <a:t>However see the notion of “the extended mind</a:t>
            </a:r>
            <a:r>
              <a:rPr lang="en-US" dirty="0" smtClean="0">
                <a:solidFill>
                  <a:srgbClr val="FFFF00"/>
                </a:solidFill>
              </a:rPr>
              <a:t>”</a:t>
            </a:r>
          </a:p>
          <a:p>
            <a:endParaRPr lang="en-US" dirty="0" smtClean="0">
              <a:solidFill>
                <a:srgbClr val="FFFF00"/>
              </a:solidFill>
            </a:endParaRPr>
          </a:p>
          <a:p>
            <a:endParaRPr lang="en-US" dirty="0">
              <a:solidFill>
                <a:srgbClr val="FFFF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dead man from</a:t>
            </a:r>
            <a:r>
              <a:rPr lang="en-US" dirty="0" smtClean="0"/>
              <a:t> </a:t>
            </a:r>
            <a:r>
              <a:rPr lang="en-US" dirty="0" smtClean="0"/>
              <a:t>the Paleolithic </a:t>
            </a:r>
            <a:r>
              <a:rPr lang="en-US" dirty="0" smtClean="0"/>
              <a:t>period</a:t>
            </a:r>
            <a:endParaRPr lang="en-US" dirty="0"/>
          </a:p>
        </p:txBody>
      </p:sp>
      <p:pic>
        <p:nvPicPr>
          <p:cNvPr id="4" name="Content Placeholder 3" descr="Gravettian-skeleton-Holt-Formicola-2008.jpg"/>
          <p:cNvPicPr>
            <a:picLocks noGrp="1" noChangeAspect="1"/>
          </p:cNvPicPr>
          <p:nvPr>
            <p:ph idx="1"/>
          </p:nvPr>
        </p:nvPicPr>
        <p:blipFill>
          <a:blip r:embed="rId2"/>
          <a:srcRect l="-244634" r="-244634"/>
          <a:stretch>
            <a:fillRect/>
          </a:stretch>
        </p:blip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Rock and Roll!</a:t>
            </a:r>
            <a:endParaRPr lang="en-US" dirty="0"/>
          </a:p>
        </p:txBody>
      </p:sp>
      <p:pic>
        <p:nvPicPr>
          <p:cNvPr id="4" name="Content Placeholder 3" descr="paleol3.jpg"/>
          <p:cNvPicPr>
            <a:picLocks noGrp="1" noChangeAspect="1"/>
          </p:cNvPicPr>
          <p:nvPr>
            <p:ph idx="1"/>
          </p:nvPr>
        </p:nvPicPr>
        <p:blipFill>
          <a:blip r:embed="rId2"/>
          <a:srcRect l="-38657" r="-38657"/>
          <a:stretch>
            <a:fillRect/>
          </a:stretch>
        </p:blipFill>
        <p:spPr>
          <a:xfrm>
            <a:off x="304800" y="1600200"/>
            <a:ext cx="8229600" cy="4525963"/>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Ritual</a:t>
            </a:r>
            <a:r>
              <a:rPr lang="en-US" dirty="0" smtClean="0"/>
              <a:t> </a:t>
            </a:r>
            <a:r>
              <a:rPr lang="en-US" dirty="0" smtClean="0">
                <a:solidFill>
                  <a:srgbClr val="FFFF00"/>
                </a:solidFill>
              </a:rPr>
              <a:t>theory</a:t>
            </a:r>
            <a:endParaRPr lang="en-US" dirty="0">
              <a:solidFill>
                <a:srgbClr val="FFFF00"/>
              </a:solidFill>
            </a:endParaRPr>
          </a:p>
        </p:txBody>
      </p:sp>
      <p:sp>
        <p:nvSpPr>
          <p:cNvPr id="5" name="Content Placeholder 4"/>
          <p:cNvSpPr>
            <a:spLocks noGrp="1"/>
          </p:cNvSpPr>
          <p:nvPr>
            <p:ph idx="1"/>
          </p:nvPr>
        </p:nvSpPr>
        <p:spPr/>
        <p:txBody>
          <a:bodyPr>
            <a:normAutofit fontScale="92500" lnSpcReduction="10000"/>
          </a:bodyPr>
          <a:lstStyle/>
          <a:p>
            <a:r>
              <a:rPr lang="en-US" dirty="0" smtClean="0">
                <a:solidFill>
                  <a:srgbClr val="FFFF00"/>
                </a:solidFill>
              </a:rPr>
              <a:t>Now, if we have the information that we asked questions about, from much later than the Paleolithic era, and on the assumption that our capacities have not changed, then we already know much about these figures from the past</a:t>
            </a:r>
          </a:p>
          <a:p>
            <a:r>
              <a:rPr lang="en-US" dirty="0" smtClean="0">
                <a:solidFill>
                  <a:srgbClr val="FFFF00"/>
                </a:solidFill>
              </a:rPr>
              <a:t>We know that they thought in either hierarchical or non-hierarchical terms, that they made esthetic and moral distinctions, that they had rules for ritual behavior, that they had ceremonies marking birth, copulation and death</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In fact they behaved in much the same way as we do, and when our behavior differs from theirs it is because the contextual situations which evoke our cultural behavior can be dysfunctional rather than serving the earlier functions for which evolution designed them</a:t>
            </a:r>
          </a:p>
          <a:p>
            <a:pPr lvl="1"/>
            <a:r>
              <a:rPr lang="en-US" dirty="0" smtClean="0">
                <a:solidFill>
                  <a:srgbClr val="FFFF00"/>
                </a:solidFill>
              </a:rPr>
              <a:t>(See Dan Sperber’s discussion of proper and actual domains in “ Explaining Culture”)</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Worth Reading!</a:t>
            </a:r>
            <a:endParaRPr lang="en-US" dirty="0"/>
          </a:p>
        </p:txBody>
      </p:sp>
      <p:pic>
        <p:nvPicPr>
          <p:cNvPr id="4" name="Content Placeholder 3" descr="51IgD1yKTiL._SL160_PIsitb-sticker-arrow-dp,TopRight,12,-18_SH30_OU01_AA160_.jpg"/>
          <p:cNvPicPr>
            <a:picLocks noGrp="1" noChangeAspect="1"/>
          </p:cNvPicPr>
          <p:nvPr>
            <p:ph idx="1"/>
          </p:nvPr>
        </p:nvPicPr>
        <p:blipFill>
          <a:blip r:embed="rId2"/>
          <a:srcRect l="-40915" r="-40915"/>
          <a:stretch>
            <a:fillRect/>
          </a:stretch>
        </p:blip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Journal</a:t>
            </a:r>
            <a:endParaRPr lang="en-US" dirty="0"/>
          </a:p>
        </p:txBody>
      </p:sp>
      <p:pic>
        <p:nvPicPr>
          <p:cNvPr id="4" name="Content Placeholder 3" descr="journalThumbnailImage_en_US.jpg"/>
          <p:cNvPicPr>
            <a:picLocks noGrp="1" noChangeAspect="1"/>
          </p:cNvPicPr>
          <p:nvPr>
            <p:ph idx="1"/>
          </p:nvPr>
        </p:nvPicPr>
        <p:blipFill>
          <a:blip r:embed="rId2"/>
          <a:srcRect l="-86373" r="-86373"/>
          <a:stretch>
            <a:fillRect/>
          </a:stretch>
        </p:blip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A New Journal</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solidFill>
                  <a:srgbClr val="FFFF00"/>
                </a:solidFill>
              </a:rPr>
              <a:t>The Journal of Cognitive Historiography puts into practice the ideas about which I have been talking</a:t>
            </a:r>
          </a:p>
          <a:p>
            <a:r>
              <a:rPr lang="en-US" dirty="0" smtClean="0">
                <a:solidFill>
                  <a:srgbClr val="FFFF00"/>
                </a:solidFill>
              </a:rPr>
              <a:t>That is a mark of scientific progress in the study of history</a:t>
            </a:r>
            <a:endParaRPr lang="en-US" dirty="0">
              <a:solidFill>
                <a:srgbClr val="FFFF00"/>
              </a:solidFill>
            </a:endParaRP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And this is where you enter the picture</a:t>
            </a:r>
          </a:p>
          <a:p>
            <a:r>
              <a:rPr lang="en-US" dirty="0" smtClean="0"/>
              <a:t>Those of who wish to apply the insights of the cognitive science of religion to the past will need to begin to do case studies</a:t>
            </a:r>
          </a:p>
          <a:p>
            <a:r>
              <a:rPr lang="en-US" dirty="0" smtClean="0"/>
              <a:t>There is lot of work to do!</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is not the end, it is not even the beginning  of the end</a:t>
            </a:r>
          </a:p>
          <a:p>
            <a:endParaRPr lang="en-US" dirty="0" smtClean="0"/>
          </a:p>
          <a:p>
            <a:r>
              <a:rPr lang="en-US" dirty="0" smtClean="0"/>
              <a:t>Happy studies!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Interpretation and Explanation</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FFFF00"/>
                </a:solidFill>
              </a:rPr>
              <a:t>All of these disciplines employ scientific methods to a greater or lesser extent</a:t>
            </a:r>
          </a:p>
          <a:p>
            <a:r>
              <a:rPr lang="en-US" dirty="0" smtClean="0">
                <a:solidFill>
                  <a:srgbClr val="FFFF00"/>
                </a:solidFill>
              </a:rPr>
              <a:t>All of these disciplines involve both interpretation and explanation  (See RR chapter 1)</a:t>
            </a:r>
          </a:p>
          <a:p>
            <a:r>
              <a:rPr lang="en-US" dirty="0" smtClean="0">
                <a:solidFill>
                  <a:srgbClr val="FFFF00"/>
                </a:solidFill>
              </a:rPr>
              <a:t>“Interpretation” in the sense that every inquirer chooses what kind of information to take into consideration, i.e. what will be of value for the study</a:t>
            </a:r>
          </a:p>
          <a:p>
            <a:r>
              <a:rPr lang="en-US" dirty="0" smtClean="0">
                <a:solidFill>
                  <a:srgbClr val="FFFF00"/>
                </a:solidFill>
              </a:rPr>
              <a:t>“Explanation” in the sense that causal factors need to be identified by the methods employed in order to make sense of the information</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Cosmology</a:t>
            </a:r>
            <a:endParaRPr lang="en-US" dirty="0">
              <a:solidFill>
                <a:srgbClr val="FFFF00"/>
              </a:solidFill>
            </a:endParaRPr>
          </a:p>
        </p:txBody>
      </p:sp>
      <p:pic>
        <p:nvPicPr>
          <p:cNvPr id="4" name="Content Placeholder 3" descr="images.jpeg"/>
          <p:cNvPicPr>
            <a:picLocks noGrp="1" noChangeAspect="1"/>
          </p:cNvPicPr>
          <p:nvPr>
            <p:ph idx="1"/>
          </p:nvPr>
        </p:nvPicPr>
        <p:blipFill>
          <a:blip r:embed="rId2"/>
          <a:srcRect l="-20871" r="-20871"/>
          <a:stretch>
            <a:fillRect/>
          </a:stretch>
        </p:blip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images.jpeg"/>
          <p:cNvPicPr>
            <a:picLocks noGrp="1" noChangeAspect="1"/>
          </p:cNvPicPr>
          <p:nvPr>
            <p:ph idx="1"/>
          </p:nvPr>
        </p:nvPicPr>
        <p:blipFill>
          <a:blip r:embed="rId2"/>
          <a:srcRect t="-4996" b="-4996"/>
          <a:stretch>
            <a:fillRect/>
          </a:stretch>
        </p:blipFill>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merging-galaxies_1083_600x450.jpg"/>
          <p:cNvPicPr>
            <a:picLocks noGrp="1" noChangeAspect="1"/>
          </p:cNvPicPr>
          <p:nvPr>
            <p:ph idx="1"/>
          </p:nvPr>
        </p:nvPicPr>
        <p:blipFill>
          <a:blip r:embed="rId2"/>
          <a:srcRect l="-18187" r="-18187"/>
          <a:stretch>
            <a:fillRect/>
          </a:stretch>
        </p:blipFill>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The science of cosmology</a:t>
            </a:r>
            <a:endParaRPr lang="en-US" b="1" dirty="0">
              <a:solidFill>
                <a:srgbClr val="FFFF00"/>
              </a:solidFill>
            </a:endParaRPr>
          </a:p>
        </p:txBody>
      </p:sp>
      <p:sp>
        <p:nvSpPr>
          <p:cNvPr id="3" name="Content Placeholder 2"/>
          <p:cNvSpPr>
            <a:spLocks noGrp="1"/>
          </p:cNvSpPr>
          <p:nvPr>
            <p:ph idx="1"/>
          </p:nvPr>
        </p:nvSpPr>
        <p:spPr>
          <a:xfrm>
            <a:off x="457200" y="1182540"/>
            <a:ext cx="8229600" cy="6146286"/>
          </a:xfrm>
        </p:spPr>
        <p:txBody>
          <a:bodyPr>
            <a:noAutofit/>
          </a:bodyPr>
          <a:lstStyle/>
          <a:p>
            <a:r>
              <a:rPr lang="en-US" sz="2400" dirty="0" smtClean="0">
                <a:solidFill>
                  <a:srgbClr val="FFFF00"/>
                </a:solidFill>
              </a:rPr>
              <a:t>Astrophysicists have done many clever things: They first had to measure the speed of light</a:t>
            </a:r>
          </a:p>
          <a:p>
            <a:endParaRPr lang="en-US" sz="2400" dirty="0" smtClean="0">
              <a:solidFill>
                <a:srgbClr val="FFFF00"/>
              </a:solidFill>
            </a:endParaRPr>
          </a:p>
          <a:p>
            <a:r>
              <a:rPr lang="en-US" sz="2400" dirty="0" smtClean="0">
                <a:solidFill>
                  <a:srgbClr val="FFFF00"/>
                </a:solidFill>
              </a:rPr>
              <a:t>Then on the basis of the “red shift factor” they were able to determine how far away stars and galaxies were and whether they were moving towards us or way from us</a:t>
            </a:r>
          </a:p>
          <a:p>
            <a:endParaRPr lang="en-US" sz="2400" dirty="0" smtClean="0">
              <a:solidFill>
                <a:srgbClr val="FFFF00"/>
              </a:solidFill>
            </a:endParaRPr>
          </a:p>
          <a:p>
            <a:r>
              <a:rPr lang="en-US" sz="2400" dirty="0" smtClean="0">
                <a:solidFill>
                  <a:srgbClr val="FFFF00"/>
                </a:solidFill>
              </a:rPr>
              <a:t>Colliders continue to make discoveries about the origin, structure and development of the universe</a:t>
            </a:r>
          </a:p>
          <a:p>
            <a:endParaRPr lang="en-US" sz="2400" dirty="0" smtClean="0">
              <a:solidFill>
                <a:srgbClr val="FFFF00"/>
              </a:solidFill>
            </a:endParaRPr>
          </a:p>
          <a:p>
            <a:r>
              <a:rPr lang="en-US" sz="2400" dirty="0" smtClean="0">
                <a:solidFill>
                  <a:srgbClr val="FFFF00"/>
                </a:solidFill>
              </a:rPr>
              <a:t>Some of their ideas are still highly theoretical (such as string theory”, others, such as the Higgs boson have been confirmed by experiments using the LHC</a:t>
            </a:r>
            <a:endParaRPr lang="en-US" sz="2400"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3700" y="1600200"/>
            <a:ext cx="8318500" cy="4525963"/>
          </a:xfrm>
        </p:spPr>
        <p:txBody>
          <a:bodyPr>
            <a:normAutofit/>
          </a:bodyPr>
          <a:lstStyle/>
          <a:p>
            <a:r>
              <a:rPr lang="en-US" sz="4000" dirty="0" smtClean="0">
                <a:solidFill>
                  <a:srgbClr val="FFFF00"/>
                </a:solidFill>
              </a:rPr>
              <a:t>The point is that they are successfully studying and explaining events that happened billions of years ago!</a:t>
            </a:r>
            <a:endParaRPr lang="en-US" sz="4000"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Tradition.thmx</Template>
  <TotalTime>371</TotalTime>
  <Words>1670</Words>
  <Application>Microsoft Macintosh PowerPoint</Application>
  <PresentationFormat>On-screen Show (4:3)</PresentationFormat>
  <Paragraphs>117</Paragraphs>
  <Slides>39</Slides>
  <Notes>0</Notes>
  <HiddenSlides>0</HiddenSlides>
  <MMClips>0</MMClips>
  <ScaleCrop>false</ScaleCrop>
  <HeadingPairs>
    <vt:vector size="4" baseType="variant">
      <vt:variant>
        <vt:lpstr>Design Template</vt:lpstr>
      </vt:variant>
      <vt:variant>
        <vt:i4>1</vt:i4>
      </vt:variant>
      <vt:variant>
        <vt:lpstr>Slide Titles</vt:lpstr>
      </vt:variant>
      <vt:variant>
        <vt:i4>39</vt:i4>
      </vt:variant>
    </vt:vector>
  </HeadingPairs>
  <TitlesOfParts>
    <vt:vector size="40" baseType="lpstr">
      <vt:lpstr>Office Theme</vt:lpstr>
      <vt:lpstr> The Problem of History Can we study past religions experimentally?</vt:lpstr>
      <vt:lpstr>Experimental protocols</vt:lpstr>
      <vt:lpstr>Four disciplines study the past</vt:lpstr>
      <vt:lpstr>Interpretation and Explanation</vt:lpstr>
      <vt:lpstr>Cosmology</vt:lpstr>
      <vt:lpstr>Slide 6</vt:lpstr>
      <vt:lpstr>Slide 7</vt:lpstr>
      <vt:lpstr>The science of cosmology</vt:lpstr>
      <vt:lpstr>Slide 9</vt:lpstr>
      <vt:lpstr>Paleontology and Geology</vt:lpstr>
      <vt:lpstr>Geological Strata</vt:lpstr>
      <vt:lpstr>Dinosaur</vt:lpstr>
      <vt:lpstr>Pentaceratops</vt:lpstr>
      <vt:lpstr>Archaeology</vt:lpstr>
      <vt:lpstr>A treasure from the past</vt:lpstr>
      <vt:lpstr>Cognition, Religious Ritual and Archaeology</vt:lpstr>
      <vt:lpstr>Types of ritual</vt:lpstr>
      <vt:lpstr>Types of ritual (continued)</vt:lpstr>
      <vt:lpstr>Types (continued)</vt:lpstr>
      <vt:lpstr>Archaeological methods</vt:lpstr>
      <vt:lpstr>History</vt:lpstr>
      <vt:lpstr>Incurable Optimism</vt:lpstr>
      <vt:lpstr>Dead Sea Scrolls</vt:lpstr>
      <vt:lpstr>Retrodiction and undiscovered texts</vt:lpstr>
      <vt:lpstr>Deja vu</vt:lpstr>
      <vt:lpstr>Slide 26</vt:lpstr>
      <vt:lpstr>Building a toolbox</vt:lpstr>
      <vt:lpstr>More tools</vt:lpstr>
      <vt:lpstr>Relevant Themes</vt:lpstr>
      <vt:lpstr>A basic assumption</vt:lpstr>
      <vt:lpstr>A dead man from the Paleolithic period</vt:lpstr>
      <vt:lpstr>Rock and Roll!</vt:lpstr>
      <vt:lpstr>Ritual theory</vt:lpstr>
      <vt:lpstr>Slide 34</vt:lpstr>
      <vt:lpstr>Worth Reading!</vt:lpstr>
      <vt:lpstr>New Journal</vt:lpstr>
      <vt:lpstr>A New Journal</vt:lpstr>
      <vt:lpstr>Slide 38</vt:lpstr>
      <vt:lpstr>Slide 39</vt:lpstr>
    </vt:vector>
  </TitlesOfParts>
  <Company>Queen's University - Belfast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Problem of History Can we do experiments on past religions?</dc:title>
  <dc:creator>Tom Lawson</dc:creator>
  <cp:lastModifiedBy>Tom Lawson</cp:lastModifiedBy>
  <cp:revision>42</cp:revision>
  <dcterms:created xsi:type="dcterms:W3CDTF">2013-10-30T10:50:55Z</dcterms:created>
  <dcterms:modified xsi:type="dcterms:W3CDTF">2013-10-30T11:03:17Z</dcterms:modified>
</cp:coreProperties>
</file>