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CE46F7-8D42-47CE-8CFC-B6AB91B46DD7}" type="datetimeFigureOut">
              <a:rPr lang="sk-SK" smtClean="0"/>
              <a:t>24. 11. 2013</a:t>
            </a:fld>
            <a:endParaRPr lang="sk-SK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3B8C6B-74EB-4885-B4FB-33C2832DE675}" type="slidenum">
              <a:rPr lang="sk-SK" smtClean="0"/>
              <a:t>‹#›</a:t>
            </a:fld>
            <a:endParaRPr lang="sk-SK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CE46F7-8D42-47CE-8CFC-B6AB91B46DD7}" type="datetimeFigureOut">
              <a:rPr lang="sk-SK" smtClean="0"/>
              <a:t>24. 11. 2013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3B8C6B-74EB-4885-B4FB-33C2832DE67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CE46F7-8D42-47CE-8CFC-B6AB91B46DD7}" type="datetimeFigureOut">
              <a:rPr lang="sk-SK" smtClean="0"/>
              <a:t>24. 11. 2013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3B8C6B-74EB-4885-B4FB-33C2832DE67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CE46F7-8D42-47CE-8CFC-B6AB91B46DD7}" type="datetimeFigureOut">
              <a:rPr lang="sk-SK" smtClean="0"/>
              <a:t>24. 11. 2013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3B8C6B-74EB-4885-B4FB-33C2832DE67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CE46F7-8D42-47CE-8CFC-B6AB91B46DD7}" type="datetimeFigureOut">
              <a:rPr lang="sk-SK" smtClean="0"/>
              <a:t>24. 11. 2013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3B8C6B-74EB-4885-B4FB-33C2832DE675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CE46F7-8D42-47CE-8CFC-B6AB91B46DD7}" type="datetimeFigureOut">
              <a:rPr lang="sk-SK" smtClean="0"/>
              <a:t>24. 11. 2013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3B8C6B-74EB-4885-B4FB-33C2832DE67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CE46F7-8D42-47CE-8CFC-B6AB91B46DD7}" type="datetimeFigureOut">
              <a:rPr lang="sk-SK" smtClean="0"/>
              <a:t>24. 11. 2013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3B8C6B-74EB-4885-B4FB-33C2832DE67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CE46F7-8D42-47CE-8CFC-B6AB91B46DD7}" type="datetimeFigureOut">
              <a:rPr lang="sk-SK" smtClean="0"/>
              <a:t>24. 11. 2013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3B8C6B-74EB-4885-B4FB-33C2832DE67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CE46F7-8D42-47CE-8CFC-B6AB91B46DD7}" type="datetimeFigureOut">
              <a:rPr lang="sk-SK" smtClean="0"/>
              <a:t>24. 11. 2013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3B8C6B-74EB-4885-B4FB-33C2832DE675}" type="slidenum">
              <a:rPr lang="sk-SK" smtClean="0"/>
              <a:t>‹#›</a:t>
            </a:fld>
            <a:endParaRPr lang="sk-SK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CE46F7-8D42-47CE-8CFC-B6AB91B46DD7}" type="datetimeFigureOut">
              <a:rPr lang="sk-SK" smtClean="0"/>
              <a:t>24. 11. 2013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3B8C6B-74EB-4885-B4FB-33C2832DE67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CE46F7-8D42-47CE-8CFC-B6AB91B46DD7}" type="datetimeFigureOut">
              <a:rPr lang="sk-SK" smtClean="0"/>
              <a:t>24. 11. 2013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3B8C6B-74EB-4885-B4FB-33C2832DE675}" type="slidenum">
              <a:rPr lang="sk-SK" smtClean="0"/>
              <a:t>‹#›</a:t>
            </a:fld>
            <a:endParaRPr lang="sk-SK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0CE46F7-8D42-47CE-8CFC-B6AB91B46DD7}" type="datetimeFigureOut">
              <a:rPr lang="sk-SK" smtClean="0"/>
              <a:t>24. 11. 2013</a:t>
            </a:fld>
            <a:endParaRPr lang="sk-SK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sk-SK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53B8C6B-74EB-4885-B4FB-33C2832DE675}" type="slidenum">
              <a:rPr lang="sk-SK" smtClean="0"/>
              <a:t>‹#›</a:t>
            </a:fld>
            <a:endParaRPr lang="sk-SK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Sociálne a kultúrne aspekty súfizmu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Podoby islamskej mystiky</a:t>
            </a:r>
            <a:endParaRPr lang="sk-SK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Zdravotná starostlivosť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Mongolský vpád, nepokoje: stagnácia</a:t>
            </a:r>
          </a:p>
          <a:p>
            <a:r>
              <a:rPr lang="sk-SK" dirty="0" smtClean="0"/>
              <a:t>Ľudové praktiky v medicíne</a:t>
            </a:r>
          </a:p>
          <a:p>
            <a:r>
              <a:rPr lang="sk-SK" dirty="0" smtClean="0"/>
              <a:t>3 druhy námietok: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Rovnako ako </a:t>
            </a:r>
            <a:r>
              <a:rPr lang="sk-SK" dirty="0" smtClean="0"/>
              <a:t>logika - medicína </a:t>
            </a:r>
            <a:r>
              <a:rPr lang="sk-SK" dirty="0"/>
              <a:t>cudzieho, pohanského </a:t>
            </a:r>
            <a:r>
              <a:rPr lang="sk-SK" dirty="0" smtClean="0"/>
              <a:t>pôvodu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Prevádzkujú </a:t>
            </a:r>
            <a:r>
              <a:rPr lang="sk-SK" dirty="0" smtClean="0"/>
              <a:t>aj </a:t>
            </a:r>
            <a:r>
              <a:rPr lang="sk-SK" dirty="0"/>
              <a:t>nemoslimskí praktici napríklad kresťania a </a:t>
            </a:r>
            <a:r>
              <a:rPr lang="sk-SK" dirty="0" smtClean="0"/>
              <a:t>židia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Nelegitímny </a:t>
            </a:r>
            <a:r>
              <a:rPr lang="sk-SK" dirty="0"/>
              <a:t>zásah do Božieho predurčenia</a:t>
            </a:r>
            <a:endParaRPr lang="sk-SK" dirty="0" smtClean="0"/>
          </a:p>
          <a:p>
            <a:pPr marL="514350" indent="-514350">
              <a:buFont typeface="+mj-lt"/>
              <a:buAutoNum type="arabicPeriod"/>
            </a:pPr>
            <a:endParaRPr lang="sk-SK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Zdravotná starostlivosť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Ghazzalí - </a:t>
            </a:r>
            <a:r>
              <a:rPr lang="sk-SK" dirty="0"/>
              <a:t>Oživenie vied </a:t>
            </a:r>
            <a:r>
              <a:rPr lang="sk-SK" dirty="0" smtClean="0"/>
              <a:t>náboženských</a:t>
            </a:r>
          </a:p>
          <a:p>
            <a:r>
              <a:rPr lang="sk-SK" dirty="0" smtClean="0"/>
              <a:t>3 </a:t>
            </a:r>
            <a:r>
              <a:rPr lang="sk-SK" dirty="0"/>
              <a:t>druhy liečebných </a:t>
            </a:r>
            <a:r>
              <a:rPr lang="sk-SK" dirty="0" smtClean="0"/>
              <a:t>prostriedkov: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Prostriedky pôsobiace </a:t>
            </a:r>
            <a:r>
              <a:rPr lang="sk-SK" dirty="0" smtClean="0"/>
              <a:t>iste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Lieky, ktoré pôsobia </a:t>
            </a:r>
            <a:r>
              <a:rPr lang="sk-SK" dirty="0" smtClean="0"/>
              <a:t>pravdepodobne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Lieky účinné len vo fantázii </a:t>
            </a:r>
            <a:endParaRPr lang="sk-SK" dirty="0" smtClean="0"/>
          </a:p>
          <a:p>
            <a:pPr marL="514350" indent="-514350">
              <a:buNone/>
            </a:pPr>
            <a:endParaRPr lang="sk-SK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Zdravotná starostlivosť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prorocká medicína (tibb nabawí</a:t>
            </a:r>
            <a:r>
              <a:rPr lang="sk-SK" dirty="0" smtClean="0"/>
              <a:t>)</a:t>
            </a:r>
          </a:p>
          <a:p>
            <a:r>
              <a:rPr lang="sk-SK" dirty="0" smtClean="0"/>
              <a:t>Súfijská liečiteľská prax: </a:t>
            </a:r>
            <a:r>
              <a:rPr lang="sk-SK" dirty="0"/>
              <a:t>čišíja a </a:t>
            </a:r>
            <a:r>
              <a:rPr lang="sk-SK" dirty="0" smtClean="0"/>
              <a:t>naqšbandíja</a:t>
            </a:r>
          </a:p>
          <a:p>
            <a:r>
              <a:rPr lang="sk-SK" dirty="0" smtClean="0"/>
              <a:t>zdravotný prostriedok – Korán</a:t>
            </a:r>
          </a:p>
          <a:p>
            <a:r>
              <a:rPr lang="sk-SK" dirty="0"/>
              <a:t>amulet (tawídh</a:t>
            </a:r>
            <a:r>
              <a:rPr lang="sk-SK" dirty="0" smtClean="0"/>
              <a:t>)</a:t>
            </a:r>
          </a:p>
          <a:p>
            <a:r>
              <a:rPr lang="sk-SK" dirty="0" smtClean="0"/>
              <a:t>modlitba</a:t>
            </a:r>
            <a:endParaRPr lang="sk-SK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Zdravotná starostlivosť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Strava:</a:t>
            </a:r>
          </a:p>
          <a:p>
            <a:r>
              <a:rPr lang="sk-SK" dirty="0"/>
              <a:t>sawm dáwúdí  „dávidovský pôst</a:t>
            </a:r>
            <a:r>
              <a:rPr lang="sk-SK" dirty="0" smtClean="0"/>
              <a:t>“</a:t>
            </a:r>
          </a:p>
          <a:p>
            <a:r>
              <a:rPr lang="sk-SK" dirty="0"/>
              <a:t>avicennovská </a:t>
            </a:r>
            <a:r>
              <a:rPr lang="sk-SK" dirty="0" smtClean="0"/>
              <a:t>teória: </a:t>
            </a:r>
            <a:r>
              <a:rPr lang="sk-SK" dirty="0"/>
              <a:t>ľudské </a:t>
            </a:r>
            <a:r>
              <a:rPr lang="sk-SK" dirty="0" smtClean="0"/>
              <a:t>telo: </a:t>
            </a:r>
            <a:r>
              <a:rPr lang="sk-SK" dirty="0"/>
              <a:t>zmes 4 </a:t>
            </a:r>
            <a:r>
              <a:rPr lang="sk-SK" dirty="0" smtClean="0"/>
              <a:t>štiav; uplatňujú sa 4 </a:t>
            </a:r>
            <a:r>
              <a:rPr lang="sk-SK" dirty="0"/>
              <a:t>základné kvality (horúci, studený, suchý, vlhký</a:t>
            </a:r>
            <a:r>
              <a:rPr lang="sk-SK" dirty="0" smtClean="0"/>
              <a:t>)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Pôst a jedlo 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nie je dôležitý akt, ale úmysel</a:t>
            </a:r>
          </a:p>
          <a:p>
            <a:r>
              <a:rPr lang="sk-SK" dirty="0" smtClean="0"/>
              <a:t>Je možné prerušiť pôst, ak to poteší spolustolovníka</a:t>
            </a:r>
          </a:p>
          <a:p>
            <a:r>
              <a:rPr lang="sk-SK" dirty="0" smtClean="0"/>
              <a:t>Pomáhať druhým je nad pôstom </a:t>
            </a:r>
          </a:p>
          <a:p>
            <a:endParaRPr lang="sk-SK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Charitatívna činnosť a chudoba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Makkí, </a:t>
            </a:r>
            <a:r>
              <a:rPr lang="sk-SK" dirty="0"/>
              <a:t>Attár a </a:t>
            </a:r>
            <a:r>
              <a:rPr lang="sk-SK" dirty="0" smtClean="0"/>
              <a:t>Ghazzalí: </a:t>
            </a:r>
            <a:r>
              <a:rPr lang="sk-SK" dirty="0"/>
              <a:t>tri skupiny chudobných</a:t>
            </a:r>
            <a:r>
              <a:rPr lang="sk-SK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Tí, ktorí o nič neprosia a keď dostanú, tak odmietnu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Tí, ktorí o nič neprosia, ale keď dostanú, neodmietnu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Tí, ktorí žobrú</a:t>
            </a:r>
            <a:endParaRPr lang="sk-SK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Charitatívna činnosť a chudoba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Al-Qušajrí: Risála</a:t>
            </a:r>
          </a:p>
          <a:p>
            <a:r>
              <a:rPr lang="sk-SK" dirty="0" smtClean="0"/>
              <a:t>mysticko-etická tradícia malámatíja – od 9. st.</a:t>
            </a:r>
          </a:p>
          <a:p>
            <a:r>
              <a:rPr lang="sk-SK" dirty="0"/>
              <a:t>...budú bojovať na ceste Božej a nebudú sa báť výčitiek nikoho... (5:54</a:t>
            </a:r>
            <a:r>
              <a:rPr lang="sk-SK" dirty="0" smtClean="0"/>
              <a:t>)</a:t>
            </a:r>
          </a:p>
          <a:p>
            <a:r>
              <a:rPr lang="sk-SK" dirty="0" smtClean="0"/>
              <a:t>Správanie tak, aby boli káraní</a:t>
            </a:r>
          </a:p>
          <a:p>
            <a:endParaRPr lang="sk-SK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Osmanská ríša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15. – 17. </a:t>
            </a:r>
            <a:r>
              <a:rPr lang="sk-SK" dirty="0" smtClean="0"/>
              <a:t>St. - </a:t>
            </a:r>
            <a:r>
              <a:rPr lang="sk-SK" dirty="0"/>
              <a:t>misionárska </a:t>
            </a:r>
            <a:r>
              <a:rPr lang="sk-SK" dirty="0" smtClean="0"/>
              <a:t>činnosť, charita, socio-kultúrna funkcia</a:t>
            </a:r>
          </a:p>
          <a:p>
            <a:r>
              <a:rPr lang="sk-SK" dirty="0" smtClean="0"/>
              <a:t>Waqf - náboženská dotácia</a:t>
            </a:r>
          </a:p>
          <a:p>
            <a:endParaRPr lang="sk-SK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Osmanská ríša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15. a 16. st. Vrcholné obdobie prosperity</a:t>
            </a:r>
          </a:p>
          <a:p>
            <a:r>
              <a:rPr lang="sk-SK" dirty="0"/>
              <a:t>1453 </a:t>
            </a:r>
            <a:r>
              <a:rPr lang="sk-SK" dirty="0" smtClean="0"/>
              <a:t> - dobytý</a:t>
            </a:r>
            <a:r>
              <a:rPr lang="sk-SK" dirty="0"/>
              <a:t> </a:t>
            </a:r>
            <a:r>
              <a:rPr lang="sk-SK" dirty="0" smtClean="0"/>
              <a:t>Konštantínopol</a:t>
            </a:r>
          </a:p>
          <a:p>
            <a:r>
              <a:rPr lang="sk-SK" dirty="0"/>
              <a:t>Janičiari (turecky Yeniçeri) </a:t>
            </a:r>
            <a:r>
              <a:rPr lang="sk-SK" dirty="0" smtClean="0"/>
              <a:t>- členmi </a:t>
            </a:r>
            <a:r>
              <a:rPr lang="sk-SK" dirty="0"/>
              <a:t>elitných vojenských oddielov stáleho vojska Osmanskej ríše od </a:t>
            </a:r>
            <a:r>
              <a:rPr lang="sk-SK" dirty="0" smtClean="0"/>
              <a:t>14</a:t>
            </a:r>
            <a:r>
              <a:rPr lang="sk-SK" dirty="0"/>
              <a:t>. </a:t>
            </a:r>
            <a:r>
              <a:rPr lang="sk-SK" dirty="0" smtClean="0"/>
              <a:t>St. </a:t>
            </a:r>
            <a:r>
              <a:rPr lang="sk-SK" dirty="0"/>
              <a:t>do </a:t>
            </a:r>
            <a:r>
              <a:rPr lang="sk-SK" dirty="0" smtClean="0"/>
              <a:t>r. </a:t>
            </a:r>
            <a:r>
              <a:rPr lang="sk-SK" dirty="0"/>
              <a:t>1826</a:t>
            </a:r>
            <a:r>
              <a:rPr lang="sk-SK" dirty="0" smtClean="0"/>
              <a:t>.</a:t>
            </a:r>
          </a:p>
          <a:p>
            <a:r>
              <a:rPr lang="sk-SK" dirty="0"/>
              <a:t>„vojsko chlapcov“, </a:t>
            </a:r>
            <a:r>
              <a:rPr lang="sk-SK" i="1" dirty="0" smtClean="0"/>
              <a:t>devșirme</a:t>
            </a:r>
          </a:p>
          <a:p>
            <a:r>
              <a:rPr lang="sk-SK" dirty="0" smtClean="0"/>
              <a:t>Mehmed II – reformy, spätosť s janičiarmi</a:t>
            </a:r>
          </a:p>
          <a:p>
            <a:r>
              <a:rPr lang="sk-SK" dirty="0"/>
              <a:t>10. Novembra 1444 </a:t>
            </a:r>
            <a:r>
              <a:rPr lang="sk-SK" dirty="0" smtClean="0"/>
              <a:t>- </a:t>
            </a:r>
            <a:r>
              <a:rPr lang="sk-SK" dirty="0"/>
              <a:t> </a:t>
            </a:r>
            <a:r>
              <a:rPr lang="sk-SK" dirty="0" smtClean="0"/>
              <a:t>bitka </a:t>
            </a:r>
            <a:r>
              <a:rPr lang="sk-SK" dirty="0"/>
              <a:t>pri Varne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Osmanská ríša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Selim I. – rozšíril V a J hranice – Egypt, Sýria, </a:t>
            </a:r>
            <a:r>
              <a:rPr lang="sk-SK" dirty="0" smtClean="0"/>
              <a:t>Palestína</a:t>
            </a:r>
          </a:p>
          <a:p>
            <a:r>
              <a:rPr lang="sk-SK" dirty="0"/>
              <a:t>Sulejman I. – 1521 obsadil Belehrad, po tom J a centrálne časti Uhorska; 1526 vyhral bitku pri Mohácsi</a:t>
            </a:r>
          </a:p>
          <a:p>
            <a:r>
              <a:rPr lang="sk-SK" dirty="0"/>
              <a:t>1566 sa začali krízové </a:t>
            </a:r>
            <a:r>
              <a:rPr lang="sk-SK" dirty="0" smtClean="0"/>
              <a:t>tendencie</a:t>
            </a:r>
          </a:p>
          <a:p>
            <a:r>
              <a:rPr lang="sk-SK" dirty="0"/>
              <a:t>17. St. Stagnácia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Bektašíja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konverzia </a:t>
            </a:r>
            <a:r>
              <a:rPr lang="sk-SK" dirty="0"/>
              <a:t>anatolských  nomádskych kmeňov  na </a:t>
            </a:r>
            <a:r>
              <a:rPr lang="sk-SK" dirty="0" smtClean="0"/>
              <a:t>islam</a:t>
            </a:r>
          </a:p>
          <a:p>
            <a:r>
              <a:rPr lang="sk-SK" dirty="0" smtClean="0"/>
              <a:t>sociálna </a:t>
            </a:r>
            <a:r>
              <a:rPr lang="sk-SK" dirty="0"/>
              <a:t>a </a:t>
            </a:r>
            <a:r>
              <a:rPr lang="sk-SK" dirty="0" smtClean="0"/>
              <a:t>emocionálna podpora </a:t>
            </a:r>
            <a:r>
              <a:rPr lang="sk-SK" dirty="0"/>
              <a:t>nových </a:t>
            </a:r>
            <a:r>
              <a:rPr lang="sk-SK" dirty="0" smtClean="0"/>
              <a:t>konvertitov</a:t>
            </a:r>
          </a:p>
          <a:p>
            <a:r>
              <a:rPr lang="sk-SK" dirty="0"/>
              <a:t>19. St. </a:t>
            </a:r>
            <a:r>
              <a:rPr lang="sk-SK" dirty="0" smtClean="0"/>
              <a:t>zdroj </a:t>
            </a:r>
            <a:r>
              <a:rPr lang="sk-SK" dirty="0"/>
              <a:t>podpory pre mladoturkov a Turecký </a:t>
            </a:r>
            <a:r>
              <a:rPr lang="sk-SK" dirty="0" smtClean="0"/>
              <a:t>nacionalizmus</a:t>
            </a:r>
          </a:p>
          <a:p>
            <a:r>
              <a:rPr lang="sk-SK" dirty="0"/>
              <a:t>propaganda a nástroj na rýchlu konverziu </a:t>
            </a:r>
            <a:r>
              <a:rPr lang="sk-SK" dirty="0" smtClean="0"/>
              <a:t>obyvateľstva</a:t>
            </a:r>
          </a:p>
          <a:p>
            <a:r>
              <a:rPr lang="sk-SK" dirty="0" smtClean="0"/>
              <a:t>Ovplyvňovanie a spolupráca s janičiarmi</a:t>
            </a:r>
            <a:endParaRPr lang="sk-SK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mewlewíja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Tur. Mevlevi</a:t>
            </a:r>
          </a:p>
          <a:p>
            <a:r>
              <a:rPr lang="sk-SK" dirty="0" smtClean="0"/>
              <a:t>Charita, umelecká základňa</a:t>
            </a:r>
          </a:p>
          <a:p>
            <a:r>
              <a:rPr lang="sk-SK" dirty="0" smtClean="0"/>
              <a:t>Kultúrne, náboženské </a:t>
            </a:r>
            <a:r>
              <a:rPr lang="sk-SK" dirty="0"/>
              <a:t>a </a:t>
            </a:r>
            <a:r>
              <a:rPr lang="sk-SK" dirty="0" smtClean="0"/>
              <a:t>študijné centrum</a:t>
            </a:r>
          </a:p>
          <a:p>
            <a:r>
              <a:rPr lang="sk-SK" dirty="0" smtClean="0"/>
              <a:t>Verejná kuchyňa</a:t>
            </a:r>
          </a:p>
          <a:p>
            <a:endParaRPr lang="sk-SK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Verejné kuchyne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14. </a:t>
            </a:r>
            <a:r>
              <a:rPr lang="sk-SK" dirty="0" smtClean="0"/>
              <a:t>– 19. st. Vznik v Osmanskej ríši</a:t>
            </a:r>
          </a:p>
          <a:p>
            <a:r>
              <a:rPr lang="sk-SK" dirty="0" smtClean="0"/>
              <a:t>imaret</a:t>
            </a:r>
          </a:p>
          <a:p>
            <a:r>
              <a:rPr lang="sk-SK" dirty="0" smtClean="0"/>
              <a:t>z</a:t>
            </a:r>
            <a:r>
              <a:rPr lang="sk-SK" dirty="0"/>
              <a:t> M. učenia a jeho životného </a:t>
            </a:r>
            <a:r>
              <a:rPr lang="sk-SK" dirty="0" smtClean="0"/>
              <a:t>štýlu</a:t>
            </a:r>
          </a:p>
          <a:p>
            <a:r>
              <a:rPr lang="sk-SK" dirty="0"/>
              <a:t>5 pilierov viery, </a:t>
            </a:r>
            <a:r>
              <a:rPr lang="sk-SK" dirty="0" smtClean="0"/>
              <a:t>jeden </a:t>
            </a:r>
            <a:r>
              <a:rPr lang="sk-SK" dirty="0"/>
              <a:t>pilier =</a:t>
            </a:r>
            <a:r>
              <a:rPr lang="sk-SK" dirty="0" smtClean="0"/>
              <a:t> </a:t>
            </a:r>
            <a:r>
              <a:rPr lang="sk-SK" dirty="0"/>
              <a:t>dávanie </a:t>
            </a:r>
            <a:r>
              <a:rPr lang="sk-SK" dirty="0" smtClean="0"/>
              <a:t>almužny</a:t>
            </a:r>
          </a:p>
          <a:p>
            <a:r>
              <a:rPr lang="sk-SK" dirty="0"/>
              <a:t>dve kategórie </a:t>
            </a:r>
            <a:r>
              <a:rPr lang="sk-SK" dirty="0" smtClean="0"/>
              <a:t>charity:</a:t>
            </a:r>
          </a:p>
          <a:p>
            <a:r>
              <a:rPr lang="sk-SK" dirty="0" smtClean="0"/>
              <a:t>1. povinná almužna </a:t>
            </a:r>
            <a:r>
              <a:rPr lang="sk-SK" dirty="0"/>
              <a:t>– </a:t>
            </a:r>
            <a:r>
              <a:rPr lang="sk-SK" dirty="0" smtClean="0"/>
              <a:t>zakát</a:t>
            </a:r>
          </a:p>
          <a:p>
            <a:r>
              <a:rPr lang="sk-SK" dirty="0" smtClean="0"/>
              <a:t>2. </a:t>
            </a:r>
            <a:r>
              <a:rPr lang="sk-SK" dirty="0"/>
              <a:t>dobrovoľné darovanie  - sadaqa </a:t>
            </a: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Verejné kuchyne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waqf (náboženská dotácia</a:t>
            </a:r>
            <a:r>
              <a:rPr lang="sk-SK" dirty="0" smtClean="0"/>
              <a:t>) – typ almužny sadaqa</a:t>
            </a:r>
          </a:p>
          <a:p>
            <a:r>
              <a:rPr lang="sk-SK" dirty="0" smtClean="0"/>
              <a:t>Osmanský projekt </a:t>
            </a:r>
            <a:r>
              <a:rPr lang="sk-SK" dirty="0"/>
              <a:t>usídľovania, kolonizácie a </a:t>
            </a:r>
            <a:r>
              <a:rPr lang="sk-SK" dirty="0" smtClean="0"/>
              <a:t>urbanizácie</a:t>
            </a:r>
          </a:p>
          <a:p>
            <a:endParaRPr lang="sk-SK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Zdravotná starostlivosť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= docielené </a:t>
            </a:r>
            <a:r>
              <a:rPr lang="sk-SK" dirty="0"/>
              <a:t>alebo </a:t>
            </a:r>
            <a:r>
              <a:rPr lang="sk-SK" dirty="0" smtClean="0"/>
              <a:t>zamýšľané  zdravotné účinky </a:t>
            </a:r>
            <a:r>
              <a:rPr lang="sk-SK" dirty="0"/>
              <a:t>určitého nábožensky motivovaného jednania v islamskej ľudovej </a:t>
            </a:r>
            <a:r>
              <a:rPr lang="sk-SK" dirty="0" smtClean="0"/>
              <a:t>kultúre</a:t>
            </a:r>
          </a:p>
          <a:p>
            <a:r>
              <a:rPr lang="sk-SK" dirty="0"/>
              <a:t>Ibn Chaldún (z. 1406</a:t>
            </a:r>
            <a:r>
              <a:rPr lang="sk-SK" dirty="0" smtClean="0"/>
              <a:t>) - potreba </a:t>
            </a:r>
            <a:r>
              <a:rPr lang="sk-SK" dirty="0"/>
              <a:t>lekárskej starostlivosti skôr v mestách ako v </a:t>
            </a:r>
            <a:r>
              <a:rPr lang="sk-SK" dirty="0" smtClean="0"/>
              <a:t>púšti</a:t>
            </a:r>
          </a:p>
          <a:p>
            <a:r>
              <a:rPr lang="sk-SK" dirty="0" smtClean="0"/>
              <a:t>Prví lekári v islamskom mestskom prostredí: </a:t>
            </a:r>
            <a:r>
              <a:rPr lang="sk-SK" dirty="0"/>
              <a:t>nestoriánski </a:t>
            </a:r>
            <a:r>
              <a:rPr lang="sk-SK" dirty="0" smtClean="0"/>
              <a:t>kresťania</a:t>
            </a:r>
          </a:p>
          <a:p>
            <a:r>
              <a:rPr lang="sk-SK" dirty="0" smtClean="0"/>
              <a:t>Galénos – „pečať lekárov“</a:t>
            </a:r>
            <a:endParaRPr lang="sk-SK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54</TotalTime>
  <Words>279</Words>
  <Application>Microsoft Office PowerPoint</Application>
  <PresentationFormat>On-screen Show (4:3)</PresentationFormat>
  <Paragraphs>81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Solstice</vt:lpstr>
      <vt:lpstr>Sociálne a kultúrne aspekty súfizmu </vt:lpstr>
      <vt:lpstr>Osmanská ríša</vt:lpstr>
      <vt:lpstr>Osmanská ríša</vt:lpstr>
      <vt:lpstr>Osmanská ríša</vt:lpstr>
      <vt:lpstr>Bektašíja</vt:lpstr>
      <vt:lpstr>mewlewíja</vt:lpstr>
      <vt:lpstr>Verejné kuchyne</vt:lpstr>
      <vt:lpstr>Verejné kuchyne</vt:lpstr>
      <vt:lpstr>Zdravotná starostlivosť</vt:lpstr>
      <vt:lpstr>Zdravotná starostlivosť</vt:lpstr>
      <vt:lpstr>Zdravotná starostlivosť</vt:lpstr>
      <vt:lpstr>Zdravotná starostlivosť</vt:lpstr>
      <vt:lpstr>Zdravotná starostlivosť</vt:lpstr>
      <vt:lpstr>Pôst a jedlo </vt:lpstr>
      <vt:lpstr>Charitatívna činnosť a chudoba </vt:lpstr>
      <vt:lpstr>Charitatívna činnosť a chudoba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Sociálne a kultúrne aspekty súfizmu</dc:title>
  <dc:creator>Veronika</dc:creator>
  <cp:lastModifiedBy>Veronika</cp:lastModifiedBy>
  <cp:revision>17</cp:revision>
  <dcterms:created xsi:type="dcterms:W3CDTF">2013-11-24T16:07:14Z</dcterms:created>
  <dcterms:modified xsi:type="dcterms:W3CDTF">2013-11-24T17:01:25Z</dcterms:modified>
</cp:coreProperties>
</file>