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EDD7B-A805-4281-ACCF-55433D153722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C2B19-74CF-4871-AA95-8DBF7304ADF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03A674D-A0E8-4B84-ACF9-E20E530BE118}" type="datetimeFigureOut">
              <a:rPr lang="sk-SK" smtClean="0"/>
              <a:pPr/>
              <a:t>24.10.2013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78A4E1-2613-40F9-A4D7-D42DB6FC724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910472"/>
          </a:xfrm>
        </p:spPr>
        <p:txBody>
          <a:bodyPr>
            <a:normAutofit fontScale="90000"/>
          </a:bodyPr>
          <a:lstStyle/>
          <a:p>
            <a:pPr algn="l"/>
            <a:r>
              <a:rPr lang="sk-SK" b="1" dirty="0" smtClean="0"/>
              <a:t>Náboženské </a:t>
            </a:r>
            <a:r>
              <a:rPr lang="sk-SK" b="1" dirty="0"/>
              <a:t>a politické hnutia islamského aktivizmu</a:t>
            </a:r>
            <a:br>
              <a:rPr lang="sk-SK" b="1" dirty="0"/>
            </a:br>
            <a:r>
              <a:rPr lang="sk-SK" b="1" dirty="0" smtClean="0"/>
              <a:t> (RLB379) 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857496"/>
            <a:ext cx="4500594" cy="2571768"/>
          </a:xfrm>
        </p:spPr>
        <p:txBody>
          <a:bodyPr>
            <a:noAutofit/>
          </a:bodyPr>
          <a:lstStyle/>
          <a:p>
            <a:pPr algn="l"/>
            <a:r>
              <a:rPr lang="sk-SK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odbor: </a:t>
            </a:r>
            <a:r>
              <a:rPr lang="sk-SK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religionistika</a:t>
            </a:r>
          </a:p>
          <a:p>
            <a:pPr algn="l"/>
            <a:r>
              <a:rPr lang="sk-SK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ak</a:t>
            </a:r>
            <a:r>
              <a:rPr lang="sk-SK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r. </a:t>
            </a:r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2013-2014</a:t>
            </a:r>
          </a:p>
          <a:p>
            <a:pPr algn="l"/>
            <a:r>
              <a:rPr lang="sk-SK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Čas: </a:t>
            </a:r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piatok 15.50 </a:t>
            </a:r>
            <a:r>
              <a:rPr lang="sk-SK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17.25</a:t>
            </a:r>
            <a:endParaRPr lang="sk-SK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miestnosť: J 21</a:t>
            </a:r>
            <a:endParaRPr lang="sk-SK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k-SK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Ústav religionistiky </a:t>
            </a:r>
            <a:r>
              <a:rPr lang="sk-SK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FF MU</a:t>
            </a:r>
          </a:p>
          <a:p>
            <a:pPr algn="l"/>
            <a:endParaRPr lang="sk-SK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Maroš </a:t>
            </a:r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Petrík</a:t>
            </a:r>
            <a:endParaRPr lang="sk-SK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Maroš\Documents\0 WORK\0 Doktorandské štúdium\Vyuka\Islamský aktivizmus\Obrázky 2\logo_muslim_brotherhood_by_zidan9egypt-d3lew7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3096" y="1607096"/>
            <a:ext cx="5250904" cy="525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476672"/>
            <a:ext cx="3970784" cy="4982003"/>
          </a:xfrm>
        </p:spPr>
        <p:txBody>
          <a:bodyPr>
            <a:normAutofit lnSpcReduction="10000"/>
          </a:bodyPr>
          <a:lstStyle/>
          <a:p>
            <a:r>
              <a:rPr lang="sk-SK" sz="2800" b="1" dirty="0" smtClean="0"/>
              <a:t>Gamá</a:t>
            </a:r>
            <a:r>
              <a:rPr lang="en-GB" sz="2800" b="1" dirty="0" smtClean="0"/>
              <a:t>’at </a:t>
            </a:r>
            <a:r>
              <a:rPr lang="sk-SK" sz="2800" b="1" dirty="0" smtClean="0"/>
              <a:t>islámíja</a:t>
            </a:r>
          </a:p>
          <a:p>
            <a:pPr lvl="1"/>
            <a:r>
              <a:rPr lang="sk-SK" sz="2800" dirty="0" smtClean="0"/>
              <a:t>Umar Abd ar-Rahmán</a:t>
            </a:r>
          </a:p>
          <a:p>
            <a:pPr lvl="1"/>
            <a:r>
              <a:rPr lang="sk-SK" sz="2800" dirty="0" smtClean="0"/>
              <a:t>Útok na WTC (1993)</a:t>
            </a:r>
          </a:p>
          <a:p>
            <a:pPr lvl="1"/>
            <a:r>
              <a:rPr lang="sk-SK" sz="2800" dirty="0" smtClean="0"/>
              <a:t>Masaker v Luxore (1997)</a:t>
            </a:r>
          </a:p>
          <a:p>
            <a:endParaRPr lang="sk-SK" sz="2800" dirty="0" smtClean="0"/>
          </a:p>
          <a:p>
            <a:r>
              <a:rPr lang="sk-SK" sz="2800" b="1" dirty="0" smtClean="0"/>
              <a:t>Gamá</a:t>
            </a:r>
            <a:r>
              <a:rPr lang="en-GB" sz="2800" b="1" dirty="0" smtClean="0"/>
              <a:t>’at</a:t>
            </a:r>
            <a:r>
              <a:rPr lang="sk-SK" sz="2800" b="1" dirty="0" smtClean="0"/>
              <a:t> al-džihád</a:t>
            </a:r>
          </a:p>
          <a:p>
            <a:pPr lvl="1"/>
            <a:r>
              <a:rPr lang="sk-SK" sz="2800" dirty="0" smtClean="0"/>
              <a:t>Alexandríjske krídlo</a:t>
            </a:r>
          </a:p>
          <a:p>
            <a:endParaRPr lang="sk-SK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6" y="692696"/>
            <a:ext cx="3528392" cy="4176464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At-Takfír wa-l-hidžra</a:t>
            </a:r>
          </a:p>
          <a:p>
            <a:pPr lvl="1"/>
            <a:r>
              <a:rPr lang="sk-SK" sz="2800" dirty="0" smtClean="0"/>
              <a:t>Ahmad Šukrí Mustafa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Palestína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8507288" cy="4432368"/>
          </a:xfrm>
        </p:spPr>
        <p:txBody>
          <a:bodyPr/>
          <a:lstStyle/>
          <a:p>
            <a:r>
              <a:rPr lang="sk-SK" b="1" dirty="0" smtClean="0"/>
              <a:t>Fatah (harakat at-tahrír al-wataní al-filastíní)</a:t>
            </a:r>
            <a:r>
              <a:rPr lang="sk-SK" dirty="0" smtClean="0"/>
              <a:t>, </a:t>
            </a:r>
          </a:p>
          <a:p>
            <a:pPr lvl="1"/>
            <a:r>
              <a:rPr lang="sk-SK" dirty="0" smtClean="0"/>
              <a:t>vznik 1959</a:t>
            </a:r>
          </a:p>
          <a:p>
            <a:r>
              <a:rPr lang="sk-SK" dirty="0" smtClean="0"/>
              <a:t>Zakladateľ: Jásir Arafat</a:t>
            </a:r>
          </a:p>
          <a:p>
            <a:r>
              <a:rPr lang="sk-SK" dirty="0" smtClean="0"/>
              <a:t>Spolupráca s Organizácia oslobodenej Palestíny (OOP)</a:t>
            </a:r>
          </a:p>
          <a:p>
            <a:r>
              <a:rPr lang="sk-SK" dirty="0" smtClean="0"/>
              <a:t>Ozbrojené zložky</a:t>
            </a:r>
          </a:p>
          <a:p>
            <a:pPr lvl="1"/>
            <a:r>
              <a:rPr lang="sk-SK" dirty="0" smtClean="0"/>
              <a:t>Tanzim</a:t>
            </a:r>
          </a:p>
          <a:p>
            <a:pPr lvl="1"/>
            <a:r>
              <a:rPr lang="sk-SK" dirty="0" smtClean="0"/>
              <a:t>Brigády Mučenníkov al-Aqsá</a:t>
            </a:r>
          </a:p>
          <a:p>
            <a:pPr lvl="1"/>
            <a:r>
              <a:rPr lang="sk-SK" dirty="0" smtClean="0"/>
              <a:t>Al-Asifah</a:t>
            </a:r>
          </a:p>
          <a:p>
            <a:pPr lvl="1"/>
            <a:r>
              <a:rPr lang="sk-SK" dirty="0" smtClean="0"/>
              <a:t>Jastraby Fatahu</a:t>
            </a:r>
          </a:p>
          <a:p>
            <a:pPr lvl="1"/>
            <a:r>
              <a:rPr lang="sk-SK" dirty="0" smtClean="0"/>
              <a:t>Force 17</a:t>
            </a:r>
          </a:p>
          <a:p>
            <a:pPr lvl="1"/>
            <a:r>
              <a:rPr lang="sk-SK" dirty="0" smtClean="0"/>
              <a:t>Organizácia Čierneho septembra</a:t>
            </a:r>
          </a:p>
          <a:p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4" y="6444629"/>
            <a:ext cx="4572000" cy="413371"/>
          </a:xfrm>
        </p:spPr>
        <p:txBody>
          <a:bodyPr>
            <a:normAutofit fontScale="92500" lnSpcReduction="10000"/>
          </a:bodyPr>
          <a:lstStyle/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7544" y="908720"/>
            <a:ext cx="3600400" cy="5126019"/>
          </a:xfrm>
        </p:spPr>
        <p:txBody>
          <a:bodyPr/>
          <a:lstStyle/>
          <a:p>
            <a:r>
              <a:rPr lang="sk-SK" b="1" dirty="0" smtClean="0"/>
              <a:t>Hamas (Harakat al-mukawamat al-islámíja)</a:t>
            </a:r>
          </a:p>
          <a:p>
            <a:r>
              <a:rPr lang="sk-SK" dirty="0" smtClean="0"/>
              <a:t>Ahmad Jásin (1937 – 2004) </a:t>
            </a:r>
          </a:p>
          <a:p>
            <a:pPr lvl="1"/>
            <a:r>
              <a:rPr lang="sk-SK" dirty="0" smtClean="0"/>
              <a:t>Mudžama al-islamíja, 1973</a:t>
            </a:r>
          </a:p>
          <a:p>
            <a:r>
              <a:rPr lang="sk-SK" dirty="0" smtClean="0"/>
              <a:t>Abd al-Azíz ar-Rantíssí (1947 – 2004)</a:t>
            </a:r>
          </a:p>
          <a:p>
            <a:r>
              <a:rPr lang="sk-SK" dirty="0" smtClean="0"/>
              <a:t>Brigády al-Qassáma, 1992</a:t>
            </a:r>
          </a:p>
          <a:p>
            <a:endParaRPr lang="sk-SK" dirty="0"/>
          </a:p>
        </p:txBody>
      </p:sp>
      <p:pic>
        <p:nvPicPr>
          <p:cNvPr id="6146" name="Picture 2" descr="C:\Users\Maroš\Documents\0 WORK\0 Doktorandské štúdium\Vyuka\Islamský aktivizmus\Obrázky 2\Hamas-Logo-64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526" y="620688"/>
            <a:ext cx="4583474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Ahmad Jásin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Abd al-Azíz ar-Rantíssí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Picture 3" descr="C:\Users\Maroš\Documents\0 WORK\0 Doktorandské štúdium\Vyuka\Islamský aktivizmus\Obrázky 2\yasin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3456384" cy="5184576"/>
          </a:xfrm>
          <a:prstGeom prst="rect">
            <a:avLst/>
          </a:prstGeom>
          <a:noFill/>
        </p:spPr>
      </p:pic>
      <p:pic>
        <p:nvPicPr>
          <p:cNvPr id="7170" name="Picture 2" descr="C:\Users\Maroš\Documents\0 WORK\0 Doktorandské štúdium\Vyuka\Islamský aktivizmus\Obrázky 2\Abdel_Aziz_al-Rantis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816424" cy="4770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23528" y="620688"/>
            <a:ext cx="5112568" cy="3941763"/>
          </a:xfrm>
        </p:spPr>
        <p:txBody>
          <a:bodyPr/>
          <a:lstStyle/>
          <a:p>
            <a:pPr algn="ctr">
              <a:buNone/>
            </a:pPr>
            <a:r>
              <a:rPr lang="sk-SK" b="1" dirty="0" smtClean="0"/>
              <a:t>Hnutie islamskeho džihádu v Palestíne</a:t>
            </a:r>
          </a:p>
          <a:p>
            <a:r>
              <a:rPr lang="sk-SK" dirty="0" smtClean="0"/>
              <a:t>Vznik 1979, inšpirácia v Iránskej revolúcii</a:t>
            </a:r>
          </a:p>
          <a:p>
            <a:r>
              <a:rPr lang="sk-SK" dirty="0" smtClean="0"/>
              <a:t>Fathí aš-Šiqaqí a Abd al-Azíz Awdá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080" y="5301208"/>
            <a:ext cx="3538736" cy="759960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Fathí Shiqaqí</a:t>
            </a:r>
            <a:endParaRPr lang="sk-SK" dirty="0"/>
          </a:p>
        </p:txBody>
      </p:sp>
      <p:pic>
        <p:nvPicPr>
          <p:cNvPr id="8194" name="Picture 2" descr="C:\Users\Maroš\Documents\0 WORK\0 Doktorandské štúdium\Vyuka\Islamský aktivizmus\Obrázky 2\PIJ_em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3810000" cy="3568701"/>
          </a:xfrm>
          <a:prstGeom prst="rect">
            <a:avLst/>
          </a:prstGeom>
          <a:noFill/>
        </p:spPr>
      </p:pic>
      <p:pic>
        <p:nvPicPr>
          <p:cNvPr id="8195" name="Picture 3" descr="C:\Users\Maroš\Documents\0 WORK\0 Doktorandské štúdium\Vyuka\Islamský aktivizmus\Obrázky 2\Fathi-Shikaki-1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3384376" cy="4811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7544" y="2132856"/>
            <a:ext cx="4040188" cy="3941763"/>
          </a:xfrm>
        </p:spPr>
        <p:txBody>
          <a:bodyPr/>
          <a:lstStyle/>
          <a:p>
            <a:pPr algn="ctr">
              <a:buNone/>
            </a:pPr>
            <a:r>
              <a:rPr lang="sk-SK" b="1" dirty="0" smtClean="0"/>
              <a:t>Hizb at-Tahrír</a:t>
            </a:r>
          </a:p>
          <a:p>
            <a:endParaRPr lang="sk-SK" dirty="0" smtClean="0"/>
          </a:p>
          <a:p>
            <a:r>
              <a:rPr lang="sk-SK" dirty="0" smtClean="0"/>
              <a:t>Taqí ad-Dín Nabhání</a:t>
            </a:r>
          </a:p>
          <a:p>
            <a:pPr lvl="1"/>
            <a:r>
              <a:rPr lang="sk-SK" dirty="0" smtClean="0"/>
              <a:t>Islamský štát</a:t>
            </a:r>
          </a:p>
          <a:p>
            <a:r>
              <a:rPr lang="sk-SK" dirty="0" smtClean="0"/>
              <a:t>Založenie v Jeruzaleme, 1953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 descr="C:\Users\Maroš\Documents\0 WORK\0 Doktorandské štúdium\Vyuka\Islamský aktivizmus\Obrázky 2\hizb_ut_tahri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398217" cy="3826689"/>
          </a:xfrm>
          <a:prstGeom prst="rect">
            <a:avLst/>
          </a:prstGeom>
          <a:noFill/>
        </p:spPr>
      </p:pic>
      <p:pic>
        <p:nvPicPr>
          <p:cNvPr id="9219" name="Picture 3" descr="C:\Users\Maroš\Documents\0 WORK\0 Doktorandské štúdium\Vyuka\Islamský aktivizmus\Obrázky 2\Flag_of_Hizb_ut-Tahr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3635896" cy="1817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3" name="Picture 3" descr="C:\Users\Maroš\Documents\0 WORK\0 Doktorandské štúdium\Vyuka\Islamský aktivizmus\Obrázky 2\Hizb_ut-Tahrir\ht-malaysia-promo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456384" cy="4883800"/>
          </a:xfrm>
          <a:prstGeom prst="rect">
            <a:avLst/>
          </a:prstGeom>
          <a:noFill/>
        </p:spPr>
      </p:pic>
      <p:pic>
        <p:nvPicPr>
          <p:cNvPr id="10244" name="Picture 4" descr="C:\Users\Maroš\Documents\0 WORK\0 Doktorandské štúdium\Vyuka\Islamský aktivizmus\Obrázky 2\Hizb_ut-Tahrir\163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5"/>
            <a:ext cx="4464496" cy="3191415"/>
          </a:xfrm>
          <a:prstGeom prst="rect">
            <a:avLst/>
          </a:prstGeom>
          <a:noFill/>
        </p:spPr>
      </p:pic>
      <p:pic>
        <p:nvPicPr>
          <p:cNvPr id="10245" name="Picture 5" descr="C:\Users\Maroš\Documents\0 WORK\0 Doktorandské štúdium\Vyuka\Islamský aktivizmus\Obrázky 2\Hizb_ut-Tahrir\hta-logo-july-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39" y="3573016"/>
            <a:ext cx="2536667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MB v Sýria a Jordánsku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dirty="0" smtClean="0"/>
              <a:t>Sýria</a:t>
            </a:r>
          </a:p>
          <a:p>
            <a:r>
              <a:rPr lang="sk-SK" dirty="0" smtClean="0"/>
              <a:t>Vznik 1935 v Hamá, vodca: Said Hawá</a:t>
            </a:r>
          </a:p>
          <a:p>
            <a:r>
              <a:rPr lang="sk-SK" dirty="0" smtClean="0"/>
              <a:t>1963 štátny prevrat sekularistickou, pan-arabskou stranou Ba</a:t>
            </a:r>
            <a:r>
              <a:rPr lang="en-GB" dirty="0" smtClean="0"/>
              <a:t>’</a:t>
            </a:r>
            <a:r>
              <a:rPr lang="sk-SK" dirty="0" smtClean="0"/>
              <a:t>ath</a:t>
            </a:r>
          </a:p>
          <a:p>
            <a:r>
              <a:rPr lang="sk-SK" dirty="0" smtClean="0"/>
              <a:t>1976 – 1982 odpor proti strane Ba</a:t>
            </a:r>
            <a:r>
              <a:rPr lang="en-GB" dirty="0" smtClean="0"/>
              <a:t>’</a:t>
            </a:r>
            <a:r>
              <a:rPr lang="sk-SK" dirty="0" smtClean="0"/>
              <a:t>ath</a:t>
            </a:r>
          </a:p>
          <a:p>
            <a:r>
              <a:rPr lang="sk-SK" dirty="0" smtClean="0"/>
              <a:t>Fungovanie tajne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sk-SK" dirty="0" smtClean="0"/>
              <a:t>Jordánsko</a:t>
            </a:r>
          </a:p>
          <a:p>
            <a:r>
              <a:rPr lang="sk-SK" dirty="0" smtClean="0"/>
              <a:t>1945 (1934)</a:t>
            </a:r>
          </a:p>
          <a:p>
            <a:r>
              <a:rPr lang="sk-SK" dirty="0" smtClean="0"/>
              <a:t>Said Ramadán</a:t>
            </a:r>
          </a:p>
          <a:p>
            <a:r>
              <a:rPr lang="sk-SK" dirty="0" smtClean="0"/>
              <a:t>1954 MB nebolo zakázané ako iné politické strany/hnutia (Hizb at-Tahrír)</a:t>
            </a:r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4725145"/>
            <a:ext cx="2170584" cy="5040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dirty="0" smtClean="0"/>
              <a:t>Said Ramadán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6136" y="2564904"/>
            <a:ext cx="3023319" cy="543936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Tareq Ramadán</a:t>
            </a:r>
            <a:endParaRPr lang="sk-SK" dirty="0"/>
          </a:p>
        </p:txBody>
      </p:sp>
      <p:pic>
        <p:nvPicPr>
          <p:cNvPr id="11267" name="Picture 3" descr="C:\Users\Maroš\Documents\0 WORK\0 Doktorandské štúdium\Vyuka\Islamský aktivizmus\Obrázky 2\Ramadan\r-TARIQ-RAMADAN-large570-57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6154434" cy="3240360"/>
          </a:xfrm>
          <a:prstGeom prst="rect">
            <a:avLst/>
          </a:prstGeom>
          <a:noFill/>
        </p:spPr>
      </p:pic>
      <p:pic>
        <p:nvPicPr>
          <p:cNvPr id="11268" name="Picture 4" descr="C:\Users\Maroš\Documents\0 WORK\0 Doktorandské štúdium\Vyuka\Islamský aktivizmus\Obrázky 2\Ramadan\Said_Ramad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5814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836712"/>
            <a:ext cx="8291264" cy="4621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600" dirty="0" smtClean="0"/>
              <a:t>Al-Qáida (Základňa)</a:t>
            </a:r>
          </a:p>
          <a:p>
            <a:r>
              <a:rPr lang="sk-SK" sz="3600" dirty="0" smtClean="0"/>
              <a:t>Abdulláh Azzám (1941 – 1989)</a:t>
            </a:r>
          </a:p>
          <a:p>
            <a:pPr lvl="1"/>
            <a:r>
              <a:rPr lang="sk-SK" sz="3600" dirty="0" smtClean="0"/>
              <a:t>1984: Maktab al-Chidamát</a:t>
            </a:r>
          </a:p>
          <a:p>
            <a:r>
              <a:rPr lang="sk-SK" sz="3600" dirty="0" smtClean="0"/>
              <a:t>Sajíd Imám </a:t>
            </a:r>
            <a:r>
              <a:rPr lang="sk-SK" sz="3600" dirty="0" smtClean="0"/>
              <a:t>aš-Šaríf (1950 - )</a:t>
            </a:r>
          </a:p>
          <a:p>
            <a:r>
              <a:rPr lang="sk-SK" sz="3600" dirty="0" smtClean="0"/>
              <a:t>Usáma bin Ládin</a:t>
            </a:r>
          </a:p>
          <a:p>
            <a:pPr lvl="1"/>
            <a:r>
              <a:rPr lang="sk-SK" sz="3600" dirty="0" smtClean="0"/>
              <a:t>1988: al-Qáida</a:t>
            </a:r>
            <a:endParaRPr lang="sk-SK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Hassan al-Banná</a:t>
            </a:r>
            <a:r>
              <a:rPr lang="en-GB" dirty="0" smtClean="0"/>
              <a:t>’</a:t>
            </a:r>
            <a:r>
              <a:rPr lang="sk-SK" dirty="0" smtClean="0"/>
              <a:t> (1906 – 1949)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4932040" cy="54452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sk-SK" sz="1200" dirty="0"/>
          </a:p>
          <a:p>
            <a:pPr>
              <a:buNone/>
            </a:pPr>
            <a:r>
              <a:rPr lang="sk-SK" sz="6400" b="1" dirty="0" smtClean="0"/>
              <a:t>- </a:t>
            </a:r>
            <a:r>
              <a:rPr lang="sk-SK" sz="6500" b="1" dirty="0" smtClean="0"/>
              <a:t>Vybudovanie obrodenej ummy a zachovanie kalifátu</a:t>
            </a:r>
          </a:p>
          <a:p>
            <a:pPr>
              <a:buNone/>
            </a:pPr>
            <a:r>
              <a:rPr lang="sk-SK" sz="6500" b="1" dirty="0" smtClean="0"/>
              <a:t>- Obava z neblahého vývoja spoločnosti podbne ako u predchádzajúcich spoločnostiach (židia, kresťania)</a:t>
            </a:r>
            <a:endParaRPr lang="sk-SK" sz="6500" dirty="0"/>
          </a:p>
          <a:p>
            <a:pPr>
              <a:buNone/>
            </a:pPr>
            <a:endParaRPr lang="sk-SK" sz="5600" dirty="0"/>
          </a:p>
          <a:p>
            <a:endParaRPr lang="sk-SK" sz="5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2560712" cy="4525963"/>
          </a:xfrm>
        </p:spPr>
        <p:txBody>
          <a:bodyPr>
            <a:normAutofit fontScale="55000" lnSpcReduction="20000"/>
          </a:bodyPr>
          <a:lstStyle/>
          <a:p>
            <a:endParaRPr lang="sk-SK" dirty="0"/>
          </a:p>
        </p:txBody>
      </p:sp>
      <p:pic>
        <p:nvPicPr>
          <p:cNvPr id="1026" name="Picture 2" descr="C:\Users\Maroš\Documents\0 WORK\0 Doktorandské štúdium\Vyuka\Islamský aktivizmus\Obrázky 2\Hassan al Ban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874" y="1268760"/>
            <a:ext cx="3851126" cy="5088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2290" name="Picture 2" descr="C:\Users\Maroš\Documents\0 WORK\0 Doktorandské štúdium\Vyuka\Islamský aktivizmus\Obrázky 2\al-Qáida\0502USA_AFGHANISTAN_TERORISMUS_BIN_LADIN_UMRTI_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091" y="0"/>
            <a:ext cx="4680909" cy="2636912"/>
          </a:xfrm>
          <a:prstGeom prst="rect">
            <a:avLst/>
          </a:prstGeom>
          <a:noFill/>
        </p:spPr>
      </p:pic>
      <p:pic>
        <p:nvPicPr>
          <p:cNvPr id="12291" name="Picture 3" descr="C:\Users\Maroš\Documents\0 WORK\0 Doktorandské štúdium\Vyuka\Islamský aktivizmus\Obrázky 2\al-Qáida\TH17_THERN_ZAWAHRI_659767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62250"/>
            <a:ext cx="3143250" cy="4095750"/>
          </a:xfrm>
          <a:prstGeom prst="rect">
            <a:avLst/>
          </a:prstGeom>
          <a:noFill/>
        </p:spPr>
      </p:pic>
      <p:pic>
        <p:nvPicPr>
          <p:cNvPr id="12292" name="Picture 4" descr="C:\Users\Maroš\Documents\0 WORK\0 Doktorandské štúdium\Vyuka\Islamský aktivizmus\Obrázky 2\al-Qáida\Flag_of_al-Qaeda_in_Iraq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14867" cy="2708920"/>
          </a:xfrm>
          <a:prstGeom prst="rect">
            <a:avLst/>
          </a:prstGeom>
          <a:noFill/>
        </p:spPr>
      </p:pic>
      <p:pic>
        <p:nvPicPr>
          <p:cNvPr id="12293" name="Picture 5" descr="C:\Users\Maroš\Documents\0 WORK\0 Doktorandské štúdium\Vyuka\Islamský aktivizmus\Obrázky 2\al-Qáida\al-qaeda-osama-bin-laden-ayman-al-zawahir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7800" y="2540000"/>
            <a:ext cx="5156200" cy="431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0648"/>
            <a:ext cx="8291264" cy="5198027"/>
          </a:xfrm>
        </p:spPr>
        <p:txBody>
          <a:bodyPr/>
          <a:lstStyle/>
          <a:p>
            <a:pPr algn="ctr">
              <a:buNone/>
            </a:pPr>
            <a:r>
              <a:rPr lang="sk-SK" sz="3600" b="1" dirty="0" smtClean="0"/>
              <a:t>Tálibán</a:t>
            </a:r>
          </a:p>
          <a:p>
            <a:r>
              <a:rPr lang="sk-SK" sz="3600" dirty="0" smtClean="0"/>
              <a:t>Pakistánske (Paštúnske) národné hnutie vzniká v tréningových bunkách </a:t>
            </a:r>
          </a:p>
          <a:p>
            <a:r>
              <a:rPr lang="sk-SK" sz="3600" dirty="0" smtClean="0"/>
              <a:t>Deobandijská ideológia</a:t>
            </a:r>
          </a:p>
          <a:p>
            <a:r>
              <a:rPr lang="sk-SK" sz="3600" dirty="0" smtClean="0"/>
              <a:t>1996 – 2001 vláda v Afganistáne v podobe Islamského emirátu.</a:t>
            </a:r>
          </a:p>
          <a:p>
            <a:r>
              <a:rPr lang="sk-SK" sz="3600" dirty="0" smtClean="0"/>
              <a:t>V súčasnosti rebelia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0648"/>
            <a:ext cx="8291264" cy="5198027"/>
          </a:xfrm>
        </p:spPr>
        <p:txBody>
          <a:bodyPr/>
          <a:lstStyle/>
          <a:p>
            <a:pPr>
              <a:buNone/>
            </a:pPr>
            <a:r>
              <a:rPr lang="sk-SK" sz="4000" b="1" dirty="0" smtClean="0"/>
              <a:t>Al-Qáida v Iráku</a:t>
            </a:r>
          </a:p>
          <a:p>
            <a:endParaRPr lang="sk-SK" b="1" dirty="0" smtClean="0"/>
          </a:p>
          <a:p>
            <a:r>
              <a:rPr lang="sk-SK" sz="2800" dirty="0" smtClean="0"/>
              <a:t>Abú Muab al-</a:t>
            </a:r>
            <a:r>
              <a:rPr lang="sk-SK" sz="2800" dirty="0" smtClean="0"/>
              <a:t>Z</a:t>
            </a:r>
            <a:r>
              <a:rPr lang="en-GB" sz="2800" dirty="0" err="1" smtClean="0"/>
              <a:t>arq</a:t>
            </a:r>
            <a:r>
              <a:rPr lang="sk-SK" sz="2800" dirty="0" smtClean="0"/>
              <a:t>áwí (1966 – 2006)</a:t>
            </a:r>
          </a:p>
          <a:p>
            <a:pPr lvl="1"/>
            <a:r>
              <a:rPr lang="sk-SK" sz="2800" dirty="0" smtClean="0"/>
              <a:t>Emír al-Qáidy v Krajine dvoch riek. </a:t>
            </a:r>
          </a:p>
          <a:p>
            <a:r>
              <a:rPr lang="sk-SK" sz="2800" dirty="0" smtClean="0"/>
              <a:t>At-Tawhíd wa-l-džihád 90.</a:t>
            </a:r>
          </a:p>
          <a:p>
            <a:r>
              <a:rPr lang="sk-SK" sz="2800" dirty="0" smtClean="0"/>
              <a:t>2004 – spolupráca s Bin Ládinom</a:t>
            </a:r>
          </a:p>
          <a:p>
            <a:r>
              <a:rPr lang="sk-SK" sz="2800" dirty="0" smtClean="0"/>
              <a:t>2005 vyhlásil vojnu ší</a:t>
            </a:r>
            <a:r>
              <a:rPr lang="en-GB" sz="2800" dirty="0" smtClean="0"/>
              <a:t>’</a:t>
            </a:r>
            <a:r>
              <a:rPr lang="sk-SK" sz="2800" dirty="0" smtClean="0"/>
              <a:t>itom v Iraku</a:t>
            </a:r>
            <a:endParaRPr lang="sk-SK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3314" name="Picture 2" descr="C:\Users\Maroš\Documents\0 WORK\0 Doktorandské štúdium\Vyuka\Islamský aktivizmus\Obrázky 2\al-Qáida\zarqawi_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69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Ší</a:t>
            </a:r>
            <a:r>
              <a:rPr lang="en-GB" dirty="0" smtClean="0"/>
              <a:t>’</a:t>
            </a:r>
            <a:r>
              <a:rPr lang="sk-SK" dirty="0" smtClean="0"/>
              <a:t>itsky fumdamentalizmus a militantné organizácie</a:t>
            </a:r>
            <a:endParaRPr lang="sk-SK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Stupne duchovných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Molla, Achúnd</a:t>
            </a:r>
          </a:p>
          <a:p>
            <a:r>
              <a:rPr lang="sk-SK" dirty="0" smtClean="0"/>
              <a:t>Hodžal-e-islám</a:t>
            </a:r>
          </a:p>
          <a:p>
            <a:r>
              <a:rPr lang="sk-SK" dirty="0" smtClean="0"/>
              <a:t>Ajatolláh, Ajatolláhhuzmá</a:t>
            </a:r>
          </a:p>
          <a:p>
            <a:r>
              <a:rPr lang="sk-SK" dirty="0" smtClean="0"/>
              <a:t>Mardžá-e-taqlíd = Ajatolláh al-Uthma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Ruholláh Chomeiní (1902 – 1989)</a:t>
            </a:r>
          </a:p>
          <a:p>
            <a:endParaRPr lang="sk-SK" dirty="0" smtClean="0"/>
          </a:p>
          <a:p>
            <a:r>
              <a:rPr lang="sk-SK" dirty="0" smtClean="0"/>
              <a:t>Vláda duchvného (Velájet-e-fáqih)</a:t>
            </a:r>
          </a:p>
          <a:p>
            <a:r>
              <a:rPr lang="sk-SK" dirty="0" smtClean="0"/>
              <a:t>Štúdium v Qome</a:t>
            </a:r>
          </a:p>
          <a:p>
            <a:r>
              <a:rPr lang="sk-SK" dirty="0" smtClean="0"/>
              <a:t>Odporca Šáha Pahlavího v Iráne</a:t>
            </a:r>
          </a:p>
          <a:p>
            <a:r>
              <a:rPr lang="sk-SK" dirty="0" smtClean="0"/>
              <a:t>1979 – počas Iránskej revolúcie sa vracia z ´parižského exilu</a:t>
            </a:r>
          </a:p>
          <a:p>
            <a:r>
              <a:rPr lang="sk-SK" dirty="0" smtClean="0"/>
              <a:t>1989 – nástupca Chamenei</a:t>
            </a:r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 descr="C:\Users\Maroš\Documents\0 WORK\0 Doktorandské štúdium\Vyuka\Islamský aktivizmus\Obrázky 2\al-Qáida\Rah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7"/>
            <a:ext cx="7992888" cy="6389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Ďalší duchovní</a:t>
            </a:r>
          </a:p>
          <a:p>
            <a:endParaRPr lang="sk-SK" dirty="0" smtClean="0"/>
          </a:p>
          <a:p>
            <a:r>
              <a:rPr lang="sk-SK" dirty="0" smtClean="0"/>
              <a:t>Said Muhammad Šariadtmadarí (1905 – 1986)</a:t>
            </a:r>
          </a:p>
          <a:p>
            <a:r>
              <a:rPr lang="sk-SK" dirty="0" smtClean="0"/>
              <a:t>Mahmúd Taleghání (1911 – 1979)</a:t>
            </a:r>
          </a:p>
          <a:p>
            <a:r>
              <a:rPr lang="sk-SK" dirty="0" smtClean="0"/>
              <a:t>Alí Hosseini Chamenei</a:t>
            </a:r>
            <a:endParaRPr lang="sk-SK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Rodina Sadrovcov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/>
              <a:t>Irak</a:t>
            </a:r>
            <a:endParaRPr lang="sk-SK" b="1" dirty="0" smtClean="0"/>
          </a:p>
          <a:p>
            <a:r>
              <a:rPr lang="sk-SK" dirty="0" smtClean="0"/>
              <a:t>Muhammad Sadíq as-Sadr (1943 – 1999)</a:t>
            </a:r>
          </a:p>
          <a:p>
            <a:r>
              <a:rPr lang="sk-SK" dirty="0" smtClean="0"/>
              <a:t>Muhammad Bákir as-Sadr (1935 – 1980)</a:t>
            </a:r>
          </a:p>
          <a:p>
            <a:r>
              <a:rPr lang="sk-SK" dirty="0" smtClean="0"/>
              <a:t>Muhammad Bákir al-Hákim (1939 – 2003)</a:t>
            </a:r>
          </a:p>
          <a:p>
            <a:r>
              <a:rPr lang="sk-SK" dirty="0" smtClean="0"/>
              <a:t>Muqtada as-Sadr (1973 - )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Asociácia Moslimského Bratstva </a:t>
            </a:r>
            <a:r>
              <a:rPr lang="sk-SK" dirty="0" smtClean="0"/>
              <a:t>(</a:t>
            </a:r>
            <a:r>
              <a:rPr lang="sk-SK" sz="4000" i="1" dirty="0" smtClean="0"/>
              <a:t>Džam</a:t>
            </a:r>
            <a:r>
              <a:rPr lang="en-GB" sz="4000" i="1" dirty="0" smtClean="0"/>
              <a:t>’</a:t>
            </a:r>
            <a:r>
              <a:rPr lang="sk-SK" sz="4000" i="1" dirty="0" smtClean="0"/>
              <a:t>íat al-Ichwán al-Muslimín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Vznik 1928</a:t>
            </a:r>
          </a:p>
          <a:p>
            <a:r>
              <a:rPr lang="sk-SK" dirty="0" smtClean="0"/>
              <a:t>Propagačná, sociálna a charitatívna činnosť (univerzity, bazzár, prístavy,...)</a:t>
            </a:r>
          </a:p>
          <a:p>
            <a:r>
              <a:rPr lang="sk-SK" dirty="0" smtClean="0"/>
              <a:t>1936, Traktát K svetlu (Nahw an-Núr)</a:t>
            </a:r>
          </a:p>
          <a:p>
            <a:r>
              <a:rPr lang="sk-SK" dirty="0" smtClean="0"/>
              <a:t>1942, Vznik Zváštneho aparátu, účasť na bojoch v Arasko-Palestínskom konflikte (1948 – 1949)</a:t>
            </a:r>
          </a:p>
          <a:p>
            <a:r>
              <a:rPr lang="sk-SK" dirty="0" smtClean="0"/>
              <a:t>1949, Smrť Hasana al-Bannu</a:t>
            </a:r>
          </a:p>
          <a:p>
            <a:r>
              <a:rPr lang="sk-SK" dirty="0" smtClean="0"/>
              <a:t>1952, štátny predrat, MB spolupracuje so Slobodnými dôstojníkmi</a:t>
            </a:r>
          </a:p>
          <a:p>
            <a:r>
              <a:rPr lang="sk-SK" dirty="0" smtClean="0"/>
              <a:t>1954, pokus o atentát na Gamála an-Násira a prenasledovanie MB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Libanon</a:t>
            </a:r>
          </a:p>
          <a:p>
            <a:pPr>
              <a:buNone/>
            </a:pPr>
            <a:endParaRPr lang="sk-SK" b="1" dirty="0" smtClean="0"/>
          </a:p>
          <a:p>
            <a:r>
              <a:rPr lang="sk-SK" dirty="0" smtClean="0"/>
              <a:t>Mussá as-Sadr (1928 - zmyzol1978)</a:t>
            </a:r>
          </a:p>
          <a:p>
            <a:r>
              <a:rPr lang="sk-SK" dirty="0" smtClean="0"/>
              <a:t>1974 – Hnutie vydedencov (Harakat al-Mahrumín)</a:t>
            </a:r>
          </a:p>
          <a:p>
            <a:r>
              <a:rPr lang="sk-SK" dirty="0" smtClean="0"/>
              <a:t>Amal – (Afwádž </a:t>
            </a:r>
            <a:r>
              <a:rPr lang="sk-SK" dirty="0" smtClean="0"/>
              <a:t>al-Muqawamat </a:t>
            </a:r>
            <a:r>
              <a:rPr lang="sk-SK" dirty="0" smtClean="0"/>
              <a:t>al-Lubnáníja)</a:t>
            </a:r>
          </a:p>
          <a:p>
            <a:r>
              <a:rPr lang="sk-SK" dirty="0" smtClean="0"/>
              <a:t>Muhammad Hussein Fadlalláh – duchovný vodca Amalu a Hizbaláhu 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362" name="Picture 2" descr="C:\Users\Maroš\Documents\0 WORK\0 Doktorandské štúdium\Vyuka\Islamský aktivizmus\Obrázky 2\as-Sadr\_50705924_00055802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024336" cy="4036949"/>
          </a:xfrm>
          <a:prstGeom prst="rect">
            <a:avLst/>
          </a:prstGeom>
          <a:noFill/>
        </p:spPr>
      </p:pic>
      <p:pic>
        <p:nvPicPr>
          <p:cNvPr id="15363" name="Picture 3" descr="C:\Users\Maroš\Documents\0 WORK\0 Doktorandské štúdium\Vyuka\Islamský aktivizmus\Obrázky 2\as-Sadr\baqir_al-sadr_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73477"/>
            <a:ext cx="2664296" cy="2684523"/>
          </a:xfrm>
          <a:prstGeom prst="rect">
            <a:avLst/>
          </a:prstGeom>
          <a:noFill/>
        </p:spPr>
      </p:pic>
      <p:pic>
        <p:nvPicPr>
          <p:cNvPr id="15364" name="Picture 4" descr="C:\Users\Maroš\Documents\0 WORK\0 Doktorandské štúdium\Vyuka\Islamský aktivizmus\Obrázky 2\as-Sadr\mohammed_baqir_al_Hak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534674" cy="4005064"/>
          </a:xfrm>
          <a:prstGeom prst="rect">
            <a:avLst/>
          </a:prstGeom>
          <a:noFill/>
        </p:spPr>
      </p:pic>
      <p:pic>
        <p:nvPicPr>
          <p:cNvPr id="15365" name="Picture 5" descr="C:\Users\Maroš\Documents\0 WORK\0 Doktorandské štúdium\Vyuka\Islamský aktivizmus\Obrázky 2\as-Sadr\u1_moussa-sad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019425"/>
            <a:ext cx="3333750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467600" cy="58655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smtClean="0"/>
              <a:t>Hizballáh</a:t>
            </a:r>
          </a:p>
          <a:p>
            <a:pPr>
              <a:buNone/>
            </a:pPr>
            <a:endParaRPr lang="sk-SK" b="1" dirty="0" smtClean="0"/>
          </a:p>
          <a:p>
            <a:r>
              <a:rPr lang="sk-SK" dirty="0" smtClean="0"/>
              <a:t>1982 – okupácia južného Libanonu</a:t>
            </a:r>
          </a:p>
          <a:p>
            <a:r>
              <a:rPr lang="sk-SK" dirty="0" smtClean="0"/>
              <a:t>Od 1990 skôr politická frakcia</a:t>
            </a:r>
          </a:p>
          <a:p>
            <a:r>
              <a:rPr lang="sk-SK" dirty="0" smtClean="0"/>
              <a:t>Propaganda: TV al-Manár (Maják), Rozhlas Núr (Svetlo)</a:t>
            </a:r>
          </a:p>
          <a:p>
            <a:r>
              <a:rPr lang="sk-SK" dirty="0" smtClean="0"/>
              <a:t>Vodca: Hassan Nasralláh</a:t>
            </a:r>
          </a:p>
          <a:p>
            <a:endParaRPr lang="sk-SK" dirty="0" smtClean="0"/>
          </a:p>
          <a:p>
            <a:pPr>
              <a:buNone/>
            </a:pPr>
            <a:r>
              <a:rPr lang="sk-SK" b="1" dirty="0" smtClean="0"/>
              <a:t>Organizácia Islamského džihádu</a:t>
            </a:r>
          </a:p>
          <a:p>
            <a:endParaRPr lang="sk-SK" dirty="0" smtClean="0"/>
          </a:p>
          <a:p>
            <a:r>
              <a:rPr lang="sk-SK" dirty="0" smtClean="0"/>
              <a:t>1983 – útok na vojenskú základnu USA a Francúzska v Bejrúte.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6386" name="Picture 2" descr="C:\Users\Maroš\Documents\0 WORK\0 Doktorandské štúdium\Vyuka\Islamský aktivizmus\Obrázky 2\Hizballah\Hizballah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788024" cy="3186716"/>
          </a:xfrm>
          <a:prstGeom prst="rect">
            <a:avLst/>
          </a:prstGeom>
          <a:noFill/>
        </p:spPr>
      </p:pic>
      <p:pic>
        <p:nvPicPr>
          <p:cNvPr id="16387" name="Picture 3" descr="C:\Users\Maroš\Documents\0 WORK\0 Doktorandské štúdium\Vyuka\Islamský aktivizmus\Obrázky 2\Hizballah\nasra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088" y="3198635"/>
            <a:ext cx="4922912" cy="3659365"/>
          </a:xfrm>
          <a:prstGeom prst="rect">
            <a:avLst/>
          </a:prstGeom>
          <a:noFill/>
        </p:spPr>
      </p:pic>
      <p:pic>
        <p:nvPicPr>
          <p:cNvPr id="16388" name="Picture 4" descr="C:\Users\Maroš\Documents\0 WORK\0 Doktorandské štúdium\Vyuka\Islamský aktivizmus\Obrázky 2\Hizballah\Hezb-militants-banner-23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440493" cy="2664296"/>
          </a:xfrm>
          <a:prstGeom prst="rect">
            <a:avLst/>
          </a:prstGeom>
          <a:noFill/>
        </p:spPr>
      </p:pic>
      <p:pic>
        <p:nvPicPr>
          <p:cNvPr id="16389" name="Picture 5" descr="C:\Users\Maroš\Documents\0 WORK\0 Doktorandské štúdium\Vyuka\Islamský aktivizmus\Obrázky 2\Hizballah\AP001222011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6448" y="188640"/>
            <a:ext cx="473755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Sajíd Qutb (1906 – 1966)</a:t>
            </a:r>
            <a:endParaRPr lang="sk-SK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sk-SK" dirty="0" smtClean="0"/>
              <a:t>Mílniky na ceste (Ma</a:t>
            </a:r>
            <a:r>
              <a:rPr lang="en-GB" dirty="0" smtClean="0"/>
              <a:t>’</a:t>
            </a:r>
            <a:r>
              <a:rPr lang="sk-SK" dirty="0" smtClean="0"/>
              <a:t>álim fi-t-taríq)</a:t>
            </a:r>
          </a:p>
          <a:p>
            <a:r>
              <a:rPr lang="sk-SK" dirty="0" smtClean="0"/>
              <a:t>1947, šéfredaktor časopisu Arabský svet (al-Alám al-</a:t>
            </a:r>
            <a:r>
              <a:rPr lang="en-GB" dirty="0" smtClean="0"/>
              <a:t>’</a:t>
            </a:r>
            <a:r>
              <a:rPr lang="sk-SK" dirty="0" smtClean="0"/>
              <a:t>arabí), Nové myslenie (al-Fikr al-džadíd)</a:t>
            </a:r>
          </a:p>
          <a:p>
            <a:r>
              <a:rPr lang="sk-SK" dirty="0" smtClean="0"/>
              <a:t>1948 – 1951, pobyt v USA</a:t>
            </a:r>
          </a:p>
          <a:p>
            <a:r>
              <a:rPr lang="sk-SK" dirty="0" smtClean="0"/>
              <a:t>1952, členstvo v MB</a:t>
            </a:r>
          </a:p>
          <a:p>
            <a:r>
              <a:rPr lang="sk-SK" dirty="0" smtClean="0"/>
              <a:t>Koncept Džahilíje</a:t>
            </a:r>
            <a:endParaRPr lang="sk-SK" dirty="0"/>
          </a:p>
        </p:txBody>
      </p:sp>
      <p:pic>
        <p:nvPicPr>
          <p:cNvPr id="2050" name="Picture 2" descr="C:\Users\Maroš\Documents\0 WORK\0 Doktorandské štúdium\Vyuka\Islamský aktivizmus\Obrázky 2\qu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4356" y="3545632"/>
            <a:ext cx="417964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Abul A'lá </a:t>
            </a:r>
            <a:r>
              <a:rPr lang="sk-SK" b="1" dirty="0" smtClean="0"/>
              <a:t>Mawdúdí (1903–1979)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sk-SK" dirty="0" smtClean="0"/>
              <a:t>Zakladateľ a vodca Džamá</a:t>
            </a:r>
            <a:r>
              <a:rPr lang="en-GB" dirty="0" smtClean="0"/>
              <a:t>’</a:t>
            </a:r>
            <a:r>
              <a:rPr lang="sk-SK" dirty="0" smtClean="0"/>
              <a:t>at-e-islámí (1941) </a:t>
            </a:r>
          </a:p>
          <a:p>
            <a:r>
              <a:rPr lang="sk-SK" dirty="0" smtClean="0"/>
              <a:t>Porozumenie Koránu (Tafhím al-Qurán)</a:t>
            </a:r>
          </a:p>
          <a:p>
            <a:r>
              <a:rPr lang="sk-SK" dirty="0" smtClean="0"/>
              <a:t>Džihád ako 6 pilier viery</a:t>
            </a:r>
          </a:p>
          <a:p>
            <a:r>
              <a:rPr lang="sk-SK" dirty="0" smtClean="0"/>
              <a:t>Teo-demokracia a fard kifája</a:t>
            </a:r>
            <a:endParaRPr lang="sk-SK" dirty="0"/>
          </a:p>
        </p:txBody>
      </p:sp>
      <p:pic>
        <p:nvPicPr>
          <p:cNvPr id="4098" name="Picture 2" descr="C:\Users\Maroš\Documents\0 WORK\0 Doktorandské štúdium\Vyuka\Islamský aktivizmus\Obrázky 2\maualana-maudud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800" y="1134822"/>
            <a:ext cx="3962200" cy="5723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Odnože Moslimského bratstva a radikálne hnutia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997151"/>
          </a:xfrm>
        </p:spPr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Sajid Ramadán a MB v Hajfe</a:t>
            </a:r>
          </a:p>
          <a:p>
            <a:endParaRPr lang="sk-SK" dirty="0" smtClean="0"/>
          </a:p>
          <a:p>
            <a:r>
              <a:rPr lang="sk-SK" dirty="0" smtClean="0"/>
              <a:t>Izz ad-Dín al-Qassám a MB v Jeruzaleme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8064896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000" dirty="0" smtClean="0"/>
              <a:t>Teroristické a militantné organizácie</a:t>
            </a:r>
            <a:endParaRPr lang="sk-SK" sz="6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6480048" cy="1752600"/>
          </a:xfrm>
        </p:spPr>
        <p:txBody>
          <a:bodyPr>
            <a:normAutofit/>
          </a:bodyPr>
          <a:lstStyle/>
          <a:p>
            <a:r>
              <a:rPr lang="sk-SK" sz="5400" dirty="0" smtClean="0"/>
              <a:t>Sunnitské</a:t>
            </a:r>
            <a:endParaRPr lang="sk-SK" sz="5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Egypt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sk-SK" b="1" dirty="0" smtClean="0"/>
              <a:t>Egyptský islamský džihád (al-Džihád al-Islamí al-Misrí)</a:t>
            </a:r>
          </a:p>
          <a:p>
            <a:r>
              <a:rPr lang="sk-SK" dirty="0" smtClean="0"/>
              <a:t>Ajman az-Zawáhirí (1951 - )</a:t>
            </a:r>
          </a:p>
          <a:p>
            <a:r>
              <a:rPr lang="sk-SK" dirty="0" smtClean="0"/>
              <a:t>Muhammad Abd as-Salám Farag (1954 – 1982)</a:t>
            </a:r>
          </a:p>
          <a:p>
            <a:pPr lvl="1"/>
            <a:r>
              <a:rPr lang="sk-SK" dirty="0" smtClean="0"/>
              <a:t>Zanedbaná povinnosť (al-Farída al-ghaiba)</a:t>
            </a:r>
          </a:p>
          <a:p>
            <a:r>
              <a:rPr lang="sk-SK" dirty="0" smtClean="0"/>
              <a:t>Chálid al-Islámbúlí (1955 – 1982)</a:t>
            </a:r>
          </a:p>
          <a:p>
            <a:pPr lvl="1"/>
            <a:r>
              <a:rPr lang="sk-SK" dirty="0" smtClean="0"/>
              <a:t>Zavraždenie prezidenta Anwara as-Sádáta</a:t>
            </a:r>
          </a:p>
          <a:p>
            <a:pPr lvl="2"/>
            <a:r>
              <a:rPr lang="sk-SK" dirty="0" smtClean="0"/>
              <a:t>„Smrť faraónovi!“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oš\Documents\0 WORK\0 Doktorandské štúdium\Vyuka\Islamský aktivizmus\Obrázky 2\Ayman-al-Zawahir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65438" cy="381952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400" dirty="0" smtClean="0"/>
              <a:t>Anwar as-Sádát</a:t>
            </a:r>
            <a:endParaRPr lang="sk-SK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300192" y="3717032"/>
            <a:ext cx="3536132" cy="36004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sk-SK" b="0" dirty="0" smtClean="0">
                <a:solidFill>
                  <a:schemeClr val="tx1"/>
                </a:solidFill>
              </a:rPr>
              <a:t>Anwar as-Sádát</a:t>
            </a:r>
            <a:endParaRPr lang="sk-SK" b="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0" y="3861049"/>
            <a:ext cx="2627784" cy="4320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sk-SK" dirty="0" smtClean="0"/>
              <a:t>Ajman az-Zawáhirí</a:t>
            </a:r>
            <a:endParaRPr lang="sk-S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491880" y="6281936"/>
            <a:ext cx="2592288" cy="38742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k-SK" dirty="0" smtClean="0"/>
              <a:t>Chálid Islambúlí</a:t>
            </a:r>
            <a:endParaRPr lang="sk-SK" dirty="0"/>
          </a:p>
        </p:txBody>
      </p:sp>
      <p:pic>
        <p:nvPicPr>
          <p:cNvPr id="5123" name="Picture 3" descr="C:\Users\Maroš\Documents\0 WORK\0 Doktorandské štúdium\Vyuka\Islamský aktivizmus\Obrázky 2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29000"/>
            <a:ext cx="4212468" cy="2808312"/>
          </a:xfrm>
          <a:prstGeom prst="rect">
            <a:avLst/>
          </a:prstGeom>
          <a:noFill/>
        </p:spPr>
      </p:pic>
      <p:pic>
        <p:nvPicPr>
          <p:cNvPr id="5124" name="Picture 4" descr="C:\Users\Maroš\Documents\0 WORK\0 Doktorandské štúdium\Vyuka\Islamský aktivizmus\Obrázky 2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69589"/>
            <a:ext cx="2627784" cy="3780075"/>
          </a:xfrm>
          <a:prstGeom prst="rect">
            <a:avLst/>
          </a:prstGeom>
          <a:noFill/>
        </p:spPr>
      </p:pic>
      <p:pic>
        <p:nvPicPr>
          <p:cNvPr id="5126" name="Picture 6" descr="C:\Users\Maroš\Documents\0 WORK\0 Doktorandské štúdium\Vyuka\Islamský aktivizmus\Obrázky 2\img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862"/>
            <a:ext cx="3667951" cy="2687964"/>
          </a:xfrm>
          <a:prstGeom prst="rect">
            <a:avLst/>
          </a:prstGeom>
          <a:noFill/>
        </p:spPr>
      </p:pic>
      <p:sp>
        <p:nvSpPr>
          <p:cNvPr id="17" name="Content Placeholder 6"/>
          <p:cNvSpPr txBox="1">
            <a:spLocks/>
          </p:cNvSpPr>
          <p:nvPr/>
        </p:nvSpPr>
        <p:spPr>
          <a:xfrm>
            <a:off x="3275856" y="2708920"/>
            <a:ext cx="2627784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Mubarak a Sádát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2211</TotalTime>
  <Words>761</Words>
  <Application>Microsoft Office PowerPoint</Application>
  <PresentationFormat>On-screen Show (4:3)</PresentationFormat>
  <Paragraphs>160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Technic</vt:lpstr>
      <vt:lpstr>Náboženské a politické hnutia islamského aktivizmu  (RLB379) </vt:lpstr>
      <vt:lpstr>Hassan al-Banná’ (1906 – 1949)</vt:lpstr>
      <vt:lpstr>Asociácia Moslimského Bratstva (Džam’íat al-Ichwán al-Muslimín)</vt:lpstr>
      <vt:lpstr>Sajíd Qutb (1906 – 1966)</vt:lpstr>
      <vt:lpstr>Abul A'lá Mawdúdí (1903–1979)</vt:lpstr>
      <vt:lpstr>Odnože Moslimského bratstva a radikálne hnutia</vt:lpstr>
      <vt:lpstr>Teroristické a militantné organizácie</vt:lpstr>
      <vt:lpstr>Egypt</vt:lpstr>
      <vt:lpstr>Anwar as-Sádát</vt:lpstr>
      <vt:lpstr>Slide 10</vt:lpstr>
      <vt:lpstr>Palestína</vt:lpstr>
      <vt:lpstr>Slide 12</vt:lpstr>
      <vt:lpstr>Slide 13</vt:lpstr>
      <vt:lpstr>Slide 14</vt:lpstr>
      <vt:lpstr>Slide 15</vt:lpstr>
      <vt:lpstr>Slide 16</vt:lpstr>
      <vt:lpstr>MB v Sýria a Jordánsku</vt:lpstr>
      <vt:lpstr>Slide 18</vt:lpstr>
      <vt:lpstr>Slide 19</vt:lpstr>
      <vt:lpstr>Slide 20</vt:lpstr>
      <vt:lpstr>Slide 21</vt:lpstr>
      <vt:lpstr>Slide 22</vt:lpstr>
      <vt:lpstr>Slide 23</vt:lpstr>
      <vt:lpstr>Ší’itsky fumdamentalizmus a militantné organizácie</vt:lpstr>
      <vt:lpstr>Stupne duchovných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RLB379 Náboženské a politické hnutia islamského aktivizmu</dc:title>
  <dc:creator>Maroš Petrík</dc:creator>
  <cp:lastModifiedBy>Maroš Petrík</cp:lastModifiedBy>
  <cp:revision>124</cp:revision>
  <dcterms:created xsi:type="dcterms:W3CDTF">2013-09-26T15:49:48Z</dcterms:created>
  <dcterms:modified xsi:type="dcterms:W3CDTF">2013-10-25T13:06:35Z</dcterms:modified>
</cp:coreProperties>
</file>