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85" r:id="rId11"/>
    <p:sldId id="298" r:id="rId12"/>
    <p:sldId id="304" r:id="rId13"/>
    <p:sldId id="299" r:id="rId14"/>
    <p:sldId id="309" r:id="rId15"/>
    <p:sldId id="301" r:id="rId16"/>
    <p:sldId id="303" r:id="rId17"/>
    <p:sldId id="310" r:id="rId18"/>
    <p:sldId id="302" r:id="rId19"/>
    <p:sldId id="305" r:id="rId20"/>
    <p:sldId id="307" r:id="rId21"/>
    <p:sldId id="313" r:id="rId22"/>
    <p:sldId id="312" r:id="rId23"/>
    <p:sldId id="311" r:id="rId24"/>
  </p:sldIdLst>
  <p:sldSz cx="9720263" cy="64801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0" autoAdjust="0"/>
    <p:restoredTop sz="94660"/>
  </p:normalViewPr>
  <p:slideViewPr>
    <p:cSldViewPr>
      <p:cViewPr>
        <p:scale>
          <a:sx n="81" d="100"/>
          <a:sy n="81" d="100"/>
        </p:scale>
        <p:origin x="-732" y="-6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ED8E96D-2FEB-46BC-AB33-FF04A8006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1385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DFDB87-E0DD-4ED0-BE7F-63D1CCF0CEF4}" type="slidenum">
              <a:rPr lang="en-US"/>
              <a:pPr/>
              <a:t>1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7275" y="763588"/>
            <a:ext cx="565785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1E83C8-D661-475E-8274-006A9253381C}" type="slidenum">
              <a:rPr lang="en-US"/>
              <a:pPr/>
              <a:t>10</a:t>
            </a:fld>
            <a:endParaRPr 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8863" y="763588"/>
            <a:ext cx="5651500" cy="3768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837921-BCEF-4882-87F1-2D53995D290E}" type="slidenum">
              <a:rPr lang="en-US"/>
              <a:pPr/>
              <a:t>11</a:t>
            </a:fld>
            <a:endParaRPr lang="en-US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8863" y="763588"/>
            <a:ext cx="5651500" cy="3768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86247A-5044-4DF9-B1B1-66787BC98E8C}" type="slidenum">
              <a:rPr lang="en-US"/>
              <a:pPr/>
              <a:t>2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7275" y="763588"/>
            <a:ext cx="565785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80495C-F326-4E89-B6E6-9BE6CE1E3509}" type="slidenum">
              <a:rPr lang="en-US"/>
              <a:pPr/>
              <a:t>3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7275" y="763588"/>
            <a:ext cx="565785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5CB293-3E60-4336-B80E-8F57E28132EF}" type="slidenum">
              <a:rPr lang="en-US"/>
              <a:pPr/>
              <a:t>4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7275" y="763588"/>
            <a:ext cx="565785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C062FC-421B-42C9-B030-FCBC16A9DF6D}" type="slidenum">
              <a:rPr lang="en-US"/>
              <a:pPr/>
              <a:t>5</a:t>
            </a:fld>
            <a:endParaRPr 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7275" y="763588"/>
            <a:ext cx="565785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90E76F-4E2E-42D2-B6ED-B7EFA79B36F7}" type="slidenum">
              <a:rPr lang="en-US"/>
              <a:pPr/>
              <a:t>6</a:t>
            </a:fld>
            <a:endParaRPr 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7275" y="763588"/>
            <a:ext cx="565785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66CAF9-B5F2-4ECF-98EF-823D9EE93A29}" type="slidenum">
              <a:rPr lang="en-US"/>
              <a:pPr/>
              <a:t>7</a:t>
            </a:fld>
            <a:endParaRPr 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7275" y="763588"/>
            <a:ext cx="565785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B37405-7E80-465B-B63A-45BF68BC75F0}" type="slidenum">
              <a:rPr lang="en-US"/>
              <a:pPr/>
              <a:t>8</a:t>
            </a:fld>
            <a:endParaRPr 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7275" y="763588"/>
            <a:ext cx="565785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C22025-8726-4E95-8A3F-56EC8422E434}" type="slidenum">
              <a:rPr lang="en-US"/>
              <a:pPr/>
              <a:t>9</a:t>
            </a:fld>
            <a:endParaRPr 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57275" y="763588"/>
            <a:ext cx="565785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886BAE-6CB6-4E8C-884F-8A78E51C21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797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B1F98A-ED1B-4F5F-8AFC-310C64AAD7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519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43738" y="258763"/>
            <a:ext cx="2184400" cy="55292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5563" cy="55292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C7E696-DC8A-4C87-A496-5A991FF6A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9721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2363" cy="10763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>
          <a:xfrm>
            <a:off x="485775" y="5903913"/>
            <a:ext cx="2259013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>
          <a:xfrm>
            <a:off x="3324225" y="5903913"/>
            <a:ext cx="3076575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>
          <a:xfrm>
            <a:off x="6969125" y="5903913"/>
            <a:ext cx="2259013" cy="441325"/>
          </a:xfrm>
        </p:spPr>
        <p:txBody>
          <a:bodyPr/>
          <a:lstStyle>
            <a:lvl1pPr>
              <a:defRPr/>
            </a:lvl1pPr>
          </a:lstStyle>
          <a:p>
            <a:fld id="{8598CC13-219B-4F27-A880-85C3B8373A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202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6D5F6B-9AB3-4894-8BE3-80BA9CBA1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01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F2E9D6-07CF-41D7-94D3-D7D0E6F9D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63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4188" cy="427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32363" y="1516063"/>
            <a:ext cx="4295775" cy="4271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593A3A-28B2-43F0-AB12-73FD58A9F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95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65B762-72F6-4E35-AE2C-1F35B4949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909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BFBEF3-39E2-46A7-8A5B-E1CADC573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243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6647E6-93A8-4DD2-97ED-58B8E9B0E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478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DE5146-FC8E-4D9E-B0DB-FCB3E1B5A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11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0C1001-7836-4351-90C9-581A4C693B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509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58763"/>
            <a:ext cx="874236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6063"/>
            <a:ext cx="8742363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3913"/>
            <a:ext cx="2259013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24225" y="5903913"/>
            <a:ext cx="30765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69125" y="5903913"/>
            <a:ext cx="2259013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6E98652D-11BA-4A1A-A8E7-F0BCC825E4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Eduardo-Blasco-Ferrer/e/B001JXT0WG/ref=ntt_athr_dp_pel_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use00.su.ehu.es/euskonews/0158zbk/gaia15803es.html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8788" y="241300"/>
            <a:ext cx="8774112" cy="910555"/>
          </a:xfrm>
          <a:ln/>
        </p:spPr>
        <p:txBody>
          <a:bodyPr tIns="280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/>
              <a:t>Euskararen</a:t>
            </a:r>
            <a:r>
              <a:rPr lang="en-US" sz="2000" b="1" dirty="0"/>
              <a:t> </a:t>
            </a:r>
            <a:r>
              <a:rPr lang="en-US" sz="2000" b="1" dirty="0" err="1"/>
              <a:t>jatorria</a:t>
            </a:r>
            <a:r>
              <a:rPr lang="en-US" sz="2000" b="1" dirty="0"/>
              <a:t> eta </a:t>
            </a:r>
            <a:r>
              <a:rPr lang="en-US" sz="2000" b="1" dirty="0" err="1" smtClean="0"/>
              <a:t>historia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El </a:t>
            </a:r>
            <a:r>
              <a:rPr lang="cs-CZ" sz="2000" b="1" dirty="0" err="1" smtClean="0"/>
              <a:t>origen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Euskara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historia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cs-CZ" sz="2000" dirty="0" smtClean="0"/>
              <a:t> </a:t>
            </a:r>
            <a:r>
              <a:rPr lang="cs-CZ" sz="2000" dirty="0" smtClean="0"/>
              <a:t>Bas</a:t>
            </a:r>
            <a:r>
              <a:rPr lang="es-ES_tradnl" sz="2000" dirty="0" smtClean="0"/>
              <a:t>k.</a:t>
            </a:r>
            <a:r>
              <a:rPr lang="cs-CZ" sz="2000" dirty="0" smtClean="0"/>
              <a:t> </a:t>
            </a:r>
            <a:r>
              <a:rPr lang="cs-CZ" sz="2000" dirty="0" smtClean="0"/>
              <a:t>jazyk: Historie a původ</a:t>
            </a:r>
            <a:endParaRPr lang="en-US" sz="2000" b="1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85775" y="2143125"/>
            <a:ext cx="8747125" cy="36052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3040" rIns="0" bIns="0" anchor="ctr"/>
          <a:lstStyle/>
          <a:p>
            <a:pPr marL="0" indent="0" algn="ctr">
              <a:spcAft>
                <a:spcPct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600" dirty="0"/>
          </a:p>
          <a:p>
            <a:pPr marL="0" indent="0" algn="ctr">
              <a:spcAft>
                <a:spcPct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600" dirty="0"/>
          </a:p>
          <a:p>
            <a:pPr marL="0" indent="0" algn="ctr">
              <a:spcAft>
                <a:spcPct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683" y="1367879"/>
            <a:ext cx="8064896" cy="470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58763"/>
            <a:ext cx="8743950" cy="10779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René Lafon on origin of Basque</a:t>
            </a:r>
            <a:r>
              <a:rPr lang="en-US"/>
              <a:t>  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516063"/>
            <a:ext cx="8743950" cy="4273550"/>
          </a:xfrm>
          <a:ln/>
        </p:spPr>
        <p:txBody>
          <a:bodyPr/>
          <a:lstStyle/>
          <a:p>
            <a:pPr indent="-341313" algn="ctr">
              <a:lnSpc>
                <a:spcPct val="83000"/>
              </a:lnSpc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i="1" dirty="0"/>
              <a:t> </a:t>
            </a:r>
            <a:r>
              <a:rPr lang="en-US" sz="2800" i="1" dirty="0"/>
              <a:t>“La langue </a:t>
            </a:r>
            <a:r>
              <a:rPr lang="en-US" sz="2800" i="1" dirty="0" err="1"/>
              <a:t>basque</a:t>
            </a:r>
            <a:r>
              <a:rPr lang="en-US" sz="2800" i="1" dirty="0"/>
              <a:t> </a:t>
            </a:r>
            <a:r>
              <a:rPr lang="en-US" sz="2800" i="1" dirty="0" err="1"/>
              <a:t>n’est</a:t>
            </a:r>
            <a:r>
              <a:rPr lang="en-US" sz="2800" i="1" dirty="0"/>
              <a:t> pas </a:t>
            </a:r>
            <a:r>
              <a:rPr lang="en-US" sz="2800" i="1" dirty="0" err="1"/>
              <a:t>une</a:t>
            </a:r>
            <a:r>
              <a:rPr lang="en-US" sz="2800" i="1" dirty="0"/>
              <a:t> langue </a:t>
            </a:r>
            <a:r>
              <a:rPr lang="en-US" sz="2800" i="1" dirty="0" err="1"/>
              <a:t>indigène</a:t>
            </a:r>
            <a:r>
              <a:rPr lang="en-US" sz="2800" i="1" dirty="0"/>
              <a:t>, </a:t>
            </a:r>
            <a:r>
              <a:rPr lang="en-US" sz="2800" i="1" dirty="0" err="1"/>
              <a:t>autochthone</a:t>
            </a:r>
            <a:r>
              <a:rPr lang="en-US" sz="2800" i="1" dirty="0"/>
              <a:t>; </a:t>
            </a:r>
            <a:r>
              <a:rPr lang="en-US" sz="2800" i="1" dirty="0" err="1"/>
              <a:t>c’est</a:t>
            </a:r>
            <a:r>
              <a:rPr lang="en-US" sz="2800" i="1" dirty="0"/>
              <a:t> </a:t>
            </a:r>
            <a:r>
              <a:rPr lang="en-US" sz="2800" i="1" dirty="0" err="1"/>
              <a:t>une</a:t>
            </a:r>
            <a:r>
              <a:rPr lang="en-US" sz="2800" i="1" dirty="0"/>
              <a:t> langue </a:t>
            </a:r>
            <a:r>
              <a:rPr lang="en-US" sz="2800" i="1" dirty="0" err="1"/>
              <a:t>d’origine</a:t>
            </a:r>
            <a:r>
              <a:rPr lang="en-US" sz="2800" i="1" dirty="0"/>
              <a:t> </a:t>
            </a:r>
            <a:r>
              <a:rPr lang="en-US" sz="2800" i="1" dirty="0" err="1"/>
              <a:t>étrangère</a:t>
            </a:r>
            <a:r>
              <a:rPr lang="en-US" sz="2800" i="1" dirty="0"/>
              <a:t>, </a:t>
            </a:r>
            <a:r>
              <a:rPr lang="en-US" sz="2800" i="1" dirty="0" err="1"/>
              <a:t>d’adoption</a:t>
            </a:r>
            <a:r>
              <a:rPr lang="en-US" sz="2800" i="1" dirty="0"/>
              <a:t> . . . </a:t>
            </a:r>
            <a:r>
              <a:rPr lang="en-US" sz="2800" i="1" dirty="0" err="1"/>
              <a:t>d’une</a:t>
            </a:r>
            <a:r>
              <a:rPr lang="en-US" sz="2800" i="1" dirty="0"/>
              <a:t> </a:t>
            </a:r>
            <a:r>
              <a:rPr lang="en-US" sz="2800" i="1" dirty="0" err="1"/>
              <a:t>civilisation</a:t>
            </a:r>
            <a:r>
              <a:rPr lang="en-US" sz="2800" i="1" dirty="0"/>
              <a:t> </a:t>
            </a:r>
            <a:r>
              <a:rPr lang="en-US" sz="2800" i="1" dirty="0" err="1"/>
              <a:t>supériore</a:t>
            </a:r>
            <a:r>
              <a:rPr lang="en-US" sz="2800" i="1" dirty="0"/>
              <a:t> par </a:t>
            </a:r>
            <a:r>
              <a:rPr lang="en-US" sz="2800" i="1" dirty="0" err="1"/>
              <a:t>certains</a:t>
            </a:r>
            <a:r>
              <a:rPr lang="en-US" sz="2800" i="1" dirty="0"/>
              <a:t> </a:t>
            </a:r>
            <a:r>
              <a:rPr lang="en-US" sz="2800" i="1" dirty="0" err="1"/>
              <a:t>côtés</a:t>
            </a:r>
            <a:r>
              <a:rPr lang="en-US" sz="2800" i="1" dirty="0"/>
              <a:t> à la </a:t>
            </a:r>
            <a:r>
              <a:rPr lang="en-US" sz="2800" i="1" dirty="0" err="1"/>
              <a:t>leur</a:t>
            </a:r>
            <a:r>
              <a:rPr lang="en-US" sz="2800" i="1" dirty="0"/>
              <a:t> </a:t>
            </a:r>
            <a:r>
              <a:rPr lang="en-US" sz="2800" i="1" dirty="0" err="1"/>
              <a:t>propre</a:t>
            </a:r>
            <a:r>
              <a:rPr lang="en-US" sz="2800" i="1" dirty="0"/>
              <a:t> . . .” </a:t>
            </a:r>
            <a:r>
              <a:rPr lang="en-US" sz="2800" dirty="0"/>
              <a:t>(René </a:t>
            </a:r>
            <a:r>
              <a:rPr lang="en-US" sz="2800" dirty="0" err="1"/>
              <a:t>Lafon</a:t>
            </a:r>
            <a:r>
              <a:rPr lang="en-US" sz="2800" dirty="0"/>
              <a:t> 1949)</a:t>
            </a:r>
          </a:p>
          <a:p>
            <a:pPr indent="-341313">
              <a:lnSpc>
                <a:spcPct val="83000"/>
              </a:lnSpc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800" dirty="0"/>
          </a:p>
          <a:p>
            <a:pPr indent="-341313">
              <a:lnSpc>
                <a:spcPct val="83000"/>
              </a:lnSpc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800" dirty="0" err="1" smtClean="0"/>
              <a:t>Lafon</a:t>
            </a:r>
            <a:r>
              <a:rPr lang="cs-CZ" sz="2800" dirty="0" smtClean="0"/>
              <a:t>-</a:t>
            </a:r>
            <a:r>
              <a:rPr lang="cs-CZ" sz="2800" dirty="0" err="1" smtClean="0"/>
              <a:t>ek</a:t>
            </a:r>
            <a:r>
              <a:rPr lang="cs-CZ" sz="2800" dirty="0" smtClean="0"/>
              <a:t> </a:t>
            </a:r>
            <a:r>
              <a:rPr lang="cs-CZ" sz="2800" dirty="0" err="1" smtClean="0"/>
              <a:t>pentsatzen</a:t>
            </a:r>
            <a:r>
              <a:rPr lang="cs-CZ" sz="2800" dirty="0" smtClean="0"/>
              <a:t> </a:t>
            </a:r>
            <a:r>
              <a:rPr lang="cs-CZ" sz="2800" dirty="0" err="1" smtClean="0"/>
              <a:t>zuen</a:t>
            </a:r>
            <a:r>
              <a:rPr lang="cs-CZ" sz="2800" dirty="0" smtClean="0"/>
              <a:t> kultura </a:t>
            </a:r>
            <a:r>
              <a:rPr lang="cs-CZ" sz="2800" dirty="0" err="1" smtClean="0"/>
              <a:t>hau</a:t>
            </a:r>
            <a:r>
              <a:rPr lang="cs-CZ" sz="2800" dirty="0" smtClean="0"/>
              <a:t> </a:t>
            </a:r>
            <a:r>
              <a:rPr lang="cs-CZ" sz="2800" dirty="0" err="1" smtClean="0"/>
              <a:t>megalitikoa</a:t>
            </a:r>
            <a:r>
              <a:rPr lang="cs-CZ" sz="2800" dirty="0" smtClean="0"/>
              <a:t> zela, </a:t>
            </a:r>
            <a:r>
              <a:rPr lang="en-US" sz="2800" dirty="0" smtClean="0"/>
              <a:t>ca</a:t>
            </a:r>
            <a:r>
              <a:rPr lang="en-US" sz="2800" dirty="0"/>
              <a:t>. 4500-4000 </a:t>
            </a:r>
            <a:r>
              <a:rPr lang="cs-CZ" sz="2800" dirty="0" err="1" smtClean="0"/>
              <a:t>Ka</a:t>
            </a:r>
            <a:r>
              <a:rPr lang="en-US" sz="2800" dirty="0" smtClean="0"/>
              <a:t>. </a:t>
            </a:r>
            <a:r>
              <a:rPr lang="en-US" sz="2800" dirty="0"/>
              <a:t>P.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85775" y="258763"/>
            <a:ext cx="8743950" cy="553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spcAft>
                <a:spcPts val="1425"/>
              </a:spcAft>
              <a:buClrTx/>
              <a:buFontTx/>
              <a:buNone/>
            </a:pPr>
            <a:endParaRPr lang="en-US" sz="4400" dirty="0"/>
          </a:p>
        </p:txBody>
      </p:sp>
      <p:sp>
        <p:nvSpPr>
          <p:cNvPr id="3" name="Obdélník 2"/>
          <p:cNvSpPr/>
          <p:nvPr/>
        </p:nvSpPr>
        <p:spPr>
          <a:xfrm>
            <a:off x="611659" y="1943943"/>
            <a:ext cx="8568952" cy="2411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</a:rPr>
              <a:t>paleo-Sardu</a:t>
            </a:r>
            <a:r>
              <a:rPr lang="en-US" dirty="0" smtClean="0">
                <a:solidFill>
                  <a:schemeClr val="accent4"/>
                </a:solidFill>
              </a:rPr>
              <a:t>  </a:t>
            </a:r>
            <a:r>
              <a:rPr lang="en-US" dirty="0" err="1" smtClean="0">
                <a:solidFill>
                  <a:schemeClr val="accent4"/>
                </a:solidFill>
              </a:rPr>
              <a:t>tambien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ofrece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diferentes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preguntas</a:t>
            </a:r>
            <a:r>
              <a:rPr lang="en-US" dirty="0" smtClean="0">
                <a:solidFill>
                  <a:schemeClr val="accent4"/>
                </a:solidFill>
              </a:rPr>
              <a:t> sin </a:t>
            </a:r>
            <a:r>
              <a:rPr lang="en-US" dirty="0" err="1" smtClean="0">
                <a:solidFill>
                  <a:schemeClr val="accent4"/>
                </a:solidFill>
              </a:rPr>
              <a:t>respuestas</a:t>
            </a:r>
            <a:r>
              <a:rPr lang="en-US" dirty="0" smtClean="0">
                <a:solidFill>
                  <a:schemeClr val="accent4"/>
                </a:solidFill>
              </a:rPr>
              <a:t>:  </a:t>
            </a:r>
            <a:r>
              <a:rPr lang="en-US" dirty="0" err="1" smtClean="0">
                <a:solidFill>
                  <a:schemeClr val="accent4"/>
                </a:solidFill>
              </a:rPr>
              <a:t>este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trabajo</a:t>
            </a:r>
            <a:r>
              <a:rPr lang="en-US" dirty="0" smtClean="0">
                <a:solidFill>
                  <a:schemeClr val="accent4"/>
                </a:solidFill>
              </a:rPr>
              <a:t> de </a:t>
            </a:r>
            <a:r>
              <a:rPr lang="en-US" dirty="0" err="1" smtClean="0">
                <a:solidFill>
                  <a:schemeClr val="accent4"/>
                </a:solidFill>
              </a:rPr>
              <a:t>investigacion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por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primera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vez</a:t>
            </a:r>
            <a:r>
              <a:rPr lang="en-US" dirty="0" smtClean="0">
                <a:solidFill>
                  <a:schemeClr val="accent4"/>
                </a:solidFill>
              </a:rPr>
              <a:t>  </a:t>
            </a:r>
            <a:r>
              <a:rPr lang="en-US" dirty="0" err="1" smtClean="0">
                <a:solidFill>
                  <a:schemeClr val="accent4"/>
                </a:solidFill>
              </a:rPr>
              <a:t>nos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aclara</a:t>
            </a:r>
            <a:r>
              <a:rPr lang="en-US" dirty="0" smtClean="0">
                <a:solidFill>
                  <a:schemeClr val="accent4"/>
                </a:solidFill>
              </a:rPr>
              <a:t> la </a:t>
            </a:r>
            <a:r>
              <a:rPr lang="en-US" dirty="0" err="1" smtClean="0">
                <a:solidFill>
                  <a:schemeClr val="accent4"/>
                </a:solidFill>
              </a:rPr>
              <a:t>identidad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linguistica</a:t>
            </a:r>
            <a:r>
              <a:rPr lang="en-US" dirty="0" smtClean="0">
                <a:solidFill>
                  <a:schemeClr val="accent4"/>
                </a:solidFill>
              </a:rPr>
              <a:t> de los </a:t>
            </a:r>
            <a:r>
              <a:rPr lang="en-US" dirty="0" err="1" smtClean="0">
                <a:solidFill>
                  <a:schemeClr val="accent4"/>
                </a:solidFill>
              </a:rPr>
              <a:t>habitantes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originarios</a:t>
            </a:r>
            <a:r>
              <a:rPr lang="en-US" dirty="0" smtClean="0">
                <a:solidFill>
                  <a:schemeClr val="accent4"/>
                </a:solidFill>
              </a:rPr>
              <a:t> de la </a:t>
            </a:r>
            <a:r>
              <a:rPr lang="en-US" dirty="0" err="1" smtClean="0">
                <a:solidFill>
                  <a:schemeClr val="accent4"/>
                </a:solidFill>
              </a:rPr>
              <a:t>isla</a:t>
            </a:r>
            <a:r>
              <a:rPr lang="en-US" dirty="0" smtClean="0">
                <a:solidFill>
                  <a:schemeClr val="accent4"/>
                </a:solidFill>
              </a:rPr>
              <a:t>, </a:t>
            </a:r>
            <a:r>
              <a:rPr lang="en-US" dirty="0" err="1" smtClean="0">
                <a:solidFill>
                  <a:schemeClr val="accent4"/>
                </a:solidFill>
              </a:rPr>
              <a:t>mediante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su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toponimia</a:t>
            </a:r>
            <a:r>
              <a:rPr lang="en-US" dirty="0" smtClean="0">
                <a:solidFill>
                  <a:schemeClr val="accent4"/>
                </a:solidFill>
              </a:rPr>
              <a:t>. Se </a:t>
            </a:r>
            <a:r>
              <a:rPr lang="en-US" dirty="0" err="1" smtClean="0">
                <a:solidFill>
                  <a:schemeClr val="accent4"/>
                </a:solidFill>
              </a:rPr>
              <a:t>comparan</a:t>
            </a:r>
            <a:r>
              <a:rPr lang="en-US" dirty="0" smtClean="0">
                <a:solidFill>
                  <a:schemeClr val="accent4"/>
                </a:solidFill>
              </a:rPr>
              <a:t> con el </a:t>
            </a:r>
            <a:r>
              <a:rPr lang="en-US" dirty="0" err="1" smtClean="0">
                <a:solidFill>
                  <a:schemeClr val="accent4"/>
                </a:solidFill>
              </a:rPr>
              <a:t>paleo-basko</a:t>
            </a:r>
            <a:r>
              <a:rPr lang="en-US" dirty="0" smtClean="0">
                <a:solidFill>
                  <a:schemeClr val="accent4"/>
                </a:solidFill>
              </a:rPr>
              <a:t> o el </a:t>
            </a:r>
            <a:r>
              <a:rPr lang="en-US" dirty="0" err="1" smtClean="0">
                <a:solidFill>
                  <a:schemeClr val="accent4"/>
                </a:solidFill>
              </a:rPr>
              <a:t>paleo</a:t>
            </a:r>
            <a:r>
              <a:rPr lang="en-US" dirty="0" smtClean="0">
                <a:solidFill>
                  <a:schemeClr val="accent4"/>
                </a:solidFill>
              </a:rPr>
              <a:t>-</a:t>
            </a:r>
            <a:r>
              <a:rPr lang="en-US" dirty="0" err="1" smtClean="0">
                <a:solidFill>
                  <a:schemeClr val="accent4"/>
                </a:solidFill>
              </a:rPr>
              <a:t>iberico</a:t>
            </a:r>
            <a:r>
              <a:rPr lang="en-US" dirty="0" smtClean="0">
                <a:solidFill>
                  <a:schemeClr val="accent4"/>
                </a:solidFill>
              </a:rPr>
              <a:t>, y </a:t>
            </a:r>
            <a:r>
              <a:rPr lang="en-US" dirty="0" err="1" smtClean="0">
                <a:solidFill>
                  <a:schemeClr val="accent4"/>
                </a:solidFill>
              </a:rPr>
              <a:t>lanza</a:t>
            </a:r>
            <a:r>
              <a:rPr lang="en-US" dirty="0" smtClean="0">
                <a:solidFill>
                  <a:schemeClr val="accent4"/>
                </a:solidFill>
              </a:rPr>
              <a:t> la </a:t>
            </a:r>
            <a:r>
              <a:rPr lang="en-US" dirty="0" err="1" smtClean="0">
                <a:solidFill>
                  <a:schemeClr val="accent4"/>
                </a:solidFill>
              </a:rPr>
              <a:t>hipotesis</a:t>
            </a:r>
            <a:r>
              <a:rPr lang="en-US" dirty="0" smtClean="0">
                <a:solidFill>
                  <a:schemeClr val="accent4"/>
                </a:solidFill>
              </a:rPr>
              <a:t> de la </a:t>
            </a:r>
            <a:r>
              <a:rPr lang="en-US" dirty="0" err="1" smtClean="0">
                <a:solidFill>
                  <a:schemeClr val="accent4"/>
                </a:solidFill>
              </a:rPr>
              <a:t>immigracion</a:t>
            </a:r>
            <a:r>
              <a:rPr lang="en-US" dirty="0" smtClean="0">
                <a:solidFill>
                  <a:schemeClr val="accent4"/>
                </a:solidFill>
              </a:rPr>
              <a:t> de los </a:t>
            </a:r>
            <a:r>
              <a:rPr lang="en-US" dirty="0" err="1" smtClean="0">
                <a:solidFill>
                  <a:schemeClr val="accent4"/>
                </a:solidFill>
              </a:rPr>
              <a:t>antiguos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iberos</a:t>
            </a:r>
            <a:r>
              <a:rPr lang="en-US" dirty="0" smtClean="0">
                <a:solidFill>
                  <a:schemeClr val="accent4"/>
                </a:solidFill>
              </a:rPr>
              <a:t> a Sardinia, en el </a:t>
            </a:r>
            <a:r>
              <a:rPr lang="en-US" dirty="0" err="1" smtClean="0">
                <a:solidFill>
                  <a:schemeClr val="accent4"/>
                </a:solidFill>
              </a:rPr>
              <a:t>Mesolitico</a:t>
            </a:r>
            <a:r>
              <a:rPr lang="en-US" dirty="0" smtClean="0">
                <a:solidFill>
                  <a:schemeClr val="accent4"/>
                </a:solidFill>
              </a:rPr>
              <a:t> y </a:t>
            </a:r>
            <a:r>
              <a:rPr lang="en-US" dirty="0" err="1" smtClean="0">
                <a:solidFill>
                  <a:schemeClr val="accent4"/>
                </a:solidFill>
              </a:rPr>
              <a:t>Neolitico</a:t>
            </a:r>
            <a:r>
              <a:rPr lang="en-US" dirty="0" smtClean="0">
                <a:solidFill>
                  <a:schemeClr val="accent4"/>
                </a:solidFill>
              </a:rPr>
              <a:t>. 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err="1" smtClean="0">
                <a:solidFill>
                  <a:schemeClr val="accent4"/>
                </a:solidFill>
              </a:rPr>
              <a:t>Por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ejemplo</a:t>
            </a:r>
            <a:r>
              <a:rPr lang="en-US" dirty="0" smtClean="0">
                <a:solidFill>
                  <a:schemeClr val="accent4"/>
                </a:solidFill>
              </a:rPr>
              <a:t>: el </a:t>
            </a:r>
            <a:r>
              <a:rPr lang="en-US" dirty="0" err="1" smtClean="0">
                <a:solidFill>
                  <a:schemeClr val="accent4"/>
                </a:solidFill>
              </a:rPr>
              <a:t>sufijo</a:t>
            </a:r>
            <a:r>
              <a:rPr lang="en-US" dirty="0" smtClean="0">
                <a:solidFill>
                  <a:schemeClr val="accent4"/>
                </a:solidFill>
              </a:rPr>
              <a:t> –</a:t>
            </a:r>
            <a:r>
              <a:rPr lang="en-US" dirty="0" err="1" smtClean="0">
                <a:solidFill>
                  <a:schemeClr val="accent4"/>
                </a:solidFill>
              </a:rPr>
              <a:t>ara</a:t>
            </a:r>
            <a:endParaRPr lang="en-US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			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11659" y="431775"/>
            <a:ext cx="8262937" cy="1389063"/>
          </a:xfrm>
        </p:spPr>
        <p:txBody>
          <a:bodyPr/>
          <a:lstStyle/>
          <a:p>
            <a:r>
              <a:rPr lang="cs-CZ" sz="2800" b="1" dirty="0" err="1" smtClean="0"/>
              <a:t>Paleosardo</a:t>
            </a:r>
            <a:r>
              <a:rPr lang="cs-CZ" sz="2800" b="1" dirty="0" smtClean="0"/>
              <a:t>: </a:t>
            </a:r>
            <a:r>
              <a:rPr lang="cs-CZ" sz="2800" b="1" dirty="0" err="1" smtClean="0"/>
              <a:t>Le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radici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linguistiche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della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Sardegna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neolitica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Beihefte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Zur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Zeitschrift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Fur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Romanische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Philologie</a:t>
            </a:r>
            <a:r>
              <a:rPr lang="cs-CZ" sz="2800" b="1" dirty="0" smtClean="0"/>
              <a:t>) </a:t>
            </a:r>
            <a:r>
              <a:rPr lang="es-ES_tradnl" sz="2800" b="1" dirty="0" smtClean="0"/>
              <a:t>. 2010.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dirty="0" err="1" smtClean="0">
                <a:solidFill>
                  <a:schemeClr val="accent4"/>
                </a:solidFill>
                <a:hlinkClick r:id="rId3"/>
              </a:rPr>
              <a:t>Eduardo</a:t>
            </a:r>
            <a:r>
              <a:rPr lang="cs-CZ" sz="2800" dirty="0" smtClean="0">
                <a:solidFill>
                  <a:schemeClr val="accent4"/>
                </a:solidFill>
                <a:hlinkClick r:id="rId3"/>
              </a:rPr>
              <a:t> </a:t>
            </a:r>
            <a:r>
              <a:rPr lang="cs-CZ" sz="2800" dirty="0" err="1" smtClean="0">
                <a:solidFill>
                  <a:schemeClr val="accent4"/>
                </a:solidFill>
                <a:hlinkClick r:id="rId3"/>
              </a:rPr>
              <a:t>Blasco</a:t>
            </a:r>
            <a:r>
              <a:rPr lang="cs-CZ" sz="2800" dirty="0" smtClean="0">
                <a:solidFill>
                  <a:schemeClr val="accent4"/>
                </a:solidFill>
                <a:hlinkClick r:id="rId3"/>
              </a:rPr>
              <a:t> </a:t>
            </a:r>
            <a:r>
              <a:rPr lang="cs-CZ" sz="2800" dirty="0" err="1" smtClean="0">
                <a:solidFill>
                  <a:schemeClr val="accent4"/>
                </a:solidFill>
                <a:hlinkClick r:id="rId3"/>
              </a:rPr>
              <a:t>Ferrer</a:t>
            </a:r>
            <a:r>
              <a:rPr lang="cs-CZ" sz="2800" dirty="0" smtClean="0">
                <a:solidFill>
                  <a:schemeClr val="accent4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691" y="3888159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ES_tradnl" dirty="0" smtClean="0">
                <a:solidFill>
                  <a:srgbClr val="000000"/>
                </a:solidFill>
              </a:rPr>
              <a:t> </a:t>
            </a:r>
            <a:r>
              <a:rPr lang="es-ES_tradnl" dirty="0" smtClean="0">
                <a:solidFill>
                  <a:srgbClr val="000000"/>
                </a:solidFill>
              </a:rPr>
              <a:t>Palabras ibericas:</a:t>
            </a:r>
            <a:endParaRPr lang="cs-CZ" dirty="0" smtClean="0">
              <a:solidFill>
                <a:srgbClr val="000000"/>
              </a:solidFill>
            </a:endParaRPr>
          </a:p>
          <a:p>
            <a:pPr marL="457200" lvl="1" indent="0" defTabSz="914400" eaLnBrk="0">
              <a:lnSpc>
                <a:spcPct val="100000"/>
              </a:lnSpc>
              <a:buClrTx/>
              <a:buSzTx/>
            </a:pPr>
            <a:r>
              <a:rPr lang="cs-CZ" i="1" dirty="0" err="1" smtClean="0">
                <a:solidFill>
                  <a:srgbClr val="000000"/>
                </a:solidFill>
              </a:rPr>
              <a:t>giágaru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(</a:t>
            </a:r>
            <a:r>
              <a:rPr lang="cs-CZ" dirty="0" err="1" smtClean="0">
                <a:solidFill>
                  <a:srgbClr val="000000"/>
                </a:solidFill>
              </a:rPr>
              <a:t>Campidanese</a:t>
            </a:r>
            <a:r>
              <a:rPr lang="cs-CZ" dirty="0" smtClean="0">
                <a:solidFill>
                  <a:srgbClr val="000000"/>
                </a:solidFill>
              </a:rPr>
              <a:t>) </a:t>
            </a:r>
            <a:r>
              <a:rPr lang="cs-CZ" dirty="0" smtClean="0">
                <a:solidFill>
                  <a:srgbClr val="000000"/>
                </a:solidFill>
              </a:rPr>
              <a:t>‘</a:t>
            </a:r>
            <a:r>
              <a:rPr lang="es-ES_tradnl" dirty="0" smtClean="0">
                <a:solidFill>
                  <a:srgbClr val="000000"/>
                </a:solidFill>
              </a:rPr>
              <a:t>perro de caza</a:t>
            </a:r>
            <a:r>
              <a:rPr lang="cs-CZ" dirty="0" smtClean="0">
                <a:solidFill>
                  <a:srgbClr val="000000"/>
                </a:solidFill>
              </a:rPr>
              <a:t>'(</a:t>
            </a:r>
            <a:r>
              <a:rPr lang="es-ES_tradnl" dirty="0" smtClean="0">
                <a:solidFill>
                  <a:srgbClr val="000000"/>
                </a:solidFill>
              </a:rPr>
              <a:t>euskara </a:t>
            </a:r>
            <a:r>
              <a:rPr lang="cs-CZ" i="1" dirty="0" err="1" smtClean="0">
                <a:solidFill>
                  <a:srgbClr val="000000"/>
                </a:solidFill>
              </a:rPr>
              <a:t>txakur</a:t>
            </a:r>
            <a:r>
              <a:rPr lang="cs-CZ" dirty="0" smtClean="0">
                <a:solidFill>
                  <a:srgbClr val="000000"/>
                </a:solidFill>
              </a:rPr>
              <a:t>?)</a:t>
            </a:r>
          </a:p>
          <a:p>
            <a:pPr marL="457200" lvl="1" indent="0" defTabSz="914400" eaLnBrk="0">
              <a:lnSpc>
                <a:spcPct val="100000"/>
              </a:lnSpc>
              <a:buClrTx/>
              <a:buSzTx/>
            </a:pPr>
            <a:r>
              <a:rPr lang="cs-CZ" i="1" dirty="0" err="1" smtClean="0">
                <a:solidFill>
                  <a:srgbClr val="000000"/>
                </a:solidFill>
              </a:rPr>
              <a:t>golósti</a:t>
            </a:r>
            <a:r>
              <a:rPr lang="cs-CZ" dirty="0" smtClean="0">
                <a:solidFill>
                  <a:srgbClr val="000000"/>
                </a:solidFill>
              </a:rPr>
              <a:t> '</a:t>
            </a:r>
            <a:r>
              <a:rPr lang="cs-CZ" dirty="0" err="1" smtClean="0">
                <a:solidFill>
                  <a:srgbClr val="000000"/>
                </a:solidFill>
              </a:rPr>
              <a:t>holly</a:t>
            </a:r>
            <a:r>
              <a:rPr lang="cs-CZ" dirty="0" smtClean="0">
                <a:solidFill>
                  <a:srgbClr val="000000"/>
                </a:solidFill>
              </a:rPr>
              <a:t>' </a:t>
            </a:r>
            <a:r>
              <a:rPr lang="cs-CZ" dirty="0" smtClean="0">
                <a:solidFill>
                  <a:srgbClr val="000000"/>
                </a:solidFill>
              </a:rPr>
              <a:t>(</a:t>
            </a:r>
            <a:r>
              <a:rPr lang="es-ES_tradnl" dirty="0" smtClean="0">
                <a:solidFill>
                  <a:srgbClr val="000000"/>
                </a:solidFill>
              </a:rPr>
              <a:t>euskara </a:t>
            </a:r>
            <a:r>
              <a:rPr lang="cs-CZ" i="1" dirty="0" err="1" smtClean="0">
                <a:solidFill>
                  <a:srgbClr val="000000"/>
                </a:solidFill>
              </a:rPr>
              <a:t>gorosti</a:t>
            </a:r>
            <a:r>
              <a:rPr lang="cs-CZ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 defTabSz="914400" eaLnBrk="0">
              <a:lnSpc>
                <a:spcPct val="100000"/>
              </a:lnSpc>
              <a:buClrTx/>
              <a:buSzTx/>
            </a:pPr>
            <a:r>
              <a:rPr lang="cs-CZ" i="1" dirty="0" err="1" smtClean="0">
                <a:solidFill>
                  <a:srgbClr val="000000"/>
                </a:solidFill>
              </a:rPr>
              <a:t>sechaju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‘</a:t>
            </a:r>
            <a:r>
              <a:rPr lang="es-ES_tradnl" dirty="0" smtClean="0">
                <a:solidFill>
                  <a:srgbClr val="000000"/>
                </a:solidFill>
              </a:rPr>
              <a:t>cordero de un año</a:t>
            </a:r>
            <a:r>
              <a:rPr lang="cs-CZ" dirty="0" smtClean="0">
                <a:solidFill>
                  <a:srgbClr val="000000"/>
                </a:solidFill>
              </a:rPr>
              <a:t>'(</a:t>
            </a:r>
            <a:r>
              <a:rPr lang="es-ES_tradnl" dirty="0" smtClean="0">
                <a:solidFill>
                  <a:srgbClr val="000000"/>
                </a:solidFill>
              </a:rPr>
              <a:t>euskara </a:t>
            </a:r>
            <a:r>
              <a:rPr lang="cs-CZ" i="1" dirty="0" err="1" smtClean="0">
                <a:solidFill>
                  <a:srgbClr val="000000"/>
                </a:solidFill>
              </a:rPr>
              <a:t>zekail</a:t>
            </a:r>
            <a:r>
              <a:rPr lang="cs-CZ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 defTabSz="914400" eaLnBrk="0">
              <a:lnSpc>
                <a:spcPct val="100000"/>
              </a:lnSpc>
              <a:buClrTx/>
              <a:buSzTx/>
            </a:pPr>
            <a:r>
              <a:rPr lang="cs-CZ" i="1" dirty="0" err="1" smtClean="0">
                <a:solidFill>
                  <a:srgbClr val="000000"/>
                </a:solidFill>
              </a:rPr>
              <a:t>zerru</a:t>
            </a:r>
            <a:r>
              <a:rPr lang="cs-CZ" dirty="0" smtClean="0">
                <a:solidFill>
                  <a:srgbClr val="000000"/>
                </a:solidFill>
              </a:rPr>
              <a:t> (</a:t>
            </a:r>
            <a:r>
              <a:rPr lang="cs-CZ" dirty="0" err="1" smtClean="0">
                <a:solidFill>
                  <a:srgbClr val="000000"/>
                </a:solidFill>
              </a:rPr>
              <a:t>gallurese</a:t>
            </a:r>
            <a:r>
              <a:rPr lang="cs-CZ" dirty="0" smtClean="0">
                <a:solidFill>
                  <a:srgbClr val="000000"/>
                </a:solidFill>
              </a:rPr>
              <a:t>) </a:t>
            </a:r>
            <a:r>
              <a:rPr lang="cs-CZ" dirty="0" smtClean="0">
                <a:solidFill>
                  <a:srgbClr val="000000"/>
                </a:solidFill>
              </a:rPr>
              <a:t>‘</a:t>
            </a:r>
            <a:r>
              <a:rPr lang="es-ES_tradnl" dirty="0" smtClean="0">
                <a:solidFill>
                  <a:srgbClr val="000000"/>
                </a:solidFill>
              </a:rPr>
              <a:t>cerdo</a:t>
            </a:r>
            <a:r>
              <a:rPr lang="cs-CZ" dirty="0" smtClean="0">
                <a:solidFill>
                  <a:srgbClr val="000000"/>
                </a:solidFill>
              </a:rPr>
              <a:t>' (</a:t>
            </a:r>
            <a:r>
              <a:rPr lang="es-ES_tradnl" dirty="0" smtClean="0">
                <a:solidFill>
                  <a:srgbClr val="000000"/>
                </a:solidFill>
              </a:rPr>
              <a:t>euskara </a:t>
            </a:r>
            <a:r>
              <a:rPr lang="cs-CZ" i="1" dirty="0" err="1" smtClean="0">
                <a:solidFill>
                  <a:srgbClr val="000000"/>
                </a:solidFill>
              </a:rPr>
              <a:t>zerri</a:t>
            </a:r>
            <a:r>
              <a:rPr lang="cs-CZ" dirty="0" smtClean="0">
                <a:solidFill>
                  <a:srgbClr val="000000"/>
                </a:solidFill>
              </a:rPr>
              <a:t>)</a:t>
            </a:r>
          </a:p>
          <a:p>
            <a:pPr lvl="0" defTabSz="914400" eaLnBrk="0">
              <a:lnSpc>
                <a:spcPct val="100000"/>
              </a:lnSpc>
              <a:buClrTx/>
              <a:buSzTx/>
            </a:pPr>
            <a:endParaRPr lang="cs-CZ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Bereber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635" y="935831"/>
            <a:ext cx="4294188" cy="5400600"/>
          </a:xfrm>
        </p:spPr>
        <p:txBody>
          <a:bodyPr/>
          <a:lstStyle/>
          <a:p>
            <a:r>
              <a:rPr lang="cs-CZ" dirty="0" smtClean="0"/>
              <a:t> </a:t>
            </a:r>
            <a:r>
              <a:rPr lang="cs-CZ" sz="1200" dirty="0" err="1" smtClean="0"/>
              <a:t>Nekk</a:t>
            </a:r>
            <a:endParaRPr lang="cs-CZ" sz="1200" dirty="0" smtClean="0"/>
          </a:p>
          <a:p>
            <a:r>
              <a:rPr lang="cs-CZ" sz="1200" dirty="0" err="1" smtClean="0"/>
              <a:t>Akir</a:t>
            </a:r>
            <a:endParaRPr lang="cs-CZ" sz="1200" dirty="0" smtClean="0"/>
          </a:p>
          <a:p>
            <a:r>
              <a:rPr lang="cs-CZ" sz="1200" dirty="0" err="1" smtClean="0"/>
              <a:t>Aña</a:t>
            </a:r>
            <a:endParaRPr lang="cs-CZ" sz="1200" dirty="0" smtClean="0"/>
          </a:p>
          <a:p>
            <a:r>
              <a:rPr lang="cs-CZ" sz="1200" dirty="0" err="1" smtClean="0"/>
              <a:t>Aste</a:t>
            </a:r>
            <a:endParaRPr lang="cs-CZ" sz="1200" dirty="0" smtClean="0"/>
          </a:p>
          <a:p>
            <a:r>
              <a:rPr lang="cs-CZ" sz="1200" dirty="0" err="1" smtClean="0"/>
              <a:t>Ism</a:t>
            </a:r>
            <a:endParaRPr lang="cs-CZ" sz="1200" dirty="0" smtClean="0"/>
          </a:p>
          <a:p>
            <a:endParaRPr lang="es-ES_tradnl" sz="1200" dirty="0" smtClean="0"/>
          </a:p>
          <a:p>
            <a:r>
              <a:rPr lang="cs-CZ" sz="1200" dirty="0" err="1" smtClean="0"/>
              <a:t>Ma</a:t>
            </a:r>
            <a:r>
              <a:rPr lang="cs-CZ" sz="1200" dirty="0" smtClean="0"/>
              <a:t> </a:t>
            </a:r>
            <a:r>
              <a:rPr lang="cs-CZ" sz="1200" dirty="0" err="1" smtClean="0"/>
              <a:t>ism</a:t>
            </a:r>
            <a:r>
              <a:rPr lang="cs-CZ" sz="1200" dirty="0" smtClean="0"/>
              <a:t>-</a:t>
            </a:r>
            <a:r>
              <a:rPr lang="cs-CZ" sz="1200" b="1" dirty="0" smtClean="0"/>
              <a:t>k</a:t>
            </a:r>
            <a:r>
              <a:rPr lang="cs-CZ" sz="1200" dirty="0" smtClean="0"/>
              <a:t>?</a:t>
            </a:r>
          </a:p>
          <a:p>
            <a:endParaRPr lang="es-ES_tradnl" sz="1200" dirty="0" smtClean="0"/>
          </a:p>
          <a:p>
            <a:r>
              <a:rPr lang="cs-CZ" sz="1200" dirty="0" err="1" smtClean="0"/>
              <a:t>Ma</a:t>
            </a:r>
            <a:r>
              <a:rPr lang="cs-CZ" sz="1200" dirty="0" smtClean="0"/>
              <a:t> </a:t>
            </a:r>
            <a:r>
              <a:rPr lang="cs-CZ" sz="1200" dirty="0" err="1" smtClean="0"/>
              <a:t>ism</a:t>
            </a:r>
            <a:r>
              <a:rPr lang="cs-CZ" sz="1200" dirty="0" smtClean="0"/>
              <a:t>-</a:t>
            </a:r>
            <a:r>
              <a:rPr lang="cs-CZ" sz="1200" b="1" dirty="0" smtClean="0"/>
              <a:t>m</a:t>
            </a:r>
            <a:r>
              <a:rPr lang="cs-CZ" sz="1200" dirty="0" smtClean="0"/>
              <a:t>?</a:t>
            </a:r>
          </a:p>
          <a:p>
            <a:endParaRPr lang="es-ES_tradnl" sz="1200" dirty="0" smtClean="0"/>
          </a:p>
          <a:p>
            <a:endParaRPr lang="es-ES_tradnl" sz="1200" dirty="0" smtClean="0"/>
          </a:p>
          <a:p>
            <a:endParaRPr lang="es-ES_tradnl" sz="1200" dirty="0" smtClean="0"/>
          </a:p>
          <a:p>
            <a:endParaRPr lang="es-ES_tradnl" sz="1200" dirty="0" smtClean="0"/>
          </a:p>
          <a:p>
            <a:r>
              <a:rPr lang="cs-CZ" sz="1200" dirty="0" err="1" smtClean="0"/>
              <a:t>Adar</a:t>
            </a:r>
            <a:endParaRPr lang="cs-CZ" sz="1200" dirty="0" smtClean="0"/>
          </a:p>
          <a:p>
            <a:endParaRPr lang="cs-CZ" dirty="0" smtClean="0"/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4147" y="791815"/>
            <a:ext cx="4295775" cy="6116512"/>
          </a:xfrm>
        </p:spPr>
        <p:txBody>
          <a:bodyPr/>
          <a:lstStyle/>
          <a:p>
            <a:r>
              <a:rPr lang="cs-CZ" sz="1400" b="1" dirty="0" err="1" smtClean="0"/>
              <a:t>Euskara</a:t>
            </a:r>
            <a:endParaRPr lang="cs-CZ" sz="1400" dirty="0" smtClean="0"/>
          </a:p>
          <a:p>
            <a:r>
              <a:rPr lang="cs-CZ" sz="1400" dirty="0" smtClean="0"/>
              <a:t>Ni-Nik</a:t>
            </a:r>
          </a:p>
          <a:p>
            <a:r>
              <a:rPr lang="cs-CZ" sz="1400" dirty="0" err="1" smtClean="0"/>
              <a:t>Aker</a:t>
            </a:r>
            <a:endParaRPr lang="cs-CZ" sz="1400" dirty="0" smtClean="0"/>
          </a:p>
          <a:p>
            <a:r>
              <a:rPr lang="cs-CZ" sz="1400" dirty="0" err="1" smtClean="0"/>
              <a:t>Ania</a:t>
            </a:r>
            <a:r>
              <a:rPr lang="cs-CZ" sz="1400" dirty="0" smtClean="0"/>
              <a:t>-</a:t>
            </a:r>
            <a:r>
              <a:rPr lang="cs-CZ" sz="1400" dirty="0" err="1" smtClean="0"/>
              <a:t>Anai</a:t>
            </a:r>
            <a:endParaRPr lang="cs-CZ" sz="1400" dirty="0" smtClean="0"/>
          </a:p>
          <a:p>
            <a:r>
              <a:rPr lang="cs-CZ" sz="1400" dirty="0" err="1" smtClean="0"/>
              <a:t>Asto</a:t>
            </a:r>
            <a:endParaRPr lang="cs-CZ" sz="1400" dirty="0" smtClean="0"/>
          </a:p>
          <a:p>
            <a:r>
              <a:rPr lang="cs-CZ" sz="1400" dirty="0" err="1" smtClean="0"/>
              <a:t>Izen</a:t>
            </a:r>
            <a:endParaRPr lang="cs-CZ" sz="1400" dirty="0" smtClean="0"/>
          </a:p>
          <a:p>
            <a:r>
              <a:rPr lang="cs-CZ" sz="1400" dirty="0" smtClean="0"/>
              <a:t>Zein </a:t>
            </a:r>
            <a:r>
              <a:rPr lang="cs-CZ" sz="1400" dirty="0" err="1" smtClean="0"/>
              <a:t>du</a:t>
            </a:r>
            <a:r>
              <a:rPr lang="cs-CZ" sz="1400" b="1" dirty="0" err="1" smtClean="0"/>
              <a:t>k</a:t>
            </a:r>
            <a:r>
              <a:rPr lang="cs-CZ" sz="1400" dirty="0" smtClean="0"/>
              <a:t> </a:t>
            </a:r>
            <a:r>
              <a:rPr lang="cs-CZ" sz="1400" dirty="0" err="1" smtClean="0"/>
              <a:t>hire</a:t>
            </a:r>
            <a:r>
              <a:rPr lang="cs-CZ" sz="1400" dirty="0" smtClean="0"/>
              <a:t> </a:t>
            </a:r>
            <a:r>
              <a:rPr lang="cs-CZ" sz="1400" dirty="0" err="1" smtClean="0"/>
              <a:t>izena</a:t>
            </a:r>
            <a:r>
              <a:rPr lang="cs-CZ" sz="1400" dirty="0" smtClean="0"/>
              <a:t>? </a:t>
            </a:r>
            <a:r>
              <a:rPr lang="cs-CZ" sz="1400" dirty="0" err="1" smtClean="0"/>
              <a:t>Bereberrez</a:t>
            </a:r>
            <a:r>
              <a:rPr lang="cs-CZ" sz="1400" dirty="0" smtClean="0"/>
              <a:t> </a:t>
            </a:r>
            <a:r>
              <a:rPr lang="cs-CZ" sz="1400" dirty="0" err="1" smtClean="0"/>
              <a:t>euskaraz</a:t>
            </a:r>
            <a:r>
              <a:rPr lang="cs-CZ" sz="1400" dirty="0" smtClean="0"/>
              <a:t> </a:t>
            </a:r>
            <a:r>
              <a:rPr lang="cs-CZ" sz="1400" dirty="0" err="1" smtClean="0"/>
              <a:t>bezala</a:t>
            </a:r>
            <a:r>
              <a:rPr lang="cs-CZ" sz="1400" dirty="0" smtClean="0"/>
              <a:t>, </a:t>
            </a:r>
            <a:r>
              <a:rPr lang="cs-CZ" sz="1400" dirty="0" err="1" smtClean="0"/>
              <a:t>hikan</a:t>
            </a:r>
            <a:r>
              <a:rPr lang="cs-CZ" sz="1400" dirty="0" smtClean="0"/>
              <a:t> </a:t>
            </a:r>
            <a:r>
              <a:rPr lang="cs-CZ" sz="1400" dirty="0" err="1" smtClean="0"/>
              <a:t>hizketan</a:t>
            </a:r>
            <a:r>
              <a:rPr lang="cs-CZ" sz="1400" dirty="0" smtClean="0"/>
              <a:t> </a:t>
            </a:r>
            <a:r>
              <a:rPr lang="cs-CZ" sz="1400" dirty="0" err="1" smtClean="0"/>
              <a:t>ari</a:t>
            </a:r>
            <a:r>
              <a:rPr lang="cs-CZ" sz="1400" dirty="0" smtClean="0"/>
              <a:t> </a:t>
            </a:r>
            <a:r>
              <a:rPr lang="cs-CZ" sz="1400" dirty="0" err="1" smtClean="0"/>
              <a:t>zarenean</a:t>
            </a:r>
            <a:r>
              <a:rPr lang="cs-CZ" sz="1400" dirty="0" smtClean="0"/>
              <a:t>, </a:t>
            </a:r>
            <a:r>
              <a:rPr lang="cs-CZ" sz="1400" dirty="0" err="1" smtClean="0"/>
              <a:t>gizon</a:t>
            </a:r>
            <a:r>
              <a:rPr lang="cs-CZ" sz="1400" dirty="0" smtClean="0"/>
              <a:t> bati </a:t>
            </a:r>
            <a:r>
              <a:rPr lang="cs-CZ" sz="1400" dirty="0" err="1" smtClean="0"/>
              <a:t>zuzentzean</a:t>
            </a:r>
            <a:r>
              <a:rPr lang="cs-CZ" sz="1400" dirty="0" smtClean="0"/>
              <a:t> -</a:t>
            </a:r>
            <a:r>
              <a:rPr lang="cs-CZ" sz="1400" b="1" dirty="0" smtClean="0"/>
              <a:t>k</a:t>
            </a:r>
            <a:r>
              <a:rPr lang="cs-CZ" sz="1400" dirty="0" smtClean="0"/>
              <a:t> </a:t>
            </a:r>
            <a:r>
              <a:rPr lang="cs-CZ" sz="1400" dirty="0" err="1" smtClean="0"/>
              <a:t>adizkia</a:t>
            </a:r>
            <a:r>
              <a:rPr lang="cs-CZ" sz="1400" dirty="0" smtClean="0"/>
              <a:t> </a:t>
            </a:r>
            <a:r>
              <a:rPr lang="cs-CZ" sz="1400" dirty="0" err="1" smtClean="0"/>
              <a:t>erabiltzen</a:t>
            </a:r>
            <a:r>
              <a:rPr lang="cs-CZ" sz="1400" dirty="0" smtClean="0"/>
              <a:t> </a:t>
            </a:r>
            <a:r>
              <a:rPr lang="cs-CZ" sz="1400" dirty="0" err="1" smtClean="0"/>
              <a:t>da</a:t>
            </a:r>
            <a:r>
              <a:rPr lang="cs-CZ" sz="1400" dirty="0" smtClean="0"/>
              <a:t>. </a:t>
            </a:r>
          </a:p>
          <a:p>
            <a:r>
              <a:rPr lang="cs-CZ" sz="1400" dirty="0" smtClean="0"/>
              <a:t>Zein du</a:t>
            </a:r>
            <a:r>
              <a:rPr lang="cs-CZ" sz="1400" b="1" dirty="0" smtClean="0"/>
              <a:t>n</a:t>
            </a:r>
            <a:r>
              <a:rPr lang="cs-CZ" sz="1400" dirty="0" smtClean="0"/>
              <a:t> </a:t>
            </a:r>
            <a:r>
              <a:rPr lang="cs-CZ" sz="1400" dirty="0" err="1" smtClean="0"/>
              <a:t>hire</a:t>
            </a:r>
            <a:r>
              <a:rPr lang="cs-CZ" sz="1400" dirty="0" smtClean="0"/>
              <a:t> </a:t>
            </a:r>
            <a:r>
              <a:rPr lang="cs-CZ" sz="1400" dirty="0" err="1" smtClean="0"/>
              <a:t>izena</a:t>
            </a:r>
            <a:r>
              <a:rPr lang="cs-CZ" sz="1400" dirty="0" smtClean="0"/>
              <a:t>? </a:t>
            </a:r>
            <a:r>
              <a:rPr lang="cs-CZ" sz="1400" dirty="0" err="1" smtClean="0"/>
              <a:t>Bereberrez</a:t>
            </a:r>
            <a:r>
              <a:rPr lang="cs-CZ" sz="1400" dirty="0" smtClean="0"/>
              <a:t> </a:t>
            </a:r>
            <a:r>
              <a:rPr lang="cs-CZ" sz="1400" dirty="0" err="1" smtClean="0"/>
              <a:t>emakume</a:t>
            </a:r>
            <a:r>
              <a:rPr lang="cs-CZ" sz="1400" dirty="0" smtClean="0"/>
              <a:t> </a:t>
            </a:r>
            <a:r>
              <a:rPr lang="cs-CZ" sz="1400" dirty="0" err="1" smtClean="0"/>
              <a:t>kasuan</a:t>
            </a:r>
            <a:r>
              <a:rPr lang="cs-CZ" sz="1400" dirty="0" smtClean="0"/>
              <a:t> </a:t>
            </a:r>
            <a:r>
              <a:rPr lang="cs-CZ" sz="1400" b="1" dirty="0" smtClean="0"/>
              <a:t>-m</a:t>
            </a:r>
            <a:r>
              <a:rPr lang="cs-CZ" sz="1400" dirty="0" smtClean="0"/>
              <a:t> </a:t>
            </a:r>
            <a:r>
              <a:rPr lang="cs-CZ" sz="1400" dirty="0" err="1" smtClean="0"/>
              <a:t>adizkia</a:t>
            </a:r>
            <a:r>
              <a:rPr lang="cs-CZ" sz="1400" dirty="0" smtClean="0"/>
              <a:t> </a:t>
            </a:r>
            <a:r>
              <a:rPr lang="cs-CZ" sz="1400" dirty="0" err="1" smtClean="0"/>
              <a:t>erabiltzen</a:t>
            </a:r>
            <a:r>
              <a:rPr lang="cs-CZ" sz="1400" dirty="0" smtClean="0"/>
              <a:t> </a:t>
            </a:r>
            <a:r>
              <a:rPr lang="cs-CZ" sz="1400" dirty="0" err="1" smtClean="0"/>
              <a:t>da</a:t>
            </a:r>
            <a:r>
              <a:rPr lang="cs-CZ" sz="1400" dirty="0" smtClean="0"/>
              <a:t> </a:t>
            </a:r>
            <a:r>
              <a:rPr lang="cs-CZ" sz="1400" dirty="0" err="1" smtClean="0"/>
              <a:t>euskaraz</a:t>
            </a:r>
            <a:r>
              <a:rPr lang="cs-CZ" sz="1400" dirty="0" smtClean="0"/>
              <a:t>, </a:t>
            </a:r>
            <a:r>
              <a:rPr lang="cs-CZ" sz="1400" dirty="0" err="1" smtClean="0"/>
              <a:t>aldiz</a:t>
            </a:r>
            <a:r>
              <a:rPr lang="cs-CZ" sz="1400" dirty="0" smtClean="0"/>
              <a:t>, </a:t>
            </a:r>
            <a:r>
              <a:rPr lang="cs-CZ" sz="1400" b="1" dirty="0" smtClean="0"/>
              <a:t>-n</a:t>
            </a:r>
            <a:r>
              <a:rPr lang="cs-CZ" sz="1400" dirty="0" smtClean="0"/>
              <a:t>. </a:t>
            </a:r>
            <a:r>
              <a:rPr lang="cs-CZ" sz="1400" dirty="0" err="1" smtClean="0"/>
              <a:t>Badirudi</a:t>
            </a:r>
            <a:r>
              <a:rPr lang="cs-CZ" sz="1400" dirty="0" smtClean="0"/>
              <a:t> </a:t>
            </a:r>
            <a:r>
              <a:rPr lang="cs-CZ" sz="1400" dirty="0" err="1" smtClean="0"/>
              <a:t>euskarak</a:t>
            </a:r>
            <a:r>
              <a:rPr lang="cs-CZ" sz="1400" dirty="0" smtClean="0"/>
              <a:t> </a:t>
            </a:r>
            <a:r>
              <a:rPr lang="cs-CZ" sz="1400" dirty="0" err="1" smtClean="0"/>
              <a:t>orain</a:t>
            </a:r>
            <a:r>
              <a:rPr lang="cs-CZ" sz="1400" dirty="0" smtClean="0"/>
              <a:t> </a:t>
            </a:r>
            <a:r>
              <a:rPr lang="cs-CZ" sz="1400" dirty="0" err="1" smtClean="0"/>
              <a:t>dela</a:t>
            </a:r>
            <a:r>
              <a:rPr lang="cs-CZ" sz="1400" dirty="0" smtClean="0"/>
              <a:t> </a:t>
            </a:r>
            <a:r>
              <a:rPr lang="cs-CZ" sz="1400" dirty="0" err="1" smtClean="0"/>
              <a:t>mende</a:t>
            </a:r>
            <a:r>
              <a:rPr lang="cs-CZ" sz="1400" dirty="0" smtClean="0"/>
              <a:t> </a:t>
            </a:r>
            <a:r>
              <a:rPr lang="cs-CZ" sz="1400" dirty="0" err="1" smtClean="0"/>
              <a:t>asko</a:t>
            </a:r>
            <a:r>
              <a:rPr lang="cs-CZ" sz="1400" dirty="0" smtClean="0"/>
              <a:t> </a:t>
            </a:r>
            <a:r>
              <a:rPr lang="cs-CZ" sz="1400" dirty="0" err="1" smtClean="0"/>
              <a:t>galdu</a:t>
            </a:r>
            <a:r>
              <a:rPr lang="cs-CZ" sz="1400" dirty="0" smtClean="0"/>
              <a:t> </a:t>
            </a:r>
            <a:r>
              <a:rPr lang="cs-CZ" sz="1400" dirty="0" err="1" smtClean="0"/>
              <a:t>zuela</a:t>
            </a:r>
            <a:r>
              <a:rPr lang="cs-CZ" sz="1400" dirty="0" smtClean="0"/>
              <a:t> </a:t>
            </a:r>
            <a:r>
              <a:rPr lang="cs-CZ" sz="1400" dirty="0" err="1" smtClean="0"/>
              <a:t>hitzak</a:t>
            </a:r>
            <a:r>
              <a:rPr lang="cs-CZ" sz="1400" dirty="0" smtClean="0"/>
              <a:t> </a:t>
            </a:r>
            <a:r>
              <a:rPr lang="cs-CZ" sz="1400" dirty="0" err="1" smtClean="0"/>
              <a:t>emez</a:t>
            </a:r>
            <a:r>
              <a:rPr lang="cs-CZ" sz="1400" dirty="0" smtClean="0"/>
              <a:t> </a:t>
            </a:r>
            <a:r>
              <a:rPr lang="cs-CZ" sz="1400" dirty="0" err="1" smtClean="0"/>
              <a:t>amaitzeko</a:t>
            </a:r>
            <a:r>
              <a:rPr lang="cs-CZ" sz="1400" dirty="0" smtClean="0"/>
              <a:t> </a:t>
            </a:r>
            <a:r>
              <a:rPr lang="cs-CZ" sz="1400" dirty="0" err="1" smtClean="0"/>
              <a:t>joera</a:t>
            </a:r>
            <a:r>
              <a:rPr lang="cs-CZ" sz="1400" dirty="0" smtClean="0"/>
              <a:t>. </a:t>
            </a:r>
            <a:r>
              <a:rPr lang="cs-CZ" sz="1400" dirty="0" err="1" smtClean="0"/>
              <a:t>Hitz</a:t>
            </a:r>
            <a:r>
              <a:rPr lang="cs-CZ" sz="1400" dirty="0" smtClean="0"/>
              <a:t> </a:t>
            </a:r>
            <a:r>
              <a:rPr lang="cs-CZ" sz="1400" dirty="0" err="1" smtClean="0"/>
              <a:t>amaierako</a:t>
            </a:r>
            <a:r>
              <a:rPr lang="cs-CZ" sz="1400" dirty="0" smtClean="0"/>
              <a:t> m-</a:t>
            </a:r>
            <a:r>
              <a:rPr lang="cs-CZ" sz="1400" dirty="0" err="1" smtClean="0"/>
              <a:t>ak</a:t>
            </a:r>
            <a:r>
              <a:rPr lang="cs-CZ" sz="1400" dirty="0" smtClean="0"/>
              <a:t> </a:t>
            </a:r>
            <a:r>
              <a:rPr lang="cs-CZ" sz="1400" dirty="0" err="1" smtClean="0"/>
              <a:t>leundu</a:t>
            </a:r>
            <a:r>
              <a:rPr lang="cs-CZ" sz="1400" dirty="0" smtClean="0"/>
              <a:t> </a:t>
            </a:r>
            <a:r>
              <a:rPr lang="cs-CZ" sz="1400" dirty="0" err="1" smtClean="0"/>
              <a:t>eta</a:t>
            </a:r>
            <a:r>
              <a:rPr lang="cs-CZ" sz="1400" dirty="0" smtClean="0"/>
              <a:t> </a:t>
            </a:r>
            <a:r>
              <a:rPr lang="cs-CZ" sz="1400" dirty="0" err="1" smtClean="0"/>
              <a:t>ene</a:t>
            </a:r>
            <a:r>
              <a:rPr lang="cs-CZ" sz="1400" dirty="0" smtClean="0"/>
              <a:t> </a:t>
            </a:r>
            <a:r>
              <a:rPr lang="cs-CZ" sz="1400" dirty="0" err="1" smtClean="0"/>
              <a:t>bihurtu</a:t>
            </a:r>
            <a:r>
              <a:rPr lang="cs-CZ" sz="1400" dirty="0" smtClean="0"/>
              <a:t> </a:t>
            </a:r>
            <a:r>
              <a:rPr lang="cs-CZ" sz="1400" dirty="0" err="1" smtClean="0"/>
              <a:t>ziren</a:t>
            </a:r>
            <a:r>
              <a:rPr lang="cs-CZ" sz="1400" dirty="0" smtClean="0"/>
              <a:t>. </a:t>
            </a:r>
            <a:r>
              <a:rPr lang="cs-CZ" sz="1400" dirty="0" err="1" smtClean="0"/>
              <a:t>Horregatik</a:t>
            </a:r>
            <a:r>
              <a:rPr lang="cs-CZ" sz="1400" dirty="0" smtClean="0"/>
              <a:t>, </a:t>
            </a:r>
            <a:r>
              <a:rPr lang="cs-CZ" sz="1400" dirty="0" err="1" smtClean="0"/>
              <a:t>izen</a:t>
            </a:r>
            <a:r>
              <a:rPr lang="cs-CZ" sz="1400" dirty="0" smtClean="0"/>
              <a:t>, </a:t>
            </a:r>
            <a:r>
              <a:rPr lang="cs-CZ" sz="1400" dirty="0" err="1" smtClean="0"/>
              <a:t>ez</a:t>
            </a:r>
            <a:r>
              <a:rPr lang="cs-CZ" sz="1400" dirty="0" smtClean="0"/>
              <a:t> </a:t>
            </a:r>
            <a:r>
              <a:rPr lang="cs-CZ" sz="1400" dirty="0" err="1" smtClean="0"/>
              <a:t>da</a:t>
            </a:r>
            <a:r>
              <a:rPr lang="cs-CZ" sz="1400" dirty="0" smtClean="0"/>
              <a:t> </a:t>
            </a:r>
            <a:r>
              <a:rPr lang="cs-CZ" sz="1400" dirty="0" err="1" smtClean="0"/>
              <a:t>izem</a:t>
            </a:r>
            <a:r>
              <a:rPr lang="cs-CZ" sz="1400" dirty="0" smtClean="0"/>
              <a:t> </a:t>
            </a:r>
            <a:r>
              <a:rPr lang="cs-CZ" sz="1400" dirty="0" err="1" smtClean="0"/>
              <a:t>ahozkatzen</a:t>
            </a:r>
            <a:r>
              <a:rPr lang="cs-CZ" sz="1400" dirty="0" smtClean="0"/>
              <a:t>, </a:t>
            </a:r>
            <a:r>
              <a:rPr lang="cs-CZ" sz="1400" dirty="0" err="1" smtClean="0"/>
              <a:t>berebiarraren</a:t>
            </a:r>
            <a:r>
              <a:rPr lang="cs-CZ" sz="1400" dirty="0" smtClean="0"/>
              <a:t> </a:t>
            </a:r>
            <a:r>
              <a:rPr lang="cs-CZ" sz="1400" dirty="0" err="1" smtClean="0"/>
              <a:t>ism</a:t>
            </a:r>
            <a:r>
              <a:rPr lang="cs-CZ" sz="1400" dirty="0" smtClean="0"/>
              <a:t> eratik oso </a:t>
            </a:r>
            <a:r>
              <a:rPr lang="cs-CZ" sz="1400" dirty="0" err="1" smtClean="0"/>
              <a:t>hurbil</a:t>
            </a:r>
            <a:r>
              <a:rPr lang="cs-CZ" sz="1400" dirty="0" smtClean="0"/>
              <a:t> </a:t>
            </a:r>
            <a:r>
              <a:rPr lang="cs-CZ" sz="1400" dirty="0" err="1" smtClean="0"/>
              <a:t>dagoena</a:t>
            </a:r>
            <a:r>
              <a:rPr lang="cs-CZ" sz="1400" dirty="0" smtClean="0"/>
              <a:t>, </a:t>
            </a:r>
            <a:r>
              <a:rPr lang="cs-CZ" sz="1400" dirty="0" err="1" smtClean="0"/>
              <a:t>eta</a:t>
            </a:r>
            <a:r>
              <a:rPr lang="cs-CZ" sz="1400" dirty="0" smtClean="0"/>
              <a:t> </a:t>
            </a:r>
            <a:r>
              <a:rPr lang="cs-CZ" sz="1400" dirty="0" err="1" smtClean="0"/>
              <a:t>bestalde</a:t>
            </a:r>
            <a:r>
              <a:rPr lang="cs-CZ" sz="1400" dirty="0" smtClean="0"/>
              <a:t>, </a:t>
            </a:r>
            <a:r>
              <a:rPr lang="cs-CZ" sz="1400" dirty="0" err="1" smtClean="0"/>
              <a:t>bereberraren</a:t>
            </a:r>
            <a:r>
              <a:rPr lang="cs-CZ" sz="1400" dirty="0" smtClean="0"/>
              <a:t> -m </a:t>
            </a:r>
            <a:r>
              <a:rPr lang="cs-CZ" sz="1400" dirty="0" err="1" smtClean="0"/>
              <a:t>adizkia</a:t>
            </a:r>
            <a:r>
              <a:rPr lang="cs-CZ" sz="1400" dirty="0" smtClean="0"/>
              <a:t>, </a:t>
            </a:r>
            <a:r>
              <a:rPr lang="cs-CZ" sz="1400" dirty="0" err="1" smtClean="0"/>
              <a:t>euskara</a:t>
            </a:r>
            <a:r>
              <a:rPr lang="cs-CZ" sz="1400" dirty="0" smtClean="0"/>
              <a:t> </a:t>
            </a:r>
            <a:r>
              <a:rPr lang="cs-CZ" sz="1400" dirty="0" err="1" smtClean="0"/>
              <a:t>modernoan</a:t>
            </a:r>
            <a:r>
              <a:rPr lang="cs-CZ" sz="1400" dirty="0" smtClean="0"/>
              <a:t> -n </a:t>
            </a:r>
            <a:r>
              <a:rPr lang="cs-CZ" sz="1400" dirty="0" err="1" smtClean="0"/>
              <a:t>ahozkatzen</a:t>
            </a:r>
            <a:r>
              <a:rPr lang="cs-CZ" sz="1400" dirty="0" smtClean="0"/>
              <a:t> </a:t>
            </a:r>
            <a:r>
              <a:rPr lang="cs-CZ" sz="1400" dirty="0" err="1" smtClean="0"/>
              <a:t>da</a:t>
            </a:r>
            <a:endParaRPr lang="cs-CZ" sz="1400" dirty="0" smtClean="0"/>
          </a:p>
          <a:p>
            <a:r>
              <a:rPr lang="cs-CZ" sz="1400" dirty="0" err="1" smtClean="0"/>
              <a:t>Adar</a:t>
            </a:r>
            <a:r>
              <a:rPr lang="cs-CZ" sz="1400" dirty="0" smtClean="0"/>
              <a:t> (</a:t>
            </a:r>
            <a:r>
              <a:rPr lang="cs-CZ" sz="1400" dirty="0" err="1" smtClean="0"/>
              <a:t>Bereberrez</a:t>
            </a:r>
            <a:r>
              <a:rPr lang="cs-CZ" sz="1400" dirty="0" smtClean="0"/>
              <a:t> </a:t>
            </a:r>
            <a:r>
              <a:rPr lang="cs-CZ" sz="1400" dirty="0" err="1" smtClean="0"/>
              <a:t>belaun</a:t>
            </a:r>
            <a:r>
              <a:rPr lang="cs-CZ" sz="1400" dirty="0" smtClean="0"/>
              <a:t> </a:t>
            </a:r>
            <a:r>
              <a:rPr lang="cs-CZ" sz="1400" dirty="0" err="1" smtClean="0"/>
              <a:t>edo</a:t>
            </a:r>
            <a:r>
              <a:rPr lang="cs-CZ" sz="1400" dirty="0" smtClean="0"/>
              <a:t> </a:t>
            </a:r>
            <a:r>
              <a:rPr lang="cs-CZ" sz="1400" dirty="0" err="1" smtClean="0"/>
              <a:t>oina</a:t>
            </a:r>
            <a:r>
              <a:rPr lang="cs-CZ" sz="1400" dirty="0" smtClean="0"/>
              <a:t> </a:t>
            </a:r>
            <a:r>
              <a:rPr lang="cs-CZ" sz="1400" dirty="0" err="1" smtClean="0"/>
              <a:t>esan</a:t>
            </a:r>
            <a:r>
              <a:rPr lang="cs-CZ" sz="1400" dirty="0" smtClean="0"/>
              <a:t> </a:t>
            </a:r>
            <a:r>
              <a:rPr lang="cs-CZ" sz="1400" dirty="0" err="1" smtClean="0"/>
              <a:t>nahi</a:t>
            </a:r>
            <a:r>
              <a:rPr lang="cs-CZ" sz="1400" dirty="0" smtClean="0"/>
              <a:t> </a:t>
            </a:r>
            <a:r>
              <a:rPr lang="cs-CZ" sz="1400" dirty="0" err="1" smtClean="0"/>
              <a:t>du</a:t>
            </a:r>
            <a:r>
              <a:rPr lang="cs-CZ" sz="1400" dirty="0" smtClean="0"/>
              <a:t>. </a:t>
            </a:r>
            <a:r>
              <a:rPr lang="cs-CZ" sz="1400" dirty="0" err="1" smtClean="0"/>
              <a:t>Badirudi</a:t>
            </a:r>
            <a:r>
              <a:rPr lang="cs-CZ" sz="1400" dirty="0" smtClean="0"/>
              <a:t> </a:t>
            </a:r>
            <a:r>
              <a:rPr lang="cs-CZ" sz="1400" dirty="0" err="1" smtClean="0"/>
              <a:t>berba</a:t>
            </a:r>
            <a:r>
              <a:rPr lang="cs-CZ" sz="1400" dirty="0" smtClean="0"/>
              <a:t> </a:t>
            </a:r>
            <a:r>
              <a:rPr lang="cs-CZ" sz="1400" dirty="0" err="1" smtClean="0"/>
              <a:t>honek</a:t>
            </a:r>
            <a:r>
              <a:rPr lang="cs-CZ" sz="1400" dirty="0" smtClean="0"/>
              <a:t> bere </a:t>
            </a:r>
            <a:r>
              <a:rPr lang="cs-CZ" sz="1400" dirty="0" err="1" smtClean="0"/>
              <a:t>jatorrian</a:t>
            </a:r>
            <a:r>
              <a:rPr lang="cs-CZ" sz="1400" dirty="0" smtClean="0"/>
              <a:t> </a:t>
            </a:r>
            <a:r>
              <a:rPr lang="cs-CZ" sz="1400" dirty="0" err="1" smtClean="0"/>
              <a:t>bai</a:t>
            </a:r>
            <a:r>
              <a:rPr lang="cs-CZ" sz="1400" dirty="0" smtClean="0"/>
              <a:t> </a:t>
            </a:r>
            <a:r>
              <a:rPr lang="cs-CZ" sz="1400" dirty="0" err="1" smtClean="0"/>
              <a:t>euskaraz</a:t>
            </a:r>
            <a:r>
              <a:rPr lang="cs-CZ" sz="1400" dirty="0" smtClean="0"/>
              <a:t> </a:t>
            </a:r>
            <a:r>
              <a:rPr lang="cs-CZ" sz="1400" dirty="0" err="1" smtClean="0"/>
              <a:t>eta</a:t>
            </a:r>
            <a:r>
              <a:rPr lang="cs-CZ" sz="1400" dirty="0" smtClean="0"/>
              <a:t> </a:t>
            </a:r>
            <a:r>
              <a:rPr lang="cs-CZ" sz="1400" dirty="0" err="1" smtClean="0"/>
              <a:t>bai</a:t>
            </a:r>
            <a:r>
              <a:rPr lang="cs-CZ" sz="1400" dirty="0" smtClean="0"/>
              <a:t> </a:t>
            </a:r>
            <a:r>
              <a:rPr lang="cs-CZ" sz="1400" dirty="0" err="1" smtClean="0"/>
              <a:t>bereberrez</a:t>
            </a:r>
            <a:r>
              <a:rPr lang="cs-CZ" sz="1400" dirty="0" smtClean="0"/>
              <a:t> </a:t>
            </a:r>
            <a:r>
              <a:rPr lang="cs-CZ" sz="1400" dirty="0" err="1" smtClean="0"/>
              <a:t>mutur</a:t>
            </a:r>
            <a:r>
              <a:rPr lang="cs-CZ" sz="1400" dirty="0" smtClean="0"/>
              <a:t> </a:t>
            </a:r>
            <a:r>
              <a:rPr lang="cs-CZ" sz="1400" dirty="0" err="1" smtClean="0"/>
              <a:t>esanahia</a:t>
            </a:r>
            <a:r>
              <a:rPr lang="cs-CZ" sz="1400" dirty="0" smtClean="0"/>
              <a:t> </a:t>
            </a:r>
            <a:r>
              <a:rPr lang="cs-CZ" sz="1400" dirty="0" err="1" smtClean="0"/>
              <a:t>zuela</a:t>
            </a:r>
            <a:r>
              <a:rPr lang="cs-CZ" sz="1400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cs-CZ" sz="3200" dirty="0" smtClean="0"/>
              <a:t>La </a:t>
            </a:r>
            <a:r>
              <a:rPr lang="cs-CZ" sz="3200" dirty="0" err="1" smtClean="0"/>
              <a:t>evolucion</a:t>
            </a:r>
            <a:r>
              <a:rPr lang="cs-CZ" sz="3200" dirty="0" smtClean="0"/>
              <a:t> </a:t>
            </a:r>
            <a:r>
              <a:rPr lang="cs-CZ" sz="3200" dirty="0" err="1" smtClean="0"/>
              <a:t>del</a:t>
            </a:r>
            <a:r>
              <a:rPr lang="cs-CZ" sz="3200" dirty="0" smtClean="0"/>
              <a:t> </a:t>
            </a:r>
            <a:r>
              <a:rPr lang="cs-CZ" sz="3200" dirty="0" err="1" smtClean="0"/>
              <a:t>euskara</a:t>
            </a:r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3200" i="1" dirty="0" smtClean="0"/>
              <a:t>baso + ko &gt; basko</a:t>
            </a:r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3200" dirty="0" smtClean="0"/>
              <a:t>baskové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sz="1400" dirty="0" smtClean="0"/>
              <a:t>Strabo, 1. siglo aC: primera mencion sobre los vascones... Sobre los </a:t>
            </a:r>
            <a:r>
              <a:rPr lang="es-ES_tradnl" sz="1100" dirty="0" smtClean="0"/>
              <a:t>vascos</a:t>
            </a:r>
            <a:r>
              <a:rPr lang="es-ES_tradnl" sz="1400" dirty="0" smtClean="0"/>
              <a:t>... 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859" y="2015951"/>
            <a:ext cx="696123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1200" dirty="0" smtClean="0"/>
              <a:t>Los </a:t>
            </a:r>
            <a:r>
              <a:rPr lang="cs-CZ" sz="1200" dirty="0" err="1" smtClean="0"/>
              <a:t>romanos</a:t>
            </a:r>
            <a:r>
              <a:rPr lang="cs-CZ" sz="1200" dirty="0" smtClean="0"/>
              <a:t> </a:t>
            </a:r>
            <a:r>
              <a:rPr lang="cs-CZ" sz="1200" dirty="0" err="1" smtClean="0"/>
              <a:t>llegar</a:t>
            </a:r>
            <a:r>
              <a:rPr lang="es-ES_tradnl" sz="1200" dirty="0" smtClean="0"/>
              <a:t>on 5 s. dC:</a:t>
            </a:r>
            <a:endParaRPr lang="cs-CZ" sz="1200" dirty="0" smtClean="0"/>
          </a:p>
          <a:p>
            <a:pPr>
              <a:buFontTx/>
              <a:buChar char="-"/>
            </a:pPr>
            <a:r>
              <a:rPr lang="es-ES_tradnl" sz="1200" dirty="0" smtClean="0"/>
              <a:t>Influencia del latin en el euskara en el lexico, no en fonetica y morfologia:</a:t>
            </a:r>
          </a:p>
          <a:p>
            <a:pPr lvl="0" fontAlgn="t"/>
            <a:r>
              <a:rPr lang="es-ES_tradnl" sz="1200" i="1" dirty="0" smtClean="0"/>
              <a:t>Vocales </a:t>
            </a:r>
            <a:r>
              <a:rPr lang="cs-CZ" sz="1200" i="1" dirty="0" smtClean="0"/>
              <a:t>i</a:t>
            </a:r>
            <a:r>
              <a:rPr lang="cs-CZ" sz="1200" dirty="0" smtClean="0"/>
              <a:t> </a:t>
            </a:r>
            <a:r>
              <a:rPr lang="es-ES_tradnl" sz="1200" dirty="0" smtClean="0"/>
              <a:t>,</a:t>
            </a:r>
            <a:r>
              <a:rPr lang="cs-CZ" sz="1200" dirty="0" smtClean="0"/>
              <a:t> </a:t>
            </a:r>
            <a:r>
              <a:rPr lang="cs-CZ" sz="1200" i="1" dirty="0" smtClean="0"/>
              <a:t>u</a:t>
            </a:r>
            <a:r>
              <a:rPr lang="cs-CZ" sz="1200" dirty="0" smtClean="0"/>
              <a:t> </a:t>
            </a:r>
            <a:r>
              <a:rPr lang="es-ES_tradnl" sz="1200" dirty="0" smtClean="0"/>
              <a:t>se mantuvieron</a:t>
            </a:r>
            <a:r>
              <a:rPr lang="cs-CZ" sz="1200" dirty="0" smtClean="0"/>
              <a:t>:</a:t>
            </a:r>
            <a:br>
              <a:rPr lang="cs-CZ" sz="1200" dirty="0" smtClean="0"/>
            </a:br>
            <a:r>
              <a:rPr lang="cs-CZ" sz="1200" i="1" dirty="0" err="1" smtClean="0"/>
              <a:t>cepulla</a:t>
            </a:r>
            <a:r>
              <a:rPr lang="cs-CZ" sz="1200" dirty="0" smtClean="0"/>
              <a:t> &gt;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kipula</a:t>
            </a:r>
            <a:r>
              <a:rPr lang="cs-CZ" sz="1200" dirty="0" smtClean="0"/>
              <a:t>, </a:t>
            </a:r>
            <a:r>
              <a:rPr lang="cs-CZ" sz="1200" i="1" dirty="0" err="1" smtClean="0"/>
              <a:t>piper</a:t>
            </a:r>
            <a:r>
              <a:rPr lang="cs-CZ" sz="1200" dirty="0" smtClean="0"/>
              <a:t> &gt; </a:t>
            </a:r>
            <a:r>
              <a:rPr lang="cs-CZ" sz="1200" i="1" dirty="0" err="1" smtClean="0"/>
              <a:t>piper</a:t>
            </a:r>
            <a:r>
              <a:rPr lang="cs-CZ" sz="1200" dirty="0" smtClean="0"/>
              <a:t> </a:t>
            </a:r>
          </a:p>
          <a:p>
            <a:pPr lvl="0" fontAlgn="t"/>
            <a:r>
              <a:rPr lang="es-ES_tradnl" sz="1200" i="1" dirty="0" smtClean="0"/>
              <a:t>Sonidos </a:t>
            </a:r>
            <a:r>
              <a:rPr lang="cs-CZ" sz="1200" i="1" dirty="0" smtClean="0"/>
              <a:t>k</a:t>
            </a:r>
            <a:r>
              <a:rPr lang="cs-CZ" sz="1200" dirty="0" smtClean="0"/>
              <a:t> </a:t>
            </a:r>
            <a:r>
              <a:rPr lang="es-ES_tradnl" sz="1200" dirty="0" smtClean="0"/>
              <a:t>,</a:t>
            </a:r>
            <a:r>
              <a:rPr lang="cs-CZ" sz="1200" i="1" dirty="0" smtClean="0"/>
              <a:t> g </a:t>
            </a:r>
            <a:r>
              <a:rPr lang="es-ES_tradnl" sz="1200" dirty="0" smtClean="0"/>
              <a:t>se mantuvieron</a:t>
            </a:r>
            <a:r>
              <a:rPr lang="cs-CZ" sz="1200" dirty="0" smtClean="0"/>
              <a:t>, </a:t>
            </a:r>
            <a:r>
              <a:rPr lang="es-ES_tradnl" sz="1200" dirty="0" smtClean="0"/>
              <a:t>delante de vocal</a:t>
            </a:r>
            <a:r>
              <a:rPr lang="cs-CZ" sz="1200" dirty="0" smtClean="0"/>
              <a:t>:</a:t>
            </a:r>
            <a:br>
              <a:rPr lang="cs-CZ" sz="1200" dirty="0" smtClean="0"/>
            </a:br>
            <a:r>
              <a:rPr lang="cs-CZ" sz="1200" i="1" dirty="0" err="1" smtClean="0"/>
              <a:t>pacem</a:t>
            </a:r>
            <a:r>
              <a:rPr lang="cs-CZ" sz="1200" i="1" dirty="0" smtClean="0"/>
              <a:t> </a:t>
            </a:r>
            <a:r>
              <a:rPr lang="cs-CZ" sz="1200" dirty="0" smtClean="0"/>
              <a:t>&gt; </a:t>
            </a:r>
            <a:r>
              <a:rPr lang="cs-CZ" sz="1200" i="1" dirty="0" err="1" smtClean="0"/>
              <a:t>bake</a:t>
            </a:r>
            <a:r>
              <a:rPr lang="cs-CZ" sz="1200" dirty="0" smtClean="0"/>
              <a:t>; </a:t>
            </a:r>
            <a:r>
              <a:rPr lang="cs-CZ" sz="1200" i="1" dirty="0" err="1" smtClean="0"/>
              <a:t>angellu</a:t>
            </a:r>
            <a:r>
              <a:rPr lang="cs-CZ" sz="1200" dirty="0" smtClean="0"/>
              <a:t> &gt;</a:t>
            </a:r>
            <a:r>
              <a:rPr lang="cs-CZ" sz="1200" i="1" dirty="0" smtClean="0"/>
              <a:t> angelu</a:t>
            </a:r>
            <a:r>
              <a:rPr lang="cs-CZ" sz="1200" dirty="0" smtClean="0"/>
              <a:t>; </a:t>
            </a:r>
            <a:r>
              <a:rPr lang="cs-CZ" sz="1200" i="1" dirty="0" smtClean="0"/>
              <a:t>cella</a:t>
            </a:r>
            <a:r>
              <a:rPr lang="cs-CZ" sz="1200" dirty="0" smtClean="0"/>
              <a:t> &gt; </a:t>
            </a:r>
            <a:r>
              <a:rPr lang="cs-CZ" sz="1200" i="1" dirty="0" err="1" smtClean="0"/>
              <a:t>gela</a:t>
            </a:r>
            <a:r>
              <a:rPr lang="cs-CZ" sz="1200" dirty="0" smtClean="0"/>
              <a:t> </a:t>
            </a:r>
          </a:p>
          <a:p>
            <a:pPr lvl="0" fontAlgn="t"/>
            <a:r>
              <a:rPr lang="es-ES_tradnl" sz="1200" i="1" dirty="0" smtClean="0"/>
              <a:t>Conson. latinas </a:t>
            </a:r>
            <a:r>
              <a:rPr lang="cs-CZ" sz="1200" i="1" dirty="0" smtClean="0"/>
              <a:t>c</a:t>
            </a:r>
            <a:r>
              <a:rPr lang="cs-CZ" sz="1200" dirty="0" smtClean="0"/>
              <a:t> </a:t>
            </a:r>
            <a:r>
              <a:rPr lang="es-ES_tradnl" sz="1200" dirty="0" smtClean="0"/>
              <a:t>,</a:t>
            </a:r>
            <a:r>
              <a:rPr lang="cs-CZ" sz="1200" i="1" dirty="0" smtClean="0"/>
              <a:t> t</a:t>
            </a:r>
            <a:r>
              <a:rPr lang="cs-CZ" sz="1200" dirty="0" smtClean="0"/>
              <a:t> </a:t>
            </a:r>
            <a:r>
              <a:rPr lang="es-ES_tradnl" sz="1200" dirty="0" smtClean="0"/>
              <a:t>se convirtieron en sonoras</a:t>
            </a:r>
            <a:r>
              <a:rPr lang="cs-CZ" sz="1200" dirty="0" smtClean="0"/>
              <a:t>:</a:t>
            </a:r>
            <a:br>
              <a:rPr lang="cs-CZ" sz="1200" dirty="0" smtClean="0"/>
            </a:br>
            <a:r>
              <a:rPr lang="cs-CZ" sz="1200" i="1" dirty="0" smtClean="0"/>
              <a:t>c </a:t>
            </a:r>
            <a:r>
              <a:rPr lang="cs-CZ" sz="1200" dirty="0" smtClean="0"/>
              <a:t>&gt; </a:t>
            </a:r>
            <a:r>
              <a:rPr lang="cs-CZ" sz="1200" i="1" dirty="0" smtClean="0"/>
              <a:t>g</a:t>
            </a:r>
            <a:r>
              <a:rPr lang="cs-CZ" sz="1200" dirty="0" smtClean="0"/>
              <a:t>, </a:t>
            </a:r>
            <a:r>
              <a:rPr lang="cs-CZ" sz="1200" i="1" dirty="0" smtClean="0"/>
              <a:t> t</a:t>
            </a:r>
            <a:r>
              <a:rPr lang="cs-CZ" sz="1200" dirty="0" smtClean="0"/>
              <a:t> &gt; </a:t>
            </a:r>
            <a:r>
              <a:rPr lang="cs-CZ" sz="1200" i="1" dirty="0" smtClean="0"/>
              <a:t>d</a:t>
            </a:r>
            <a:r>
              <a:rPr lang="cs-CZ" sz="1200" dirty="0" smtClean="0"/>
              <a:t>: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causam</a:t>
            </a:r>
            <a:r>
              <a:rPr lang="cs-CZ" sz="1200" dirty="0" smtClean="0"/>
              <a:t> &gt; </a:t>
            </a:r>
            <a:r>
              <a:rPr lang="cs-CZ" sz="1200" i="1" dirty="0" err="1" smtClean="0"/>
              <a:t>gauza</a:t>
            </a:r>
            <a:r>
              <a:rPr lang="cs-CZ" sz="1200" dirty="0" smtClean="0"/>
              <a:t>, </a:t>
            </a:r>
            <a:r>
              <a:rPr lang="cs-CZ" sz="1200" i="1" dirty="0" err="1" smtClean="0"/>
              <a:t>tempora</a:t>
            </a:r>
            <a:r>
              <a:rPr lang="cs-CZ" sz="1200" dirty="0" smtClean="0"/>
              <a:t> &gt;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denbora</a:t>
            </a:r>
            <a:r>
              <a:rPr lang="cs-CZ" sz="1200" dirty="0" smtClean="0"/>
              <a:t> </a:t>
            </a:r>
          </a:p>
          <a:p>
            <a:pPr lvl="0" fontAlgn="t"/>
            <a:r>
              <a:rPr lang="es-ES_tradnl" sz="1200" dirty="0" smtClean="0"/>
              <a:t>Conson. latina</a:t>
            </a:r>
            <a:r>
              <a:rPr lang="cs-CZ" sz="1200" i="1" dirty="0" smtClean="0"/>
              <a:t> s </a:t>
            </a:r>
            <a:r>
              <a:rPr lang="es-ES_tradnl" sz="1200" dirty="0" smtClean="0"/>
              <a:t>en euskara z</a:t>
            </a:r>
            <a:r>
              <a:rPr lang="cs-CZ" sz="1200" dirty="0" smtClean="0"/>
              <a:t>:</a:t>
            </a:r>
            <a:br>
              <a:rPr lang="cs-CZ" sz="1200" dirty="0" smtClean="0"/>
            </a:br>
            <a:r>
              <a:rPr lang="cs-CZ" sz="1200" i="1" dirty="0" err="1" smtClean="0"/>
              <a:t>ceresea</a:t>
            </a:r>
            <a:r>
              <a:rPr lang="cs-CZ" sz="1200" dirty="0" smtClean="0"/>
              <a:t> &gt; </a:t>
            </a:r>
            <a:r>
              <a:rPr lang="cs-CZ" sz="1200" i="1" dirty="0" err="1" smtClean="0"/>
              <a:t>gerezi</a:t>
            </a:r>
            <a:r>
              <a:rPr lang="cs-CZ" sz="1200" dirty="0" smtClean="0"/>
              <a:t>; </a:t>
            </a:r>
            <a:r>
              <a:rPr lang="cs-CZ" sz="1200" i="1" dirty="0" err="1" smtClean="0"/>
              <a:t>caelum</a:t>
            </a:r>
            <a:r>
              <a:rPr lang="cs-CZ" sz="1200" dirty="0" smtClean="0"/>
              <a:t> &gt;</a:t>
            </a:r>
            <a:r>
              <a:rPr lang="cs-CZ" sz="1200" i="1" dirty="0" err="1" smtClean="0"/>
              <a:t>zeru</a:t>
            </a:r>
            <a:r>
              <a:rPr lang="cs-CZ" sz="1200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_tradnl" sz="1200" dirty="0" smtClean="0"/>
              <a:t>La toponimia, antroponimia y la onomastica nos ofrece informacion importante:</a:t>
            </a:r>
          </a:p>
          <a:p>
            <a:pPr>
              <a:buFontTx/>
              <a:buChar char="-"/>
            </a:pPr>
            <a:r>
              <a:rPr lang="es-ES_tradnl" sz="1200" dirty="0" smtClean="0"/>
              <a:t>Al sur del pais vasco, en Araba hay clara influencia celtibera en nombres de lugar: </a:t>
            </a:r>
            <a:r>
              <a:rPr lang="cs-CZ" sz="1200" i="1" dirty="0" err="1" smtClean="0"/>
              <a:t>Veleia</a:t>
            </a:r>
            <a:r>
              <a:rPr lang="cs-CZ" sz="1200" i="1" dirty="0" smtClean="0"/>
              <a:t>, </a:t>
            </a:r>
            <a:r>
              <a:rPr lang="cs-CZ" sz="1200" i="1" dirty="0" err="1" smtClean="0"/>
              <a:t>Suessatio</a:t>
            </a:r>
            <a:r>
              <a:rPr lang="cs-CZ" sz="1200" i="1" dirty="0" smtClean="0"/>
              <a:t>, </a:t>
            </a:r>
            <a:r>
              <a:rPr lang="cs-CZ" sz="1200" i="1" u="sng" dirty="0" err="1" smtClean="0">
                <a:hlinkClick r:id="rId2"/>
              </a:rPr>
              <a:t>Tullonium</a:t>
            </a:r>
            <a:r>
              <a:rPr lang="cs-CZ" sz="1200" i="1" dirty="0" smtClean="0"/>
              <a:t> (</a:t>
            </a:r>
            <a:r>
              <a:rPr lang="cs-CZ" sz="1200" i="1" dirty="0" err="1" smtClean="0"/>
              <a:t>Dulantzi</a:t>
            </a:r>
            <a:r>
              <a:rPr lang="cs-CZ" sz="1200" i="1" dirty="0" smtClean="0"/>
              <a:t>)</a:t>
            </a:r>
            <a:r>
              <a:rPr lang="cs-CZ" sz="1200" dirty="0" smtClean="0"/>
              <a:t>, Alba (</a:t>
            </a:r>
            <a:r>
              <a:rPr lang="cs-CZ" sz="1200" i="1" dirty="0" err="1" smtClean="0"/>
              <a:t>Donemiliagako</a:t>
            </a:r>
            <a:r>
              <a:rPr lang="cs-CZ" sz="1200" i="1" dirty="0" smtClean="0"/>
              <a:t> San </a:t>
            </a:r>
            <a:r>
              <a:rPr lang="cs-CZ" sz="1200" i="1" dirty="0" err="1" smtClean="0"/>
              <a:t>Roman</a:t>
            </a:r>
            <a:r>
              <a:rPr lang="cs-CZ" sz="1200" i="1" dirty="0" smtClean="0"/>
              <a:t>-</a:t>
            </a:r>
            <a:r>
              <a:rPr lang="cs-CZ" sz="1200" i="1" dirty="0" err="1" smtClean="0"/>
              <a:t>Albeniz</a:t>
            </a:r>
            <a:r>
              <a:rPr lang="cs-CZ" sz="1200" dirty="0" smtClean="0"/>
              <a:t>).</a:t>
            </a:r>
            <a:endParaRPr lang="es-ES_tradnl" sz="1200" dirty="0" smtClean="0"/>
          </a:p>
          <a:p>
            <a:pPr>
              <a:buFontTx/>
              <a:buChar char="-"/>
            </a:pPr>
            <a:r>
              <a:rPr lang="es-ES_tradnl" sz="1200" dirty="0" smtClean="0"/>
              <a:t>Al sur de Navarra y Araba, y en Aquitania aparecen más toponimos latinos, y muchas ciudades tenian doble nombre, latin y euskara, como por ejemplo: Iruñea / Pompaelo</a:t>
            </a:r>
          </a:p>
          <a:p>
            <a:r>
              <a:rPr lang="es-ES_tradnl" sz="1200" dirty="0" smtClean="0"/>
              <a:t>El pueblo latino tambien recibio influencia vasca: </a:t>
            </a:r>
          </a:p>
          <a:p>
            <a:pPr>
              <a:buFontTx/>
              <a:buChar char="-"/>
            </a:pPr>
            <a:r>
              <a:rPr lang="es-ES_tradnl" sz="1200" dirty="0" smtClean="0"/>
              <a:t>El fonema / rr / </a:t>
            </a:r>
          </a:p>
          <a:p>
            <a:pPr>
              <a:buFontTx/>
              <a:buChar char="-"/>
            </a:pPr>
            <a:r>
              <a:rPr lang="es-ES_tradnl" sz="1200" dirty="0" smtClean="0"/>
              <a:t>Mezclar los fonemas v , b</a:t>
            </a:r>
          </a:p>
          <a:p>
            <a:pPr>
              <a:buFontTx/>
              <a:buChar char="-"/>
            </a:pPr>
            <a:r>
              <a:rPr lang="es-ES_tradnl" sz="1200" dirty="0" smtClean="0"/>
              <a:t>El fonema f inicial convertirse en aspirada y luego h muda.</a:t>
            </a:r>
          </a:p>
          <a:p>
            <a:pPr>
              <a:buFontTx/>
              <a:buChar char="-"/>
            </a:pPr>
            <a:r>
              <a:rPr lang="es-ES_tradnl" sz="1200" dirty="0" smtClean="0"/>
              <a:t>La influencia vasca en las lenguas romanicas: 5 vocales. El latin tenia 10 vocales.</a:t>
            </a:r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775" y="258764"/>
            <a:ext cx="8742363" cy="533052"/>
          </a:xfrm>
        </p:spPr>
        <p:txBody>
          <a:bodyPr/>
          <a:lstStyle/>
          <a:p>
            <a:r>
              <a:rPr lang="es-ES_tradnl" sz="1200" dirty="0" smtClean="0"/>
              <a:t/>
            </a:r>
            <a:br>
              <a:rPr lang="es-ES_tradnl" sz="1200" dirty="0" smtClean="0"/>
            </a:br>
            <a:r>
              <a:rPr lang="cs-CZ" sz="1200" dirty="0" err="1" smtClean="0"/>
              <a:t>Euskarak</a:t>
            </a:r>
            <a:r>
              <a:rPr lang="cs-CZ" sz="1200" dirty="0" smtClean="0"/>
              <a:t> </a:t>
            </a:r>
            <a:r>
              <a:rPr lang="cs-CZ" sz="1200" dirty="0" err="1" smtClean="0"/>
              <a:t>urteetan</a:t>
            </a:r>
            <a:r>
              <a:rPr lang="cs-CZ" sz="1200" dirty="0" smtClean="0"/>
              <a:t> </a:t>
            </a:r>
            <a:r>
              <a:rPr lang="cs-CZ" sz="1200" dirty="0" err="1" smtClean="0"/>
              <a:t>jaso</a:t>
            </a:r>
            <a:r>
              <a:rPr lang="cs-CZ" sz="1200" dirty="0" smtClean="0"/>
              <a:t> </a:t>
            </a:r>
            <a:r>
              <a:rPr lang="cs-CZ" sz="1200" dirty="0" err="1" smtClean="0"/>
              <a:t>izan</a:t>
            </a:r>
            <a:r>
              <a:rPr lang="cs-CZ" sz="1200" dirty="0" smtClean="0"/>
              <a:t> </a:t>
            </a:r>
            <a:r>
              <a:rPr lang="cs-CZ" sz="1200" dirty="0" err="1" smtClean="0"/>
              <a:t>ditu</a:t>
            </a:r>
            <a:r>
              <a:rPr lang="cs-CZ" sz="1200" dirty="0" smtClean="0"/>
              <a:t> </a:t>
            </a:r>
            <a:r>
              <a:rPr lang="cs-CZ" sz="1200" dirty="0" err="1" smtClean="0"/>
              <a:t>maileguzko</a:t>
            </a:r>
            <a:r>
              <a:rPr lang="cs-CZ" sz="1200" dirty="0" smtClean="0"/>
              <a:t> </a:t>
            </a:r>
            <a:r>
              <a:rPr lang="cs-CZ" sz="1200" dirty="0" err="1" smtClean="0"/>
              <a:t>hitzak</a:t>
            </a:r>
            <a:r>
              <a:rPr lang="cs-CZ" sz="1200" dirty="0" smtClean="0"/>
              <a:t>, </a:t>
            </a:r>
            <a:r>
              <a:rPr lang="cs-CZ" sz="1200" dirty="0" err="1" smtClean="0"/>
              <a:t>lehenik</a:t>
            </a:r>
            <a:r>
              <a:rPr lang="cs-CZ" sz="1200" dirty="0" smtClean="0"/>
              <a:t> </a:t>
            </a:r>
            <a:r>
              <a:rPr lang="cs-CZ" sz="1200" dirty="0" err="1" smtClean="0"/>
              <a:t>hizkuntza</a:t>
            </a:r>
            <a:r>
              <a:rPr lang="cs-CZ" sz="1200" dirty="0" smtClean="0"/>
              <a:t> </a:t>
            </a:r>
            <a:r>
              <a:rPr lang="cs-CZ" sz="1200" dirty="0" err="1" smtClean="0"/>
              <a:t>zeltetatik</a:t>
            </a:r>
            <a:r>
              <a:rPr lang="cs-CZ" sz="1200" dirty="0" smtClean="0"/>
              <a:t> </a:t>
            </a:r>
            <a:r>
              <a:rPr lang="cs-CZ" sz="1200" dirty="0" err="1" smtClean="0"/>
              <a:t>eta</a:t>
            </a:r>
            <a:r>
              <a:rPr lang="cs-CZ" sz="1200" dirty="0" smtClean="0"/>
              <a:t> </a:t>
            </a:r>
            <a:r>
              <a:rPr lang="cs-CZ" sz="1200" dirty="0" err="1" smtClean="0"/>
              <a:t>goi</a:t>
            </a:r>
            <a:r>
              <a:rPr lang="cs-CZ" sz="1200" dirty="0" smtClean="0"/>
              <a:t> </a:t>
            </a:r>
            <a:r>
              <a:rPr lang="cs-CZ" sz="1200" dirty="0" err="1" smtClean="0"/>
              <a:t>mailako</a:t>
            </a:r>
            <a:r>
              <a:rPr lang="cs-CZ" sz="1200" dirty="0" smtClean="0"/>
              <a:t> </a:t>
            </a:r>
            <a:r>
              <a:rPr lang="cs-CZ" sz="1200" dirty="0" err="1" smtClean="0"/>
              <a:t>latinetik</a:t>
            </a:r>
            <a:r>
              <a:rPr lang="cs-CZ" sz="1200" dirty="0" smtClean="0"/>
              <a:t>, </a:t>
            </a:r>
            <a:r>
              <a:rPr lang="cs-CZ" sz="1200" dirty="0" err="1" smtClean="0"/>
              <a:t>eta</a:t>
            </a:r>
            <a:r>
              <a:rPr lang="cs-CZ" sz="1200" dirty="0" smtClean="0"/>
              <a:t> </a:t>
            </a:r>
            <a:r>
              <a:rPr lang="cs-CZ" sz="1200" dirty="0" err="1" smtClean="0"/>
              <a:t>gero</a:t>
            </a:r>
            <a:r>
              <a:rPr lang="cs-CZ" sz="1200" dirty="0" smtClean="0"/>
              <a:t>, latin </a:t>
            </a:r>
            <a:r>
              <a:rPr lang="cs-CZ" sz="1200" dirty="0" err="1" smtClean="0"/>
              <a:t>arruntetik</a:t>
            </a:r>
            <a:r>
              <a:rPr lang="cs-CZ" sz="1200" dirty="0" smtClean="0"/>
              <a:t> </a:t>
            </a:r>
            <a:r>
              <a:rPr lang="cs-CZ" sz="1200" dirty="0" err="1" smtClean="0"/>
              <a:t>eta</a:t>
            </a:r>
            <a:r>
              <a:rPr lang="cs-CZ" sz="1200" dirty="0" smtClean="0"/>
              <a:t> </a:t>
            </a:r>
            <a:r>
              <a:rPr lang="cs-CZ" sz="1200" dirty="0" err="1" smtClean="0"/>
              <a:t>hizkuntza</a:t>
            </a:r>
            <a:r>
              <a:rPr lang="cs-CZ" sz="1200" dirty="0" smtClean="0"/>
              <a:t> </a:t>
            </a:r>
            <a:r>
              <a:rPr lang="cs-CZ" sz="1200" dirty="0" err="1" smtClean="0"/>
              <a:t>erromantzeetatik</a:t>
            </a:r>
            <a:r>
              <a:rPr lang="cs-CZ" sz="1200" dirty="0" smtClean="0"/>
              <a:t> (</a:t>
            </a:r>
            <a:r>
              <a:rPr lang="cs-CZ" sz="1200" dirty="0" err="1" smtClean="0"/>
              <a:t>frantsesetik</a:t>
            </a:r>
            <a:r>
              <a:rPr lang="cs-CZ" sz="1200" dirty="0" smtClean="0"/>
              <a:t> </a:t>
            </a:r>
            <a:r>
              <a:rPr lang="cs-CZ" sz="1200" dirty="0" err="1" smtClean="0"/>
              <a:t>iparraldean</a:t>
            </a:r>
            <a:r>
              <a:rPr lang="cs-CZ" sz="1200" dirty="0" smtClean="0"/>
              <a:t> </a:t>
            </a:r>
            <a:r>
              <a:rPr lang="cs-CZ" sz="1200" dirty="0" err="1" smtClean="0"/>
              <a:t>eta</a:t>
            </a:r>
            <a:r>
              <a:rPr lang="cs-CZ" sz="1200" dirty="0" smtClean="0"/>
              <a:t> </a:t>
            </a:r>
            <a:r>
              <a:rPr lang="cs-CZ" sz="1200" dirty="0" err="1" smtClean="0"/>
              <a:t>gaztelaniatik</a:t>
            </a:r>
            <a:r>
              <a:rPr lang="cs-CZ" sz="1200" dirty="0" smtClean="0"/>
              <a:t> </a:t>
            </a:r>
            <a:r>
              <a:rPr lang="cs-CZ" sz="1200" dirty="0" err="1" smtClean="0"/>
              <a:t>hegoaldean</a:t>
            </a:r>
            <a:r>
              <a:rPr lang="cs-CZ" sz="1200" dirty="0" smtClean="0"/>
              <a:t>).</a:t>
            </a:r>
            <a:r>
              <a:rPr lang="es-ES_tradnl" sz="1600" dirty="0" smtClean="0"/>
              <a:t/>
            </a:r>
            <a:br>
              <a:rPr lang="es-ES_tradnl" sz="1600" dirty="0" smtClean="0"/>
            </a:br>
            <a:endParaRPr lang="cs-CZ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651" y="1007839"/>
            <a:ext cx="4294188" cy="4271962"/>
          </a:xfrm>
        </p:spPr>
        <p:txBody>
          <a:bodyPr/>
          <a:lstStyle/>
          <a:p>
            <a:pPr fontAlgn="t"/>
            <a:r>
              <a:rPr lang="cs-CZ" sz="1400" dirty="0" smtClean="0"/>
              <a:t> </a:t>
            </a:r>
            <a:r>
              <a:rPr lang="cs-CZ" sz="1400" b="1" dirty="0" err="1" smtClean="0"/>
              <a:t>Latineko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maileguak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euskaraz</a:t>
            </a:r>
            <a:endParaRPr lang="cs-CZ" sz="1400" dirty="0" smtClean="0"/>
          </a:p>
          <a:p>
            <a:r>
              <a:rPr lang="cs-CZ" sz="1400" b="1" dirty="0" err="1" smtClean="0"/>
              <a:t>Latinez</a:t>
            </a:r>
            <a:endParaRPr lang="cs-CZ" sz="1400" dirty="0" smtClean="0"/>
          </a:p>
          <a:p>
            <a:r>
              <a:rPr lang="cs-CZ" sz="1000" dirty="0" err="1" smtClean="0"/>
              <a:t>Caelum</a:t>
            </a:r>
            <a:endParaRPr lang="cs-CZ" sz="1000" dirty="0" smtClean="0"/>
          </a:p>
          <a:p>
            <a:r>
              <a:rPr lang="cs-CZ" sz="1000" dirty="0" err="1" smtClean="0"/>
              <a:t>Cova</a:t>
            </a:r>
            <a:endParaRPr lang="es-ES_tradnl" sz="1000" dirty="0" smtClean="0"/>
          </a:p>
          <a:p>
            <a:r>
              <a:rPr lang="cs-CZ" sz="1000" dirty="0" smtClean="0"/>
              <a:t>Pax-</a:t>
            </a:r>
            <a:r>
              <a:rPr lang="cs-CZ" sz="1000" dirty="0" err="1" smtClean="0"/>
              <a:t>Pacem</a:t>
            </a:r>
            <a:endParaRPr lang="cs-CZ" sz="1000" dirty="0" smtClean="0"/>
          </a:p>
          <a:p>
            <a:r>
              <a:rPr lang="cs-CZ" sz="1000" dirty="0" smtClean="0"/>
              <a:t>Cella-</a:t>
            </a:r>
            <a:r>
              <a:rPr lang="cs-CZ" sz="1000" dirty="0" err="1" smtClean="0"/>
              <a:t>Cellam</a:t>
            </a:r>
            <a:endParaRPr lang="cs-CZ" sz="1000" dirty="0" smtClean="0"/>
          </a:p>
          <a:p>
            <a:r>
              <a:rPr lang="cs-CZ" sz="1000" dirty="0" err="1" smtClean="0"/>
              <a:t>Lex</a:t>
            </a:r>
            <a:r>
              <a:rPr lang="cs-CZ" sz="1000" dirty="0" smtClean="0"/>
              <a:t>-Legem</a:t>
            </a:r>
          </a:p>
          <a:p>
            <a:r>
              <a:rPr lang="cs-CZ" sz="1000" dirty="0" smtClean="0"/>
              <a:t>Tabula-</a:t>
            </a:r>
            <a:r>
              <a:rPr lang="cs-CZ" sz="1000" dirty="0" err="1" smtClean="0"/>
              <a:t>Tabulam</a:t>
            </a:r>
            <a:endParaRPr lang="cs-CZ" sz="1000" dirty="0" smtClean="0"/>
          </a:p>
          <a:p>
            <a:r>
              <a:rPr lang="cs-CZ" sz="1000" dirty="0" err="1" smtClean="0"/>
              <a:t>Rex</a:t>
            </a:r>
            <a:r>
              <a:rPr lang="cs-CZ" sz="1000" dirty="0" smtClean="0"/>
              <a:t>-</a:t>
            </a:r>
            <a:r>
              <a:rPr lang="cs-CZ" sz="1000" dirty="0" err="1" smtClean="0"/>
              <a:t>Regem</a:t>
            </a:r>
            <a:endParaRPr lang="cs-CZ" sz="1000" dirty="0" smtClean="0"/>
          </a:p>
          <a:p>
            <a:r>
              <a:rPr lang="cs-CZ" sz="1000" dirty="0" err="1" smtClean="0"/>
              <a:t>Gonna</a:t>
            </a:r>
            <a:r>
              <a:rPr lang="cs-CZ" sz="1000" dirty="0" smtClean="0"/>
              <a:t>-</a:t>
            </a:r>
            <a:r>
              <a:rPr lang="cs-CZ" sz="1000" dirty="0" err="1" smtClean="0"/>
              <a:t>Gonnam</a:t>
            </a:r>
            <a:endParaRPr lang="cs-CZ" sz="1000" dirty="0" smtClean="0"/>
          </a:p>
          <a:p>
            <a:r>
              <a:rPr lang="cs-CZ" sz="1000" dirty="0" err="1" smtClean="0"/>
              <a:t>Adventum</a:t>
            </a:r>
            <a:endParaRPr lang="cs-CZ" sz="1000" dirty="0" smtClean="0"/>
          </a:p>
          <a:p>
            <a:r>
              <a:rPr lang="cs-CZ" sz="1000" dirty="0" smtClean="0"/>
              <a:t>Verbum-</a:t>
            </a:r>
            <a:r>
              <a:rPr lang="cs-CZ" sz="1000" dirty="0" err="1" smtClean="0"/>
              <a:t>Verbam</a:t>
            </a:r>
            <a:endParaRPr lang="es-ES_tradnl" sz="1000" dirty="0" smtClean="0"/>
          </a:p>
          <a:p>
            <a:r>
              <a:rPr lang="cs-CZ" sz="1000" dirty="0" err="1" smtClean="0"/>
              <a:t>Martis</a:t>
            </a:r>
            <a:r>
              <a:rPr lang="cs-CZ" sz="1000" dirty="0" smtClean="0"/>
              <a:t> </a:t>
            </a:r>
            <a:r>
              <a:rPr lang="cs-CZ" sz="1000" dirty="0" err="1" smtClean="0"/>
              <a:t>Dies</a:t>
            </a:r>
            <a:endParaRPr lang="cs-CZ" sz="1000" dirty="0" smtClean="0"/>
          </a:p>
          <a:p>
            <a:r>
              <a:rPr lang="cs-CZ" sz="1000" dirty="0" err="1" smtClean="0"/>
              <a:t>Sabbatu</a:t>
            </a:r>
            <a:endParaRPr lang="cs-CZ" sz="1000" dirty="0" smtClean="0"/>
          </a:p>
          <a:p>
            <a:r>
              <a:rPr lang="cs-CZ" sz="1000" dirty="0" err="1" smtClean="0"/>
              <a:t>Domenica</a:t>
            </a:r>
            <a:endParaRPr lang="cs-CZ" sz="1000" dirty="0" smtClean="0"/>
          </a:p>
          <a:p>
            <a:endParaRPr lang="es-ES_tradnl" sz="1400" dirty="0" smtClean="0"/>
          </a:p>
          <a:p>
            <a:pPr>
              <a:buFontTx/>
              <a:buChar char="-"/>
            </a:pPr>
            <a:endParaRPr lang="cs-CZ" sz="1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131" y="1007839"/>
            <a:ext cx="4295775" cy="4271962"/>
          </a:xfrm>
        </p:spPr>
        <p:txBody>
          <a:bodyPr/>
          <a:lstStyle/>
          <a:p>
            <a:r>
              <a:rPr lang="cs-CZ" sz="1400" b="1" dirty="0" err="1" smtClean="0"/>
              <a:t>Euskaraz</a:t>
            </a:r>
            <a:r>
              <a:rPr lang="cs-CZ" sz="1400" b="1" dirty="0" smtClean="0"/>
              <a:t> </a:t>
            </a:r>
            <a:r>
              <a:rPr lang="cs-CZ" sz="1400" b="1" dirty="0" smtClean="0"/>
              <a:t>(</a:t>
            </a:r>
            <a:r>
              <a:rPr lang="cs-CZ" sz="1400" b="1" dirty="0" err="1" smtClean="0"/>
              <a:t>Latinetik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hartuak</a:t>
            </a:r>
            <a:r>
              <a:rPr lang="cs-CZ" sz="1400" b="1" dirty="0" smtClean="0"/>
              <a:t>)</a:t>
            </a:r>
            <a:endParaRPr lang="cs-CZ" sz="1400" dirty="0" smtClean="0"/>
          </a:p>
          <a:p>
            <a:r>
              <a:rPr lang="cs-CZ" sz="1400" b="1" dirty="0" err="1" smtClean="0"/>
              <a:t>Euskara</a:t>
            </a:r>
            <a:endParaRPr lang="cs-CZ" sz="1400" dirty="0" smtClean="0"/>
          </a:p>
          <a:p>
            <a:r>
              <a:rPr lang="es-ES_tradnl" sz="1000" dirty="0" smtClean="0"/>
              <a:t>Zeru</a:t>
            </a:r>
          </a:p>
          <a:p>
            <a:r>
              <a:rPr lang="cs-CZ" sz="1000" dirty="0" err="1" smtClean="0"/>
              <a:t>Koba</a:t>
            </a:r>
            <a:endParaRPr lang="cs-CZ" sz="1000" dirty="0" smtClean="0"/>
          </a:p>
          <a:p>
            <a:r>
              <a:rPr lang="es-ES_tradnl" sz="1000" dirty="0" smtClean="0"/>
              <a:t>Bake</a:t>
            </a:r>
          </a:p>
          <a:p>
            <a:r>
              <a:rPr lang="es-ES_tradnl" sz="1000" dirty="0" smtClean="0"/>
              <a:t>Gela</a:t>
            </a:r>
            <a:endParaRPr lang="es-ES_tradnl" sz="1000" dirty="0" smtClean="0"/>
          </a:p>
          <a:p>
            <a:r>
              <a:rPr lang="es-ES_tradnl" sz="1000" dirty="0" smtClean="0"/>
              <a:t>Lege </a:t>
            </a:r>
          </a:p>
          <a:p>
            <a:r>
              <a:rPr lang="es-ES_tradnl" sz="1000" dirty="0" smtClean="0"/>
              <a:t>Taula</a:t>
            </a:r>
          </a:p>
          <a:p>
            <a:r>
              <a:rPr lang="es-ES_tradnl" sz="1000" dirty="0" smtClean="0"/>
              <a:t>Errege</a:t>
            </a:r>
          </a:p>
          <a:p>
            <a:r>
              <a:rPr lang="es-ES_tradnl" sz="1000" dirty="0" smtClean="0"/>
              <a:t>Gona</a:t>
            </a:r>
          </a:p>
          <a:p>
            <a:r>
              <a:rPr lang="es-ES_tradnl" sz="1000" dirty="0" smtClean="0"/>
              <a:t>Abendua</a:t>
            </a:r>
          </a:p>
          <a:p>
            <a:r>
              <a:rPr lang="es-ES_tradnl" sz="1000" dirty="0" smtClean="0"/>
              <a:t>Berba</a:t>
            </a:r>
          </a:p>
          <a:p>
            <a:r>
              <a:rPr lang="es-ES_tradnl" sz="1000" dirty="0" smtClean="0"/>
              <a:t>Martitzena</a:t>
            </a:r>
          </a:p>
          <a:p>
            <a:r>
              <a:rPr lang="es-ES_tradnl" sz="1000" dirty="0" smtClean="0"/>
              <a:t>Zapatua</a:t>
            </a:r>
          </a:p>
          <a:p>
            <a:r>
              <a:rPr lang="es-ES_tradnl" sz="1000" dirty="0" smtClean="0"/>
              <a:t>Domeka</a:t>
            </a:r>
            <a:endParaRPr lang="es-ES_tradnl" sz="1000" dirty="0" smtClean="0"/>
          </a:p>
          <a:p>
            <a:endParaRPr lang="cs-CZ" sz="1400" dirty="0" smtClean="0"/>
          </a:p>
          <a:p>
            <a:r>
              <a:rPr lang="cs-CZ" sz="1400" dirty="0" smtClean="0"/>
              <a:t> </a:t>
            </a:r>
          </a:p>
          <a:p>
            <a:r>
              <a:rPr lang="cs-CZ" sz="1400" dirty="0" smtClean="0"/>
              <a:t> 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Iberiera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 </a:t>
            </a:r>
          </a:p>
          <a:p>
            <a:r>
              <a:rPr lang="cs-CZ" dirty="0" smtClean="0"/>
              <a:t> </a:t>
            </a:r>
            <a:r>
              <a:rPr lang="cs-CZ" dirty="0" err="1" smtClean="0"/>
              <a:t>Iliberris</a:t>
            </a:r>
            <a:endParaRPr lang="cs-CZ" dirty="0" smtClean="0"/>
          </a:p>
          <a:p>
            <a:r>
              <a:rPr lang="cs-CZ" dirty="0" err="1" smtClean="0"/>
              <a:t>Nescato</a:t>
            </a:r>
            <a:endParaRPr lang="cs-CZ" dirty="0" smtClean="0"/>
          </a:p>
          <a:p>
            <a:r>
              <a:rPr lang="cs-CZ" dirty="0" err="1" smtClean="0"/>
              <a:t>Gison</a:t>
            </a:r>
            <a:endParaRPr lang="cs-CZ" dirty="0" smtClean="0"/>
          </a:p>
          <a:p>
            <a:r>
              <a:rPr lang="cs-CZ" dirty="0" err="1" smtClean="0"/>
              <a:t>Salir</a:t>
            </a:r>
            <a:r>
              <a:rPr lang="cs-CZ" dirty="0" smtClean="0"/>
              <a:t> (</a:t>
            </a:r>
            <a:r>
              <a:rPr lang="cs-CZ" dirty="0" err="1" smtClean="0"/>
              <a:t>moneda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Arse</a:t>
            </a:r>
            <a:r>
              <a:rPr lang="cs-CZ" dirty="0" smtClean="0"/>
              <a:t>(</a:t>
            </a:r>
            <a:r>
              <a:rPr lang="cs-CZ" dirty="0" err="1" smtClean="0"/>
              <a:t>etar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err="1" smtClean="0"/>
              <a:t>Euskara</a:t>
            </a:r>
            <a:endParaRPr lang="cs-CZ" dirty="0" smtClean="0"/>
          </a:p>
          <a:p>
            <a:r>
              <a:rPr lang="cs-CZ" dirty="0" err="1" smtClean="0"/>
              <a:t>Hiri</a:t>
            </a:r>
            <a:r>
              <a:rPr lang="cs-CZ" dirty="0" smtClean="0"/>
              <a:t> </a:t>
            </a:r>
            <a:r>
              <a:rPr lang="cs-CZ" dirty="0" err="1" smtClean="0"/>
              <a:t>berri</a:t>
            </a:r>
            <a:endParaRPr lang="cs-CZ" dirty="0" smtClean="0"/>
          </a:p>
          <a:p>
            <a:r>
              <a:rPr lang="cs-CZ" dirty="0" err="1" smtClean="0"/>
              <a:t>Neskato</a:t>
            </a:r>
            <a:endParaRPr lang="cs-CZ" dirty="0" smtClean="0"/>
          </a:p>
          <a:p>
            <a:r>
              <a:rPr lang="cs-CZ" dirty="0" err="1" smtClean="0"/>
              <a:t>Gizon</a:t>
            </a:r>
            <a:endParaRPr lang="cs-CZ" dirty="0" smtClean="0"/>
          </a:p>
          <a:p>
            <a:r>
              <a:rPr lang="cs-CZ" dirty="0" err="1" smtClean="0"/>
              <a:t>Zilar</a:t>
            </a:r>
            <a:endParaRPr lang="cs-CZ" dirty="0" smtClean="0"/>
          </a:p>
          <a:p>
            <a:r>
              <a:rPr lang="cs-CZ" dirty="0" smtClean="0"/>
              <a:t>[</a:t>
            </a:r>
            <a:r>
              <a:rPr lang="cs-CZ" dirty="0" err="1" smtClean="0"/>
              <a:t>Bilbo</a:t>
            </a:r>
            <a:r>
              <a:rPr lang="cs-CZ" dirty="0" smtClean="0"/>
              <a:t>](tar)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4147" cy="410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2563" y="3035573"/>
            <a:ext cx="4657700" cy="344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</a:t>
            </a:r>
            <a:r>
              <a:rPr lang="es-ES_tradnl" dirty="0" smtClean="0"/>
              <a:t>kitaniera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cs-CZ" dirty="0" err="1" smtClean="0"/>
              <a:t>Iluni</a:t>
            </a:r>
            <a:endParaRPr lang="cs-CZ" dirty="0" smtClean="0"/>
          </a:p>
          <a:p>
            <a:r>
              <a:rPr lang="cs-CZ" dirty="0" err="1" smtClean="0"/>
              <a:t>Nescato</a:t>
            </a:r>
            <a:endParaRPr lang="cs-CZ" dirty="0" smtClean="0"/>
          </a:p>
          <a:p>
            <a:r>
              <a:rPr lang="cs-CZ" dirty="0" err="1" smtClean="0"/>
              <a:t>Bihox</a:t>
            </a:r>
            <a:endParaRPr lang="cs-CZ" dirty="0" smtClean="0"/>
          </a:p>
          <a:p>
            <a:r>
              <a:rPr lang="cs-CZ" dirty="0" err="1" smtClean="0"/>
              <a:t>Baigorrixo</a:t>
            </a:r>
            <a:endParaRPr lang="cs-CZ" dirty="0" smtClean="0"/>
          </a:p>
          <a:p>
            <a:r>
              <a:rPr lang="cs-CZ" dirty="0" err="1" smtClean="0"/>
              <a:t>Anderexo</a:t>
            </a:r>
            <a:endParaRPr lang="cs-CZ" dirty="0" smtClean="0"/>
          </a:p>
          <a:p>
            <a:r>
              <a:rPr lang="cs-CZ" dirty="0" err="1" smtClean="0"/>
              <a:t>Sembe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err="1" smtClean="0"/>
              <a:t>Euskara</a:t>
            </a:r>
            <a:endParaRPr lang="cs-CZ" dirty="0" smtClean="0"/>
          </a:p>
          <a:p>
            <a:r>
              <a:rPr lang="cs-CZ" dirty="0" err="1" smtClean="0"/>
              <a:t>Ilun</a:t>
            </a:r>
            <a:endParaRPr lang="cs-CZ" dirty="0" smtClean="0"/>
          </a:p>
          <a:p>
            <a:r>
              <a:rPr lang="cs-CZ" dirty="0" err="1" smtClean="0"/>
              <a:t>Neskato</a:t>
            </a:r>
            <a:endParaRPr lang="cs-CZ" dirty="0" smtClean="0"/>
          </a:p>
          <a:p>
            <a:r>
              <a:rPr lang="cs-CZ" dirty="0" err="1" smtClean="0"/>
              <a:t>Bihotz</a:t>
            </a:r>
            <a:endParaRPr lang="cs-CZ" dirty="0" smtClean="0"/>
          </a:p>
          <a:p>
            <a:r>
              <a:rPr lang="cs-CZ" dirty="0" err="1" smtClean="0"/>
              <a:t>Ibai</a:t>
            </a:r>
            <a:r>
              <a:rPr lang="cs-CZ" dirty="0" smtClean="0"/>
              <a:t> </a:t>
            </a:r>
            <a:r>
              <a:rPr lang="cs-CZ" dirty="0" err="1" smtClean="0"/>
              <a:t>gorri</a:t>
            </a:r>
            <a:endParaRPr lang="cs-CZ" dirty="0" smtClean="0"/>
          </a:p>
          <a:p>
            <a:r>
              <a:rPr lang="cs-CZ" dirty="0" err="1" smtClean="0"/>
              <a:t>Andere</a:t>
            </a:r>
            <a:endParaRPr lang="cs-CZ" dirty="0" smtClean="0"/>
          </a:p>
          <a:p>
            <a:r>
              <a:rPr lang="cs-CZ" dirty="0" err="1" smtClean="0"/>
              <a:t>Seme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8193" name="Picture 1" descr="eu_sm_04_01_02_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643" y="1007839"/>
            <a:ext cx="35718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/>
              <a:t>Euskara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635" y="1439887"/>
            <a:ext cx="4294188" cy="5328592"/>
          </a:xfrm>
        </p:spPr>
        <p:txBody>
          <a:bodyPr/>
          <a:lstStyle/>
          <a:p>
            <a:r>
              <a:rPr lang="cs-CZ" sz="1400" dirty="0" smtClean="0"/>
              <a:t> </a:t>
            </a:r>
          </a:p>
          <a:p>
            <a:r>
              <a:rPr lang="es-ES_tradnl" sz="1400" dirty="0" smtClean="0"/>
              <a:t>-</a:t>
            </a:r>
            <a:r>
              <a:rPr lang="cs-CZ" sz="1400" dirty="0" err="1" smtClean="0"/>
              <a:t>Tegi</a:t>
            </a:r>
            <a:endParaRPr lang="cs-CZ" sz="1400" dirty="0" smtClean="0"/>
          </a:p>
          <a:p>
            <a:r>
              <a:rPr lang="cs-CZ" sz="1400" dirty="0" err="1" smtClean="0"/>
              <a:t>Maite</a:t>
            </a:r>
            <a:endParaRPr lang="cs-CZ" sz="1400" dirty="0" smtClean="0"/>
          </a:p>
          <a:p>
            <a:r>
              <a:rPr lang="cs-CZ" sz="1400" dirty="0" smtClean="0"/>
              <a:t>Gori</a:t>
            </a:r>
          </a:p>
          <a:p>
            <a:r>
              <a:rPr lang="cs-CZ" sz="1400" dirty="0" err="1" smtClean="0"/>
              <a:t>Erbi</a:t>
            </a:r>
            <a:endParaRPr lang="cs-CZ" sz="1400" dirty="0" smtClean="0"/>
          </a:p>
          <a:p>
            <a:r>
              <a:rPr lang="cs-CZ" sz="1400" dirty="0" err="1" smtClean="0"/>
              <a:t>Mendi</a:t>
            </a:r>
            <a:endParaRPr lang="cs-CZ" sz="1400" dirty="0" smtClean="0"/>
          </a:p>
          <a:p>
            <a:r>
              <a:rPr lang="cs-CZ" sz="1400" dirty="0" err="1" smtClean="0"/>
              <a:t>Orein</a:t>
            </a:r>
            <a:endParaRPr lang="cs-CZ" sz="1400" dirty="0" smtClean="0"/>
          </a:p>
          <a:p>
            <a:r>
              <a:rPr lang="cs-CZ" sz="1400" dirty="0" err="1" smtClean="0"/>
              <a:t>Orkatz</a:t>
            </a:r>
            <a:endParaRPr lang="cs-CZ" sz="1400" dirty="0" smtClean="0"/>
          </a:p>
          <a:p>
            <a:r>
              <a:rPr lang="cs-CZ" sz="1400" dirty="0" err="1" smtClean="0"/>
              <a:t>Gerra</a:t>
            </a:r>
            <a:r>
              <a:rPr lang="cs-CZ" sz="1400" dirty="0" smtClean="0"/>
              <a:t> (</a:t>
            </a:r>
            <a:r>
              <a:rPr lang="cs-CZ" sz="1400" dirty="0" err="1" smtClean="0"/>
              <a:t>werra</a:t>
            </a:r>
            <a:r>
              <a:rPr lang="cs-CZ" sz="1400" dirty="0" smtClean="0"/>
              <a:t>)</a:t>
            </a:r>
          </a:p>
          <a:p>
            <a:r>
              <a:rPr lang="cs-CZ" sz="1400" dirty="0" err="1" smtClean="0"/>
              <a:t>Azoka</a:t>
            </a:r>
            <a:r>
              <a:rPr lang="cs-CZ" sz="1400" dirty="0" smtClean="0"/>
              <a:t> (</a:t>
            </a:r>
            <a:r>
              <a:rPr lang="cs-CZ" sz="1400" dirty="0" err="1" smtClean="0"/>
              <a:t>az</a:t>
            </a:r>
            <a:r>
              <a:rPr lang="cs-CZ" sz="1400" dirty="0" smtClean="0"/>
              <a:t>-</a:t>
            </a:r>
            <a:r>
              <a:rPr lang="cs-CZ" sz="1400" dirty="0" err="1" smtClean="0"/>
              <a:t>zuk</a:t>
            </a:r>
            <a:r>
              <a:rPr lang="cs-CZ" sz="1400" dirty="0" smtClean="0"/>
              <a:t>)</a:t>
            </a:r>
          </a:p>
          <a:p>
            <a:r>
              <a:rPr lang="cs-CZ" sz="1400" dirty="0" err="1" smtClean="0"/>
              <a:t>Alkate</a:t>
            </a:r>
            <a:r>
              <a:rPr lang="cs-CZ" sz="1400" dirty="0" smtClean="0"/>
              <a:t> (</a:t>
            </a:r>
            <a:r>
              <a:rPr lang="cs-CZ" sz="1400" dirty="0" err="1" smtClean="0"/>
              <a:t>al</a:t>
            </a:r>
            <a:r>
              <a:rPr lang="cs-CZ" sz="1400" dirty="0" smtClean="0"/>
              <a:t>-</a:t>
            </a:r>
            <a:r>
              <a:rPr lang="cs-CZ" sz="1400" dirty="0" err="1" smtClean="0"/>
              <a:t>qadi</a:t>
            </a:r>
            <a:r>
              <a:rPr lang="cs-CZ" sz="1400" dirty="0" smtClean="0"/>
              <a:t>)</a:t>
            </a:r>
          </a:p>
          <a:p>
            <a:r>
              <a:rPr lang="cs-CZ" sz="1400" dirty="0" err="1" smtClean="0"/>
              <a:t>Gutun</a:t>
            </a:r>
            <a:r>
              <a:rPr lang="cs-CZ" sz="1400" dirty="0" smtClean="0"/>
              <a:t> (</a:t>
            </a:r>
            <a:r>
              <a:rPr lang="cs-CZ" sz="1400" dirty="0" err="1" smtClean="0"/>
              <a:t>kutub</a:t>
            </a:r>
            <a:r>
              <a:rPr lang="cs-CZ" sz="1400" dirty="0" smtClean="0"/>
              <a:t>)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_tradnl" sz="1400" b="1" dirty="0" smtClean="0"/>
              <a:t>Origen</a:t>
            </a:r>
            <a:endParaRPr lang="cs-CZ" sz="1400" dirty="0" smtClean="0"/>
          </a:p>
          <a:p>
            <a:r>
              <a:rPr lang="cs-CZ" sz="1400" dirty="0" err="1" smtClean="0"/>
              <a:t>Zelta</a:t>
            </a:r>
            <a:endParaRPr lang="cs-CZ" sz="1400" dirty="0" smtClean="0"/>
          </a:p>
          <a:p>
            <a:r>
              <a:rPr lang="cs-CZ" sz="1400" dirty="0" err="1" smtClean="0"/>
              <a:t>Zelta</a:t>
            </a:r>
            <a:endParaRPr lang="cs-CZ" sz="1400" dirty="0" smtClean="0"/>
          </a:p>
          <a:p>
            <a:r>
              <a:rPr lang="cs-CZ" sz="1400" dirty="0" err="1" smtClean="0"/>
              <a:t>Zelta</a:t>
            </a:r>
            <a:endParaRPr lang="cs-CZ" sz="1400" dirty="0" smtClean="0"/>
          </a:p>
          <a:p>
            <a:r>
              <a:rPr lang="cs-CZ" sz="1400" dirty="0" err="1" smtClean="0"/>
              <a:t>Zelta</a:t>
            </a:r>
            <a:endParaRPr lang="cs-CZ" sz="1400" dirty="0" smtClean="0"/>
          </a:p>
          <a:p>
            <a:r>
              <a:rPr lang="cs-CZ" sz="1400" dirty="0" err="1" smtClean="0"/>
              <a:t>Zelta</a:t>
            </a:r>
            <a:endParaRPr lang="cs-CZ" sz="1400" dirty="0" smtClean="0"/>
          </a:p>
          <a:p>
            <a:r>
              <a:rPr lang="cs-CZ" sz="1400" dirty="0" err="1" smtClean="0"/>
              <a:t>Zelta</a:t>
            </a:r>
            <a:endParaRPr lang="cs-CZ" sz="1400" dirty="0" smtClean="0"/>
          </a:p>
          <a:p>
            <a:r>
              <a:rPr lang="cs-CZ" sz="1400" dirty="0" err="1" smtClean="0"/>
              <a:t>Zelta</a:t>
            </a:r>
            <a:endParaRPr lang="cs-CZ" sz="1400" dirty="0" smtClean="0"/>
          </a:p>
          <a:p>
            <a:r>
              <a:rPr lang="cs-CZ" sz="1400" dirty="0" err="1" smtClean="0"/>
              <a:t>Germaniarra</a:t>
            </a:r>
            <a:endParaRPr lang="cs-CZ" sz="1400" dirty="0" smtClean="0"/>
          </a:p>
          <a:p>
            <a:r>
              <a:rPr lang="cs-CZ" sz="1400" dirty="0" err="1" smtClean="0"/>
              <a:t>Arabiarra</a:t>
            </a:r>
            <a:endParaRPr lang="cs-CZ" sz="1400" dirty="0" smtClean="0"/>
          </a:p>
          <a:p>
            <a:r>
              <a:rPr lang="cs-CZ" sz="1400" dirty="0" err="1" smtClean="0"/>
              <a:t>Arabiarra</a:t>
            </a:r>
            <a:endParaRPr lang="cs-CZ" sz="1400" dirty="0" smtClean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860131" y="5688359"/>
            <a:ext cx="920445" cy="2927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1425"/>
              </a:spcAft>
            </a:pPr>
            <a:r>
              <a:rPr lang="cs-CZ" sz="1400" kern="0" dirty="0" err="1" smtClean="0">
                <a:solidFill>
                  <a:srgbClr val="000000"/>
                </a:solidFill>
                <a:latin typeface="Arial"/>
                <a:ea typeface="SimSun"/>
              </a:rPr>
              <a:t>Arabiarra</a:t>
            </a:r>
            <a:endParaRPr lang="cs-CZ" sz="1400" kern="0" dirty="0" smtClean="0">
              <a:solidFill>
                <a:srgbClr val="000000"/>
              </a:solidFill>
              <a:latin typeface="Arial"/>
              <a:ea typeface="SimSu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92125" y="398463"/>
            <a:ext cx="8818563" cy="570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sz="4000" b="1" dirty="0" smtClean="0"/>
              <a:t>EUSKARA, </a:t>
            </a:r>
            <a:endParaRPr lang="es-ES_tradnl" sz="4000" b="1" dirty="0" smtClean="0"/>
          </a:p>
          <a:p>
            <a:pPr algn="ctr">
              <a:buClrTx/>
              <a:buFontTx/>
              <a:buNone/>
            </a:pPr>
            <a:r>
              <a:rPr lang="cs-CZ" sz="4000" b="1" dirty="0" err="1" smtClean="0"/>
              <a:t>Baskick</a:t>
            </a:r>
            <a:r>
              <a:rPr lang="es-ES_tradnl" sz="4000" b="1" dirty="0" smtClean="0"/>
              <a:t>ý jazyk, </a:t>
            </a:r>
            <a:r>
              <a:rPr lang="en-US" sz="4000" b="1" dirty="0" smtClean="0"/>
              <a:t>Basque </a:t>
            </a:r>
            <a:r>
              <a:rPr lang="en-US" sz="4000" b="1" dirty="0"/>
              <a:t>Language</a:t>
            </a:r>
          </a:p>
          <a:p>
            <a:pPr>
              <a:buClrTx/>
              <a:buFontTx/>
              <a:buNone/>
            </a:pPr>
            <a:endParaRPr lang="en-US" sz="2600" b="1" dirty="0"/>
          </a:p>
          <a:p>
            <a:pPr>
              <a:buClrTx/>
              <a:buFontTx/>
              <a:buNone/>
            </a:pPr>
            <a:r>
              <a:rPr lang="en-US" sz="3200" b="1" dirty="0" smtClean="0"/>
              <a:t>Para </a:t>
            </a:r>
            <a:r>
              <a:rPr lang="en-US" sz="3200" b="1" dirty="0" err="1" smtClean="0"/>
              <a:t>determinar</a:t>
            </a:r>
            <a:r>
              <a:rPr lang="en-US" sz="3200" b="1" dirty="0" smtClean="0"/>
              <a:t> el </a:t>
            </a:r>
            <a:r>
              <a:rPr lang="en-US" sz="3200" b="1" dirty="0" err="1" smtClean="0"/>
              <a:t>origen</a:t>
            </a:r>
            <a:r>
              <a:rPr lang="en-US" sz="3200" b="1" dirty="0" smtClean="0"/>
              <a:t> “</a:t>
            </a:r>
            <a:r>
              <a:rPr lang="en-US" sz="3200" b="1" dirty="0" err="1" smtClean="0"/>
              <a:t>genetico</a:t>
            </a:r>
            <a:r>
              <a:rPr lang="en-US" sz="3200" b="1" dirty="0" smtClean="0"/>
              <a:t>”:</a:t>
            </a:r>
            <a:endParaRPr lang="en-US" sz="3200" b="1" dirty="0"/>
          </a:p>
          <a:p>
            <a:pPr>
              <a:buClrTx/>
              <a:buFontTx/>
              <a:buNone/>
            </a:pPr>
            <a:endParaRPr lang="en-US" sz="3200" b="1" dirty="0"/>
          </a:p>
          <a:p>
            <a:pPr>
              <a:buFont typeface="Wingdings" pitchFamily="2" charset="2"/>
              <a:buChar char=""/>
            </a:pPr>
            <a:r>
              <a:rPr lang="en-US" sz="3200" b="1" dirty="0"/>
              <a:t>  </a:t>
            </a:r>
            <a:r>
              <a:rPr lang="en-US" sz="3200" b="1" dirty="0" err="1" smtClean="0"/>
              <a:t>Vocabulario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basico</a:t>
            </a:r>
            <a:r>
              <a:rPr lang="en-US" sz="3200" b="1" dirty="0" smtClean="0"/>
              <a:t> </a:t>
            </a:r>
            <a:r>
              <a:rPr lang="en-US" sz="3200" dirty="0" smtClean="0"/>
              <a:t>(lexis</a:t>
            </a:r>
            <a:r>
              <a:rPr lang="en-US" sz="3200" dirty="0"/>
              <a:t>, lexicon)</a:t>
            </a:r>
          </a:p>
          <a:p>
            <a:pPr>
              <a:buFont typeface="Wingdings" pitchFamily="2" charset="2"/>
              <a:buChar char=""/>
            </a:pPr>
            <a:r>
              <a:rPr lang="en-US" sz="3200" b="1" dirty="0"/>
              <a:t>  </a:t>
            </a:r>
            <a:r>
              <a:rPr lang="en-US" sz="3200" b="1" dirty="0" err="1" smtClean="0"/>
              <a:t>Morfologia</a:t>
            </a:r>
            <a:r>
              <a:rPr lang="en-US" sz="3200" dirty="0" smtClean="0"/>
              <a:t> </a:t>
            </a:r>
            <a:r>
              <a:rPr lang="en-US" sz="3200" dirty="0"/>
              <a:t>(grammatical paradigms)</a:t>
            </a:r>
          </a:p>
          <a:p>
            <a:pPr>
              <a:buFont typeface="Wingdings" pitchFamily="2" charset="2"/>
              <a:buChar char=""/>
            </a:pPr>
            <a:r>
              <a:rPr lang="en-US" sz="3200" b="1" dirty="0"/>
              <a:t>  </a:t>
            </a:r>
            <a:r>
              <a:rPr lang="en-US" sz="3200" b="1" dirty="0" err="1" smtClean="0"/>
              <a:t>Fonologia</a:t>
            </a:r>
            <a:r>
              <a:rPr lang="en-US" sz="3200" dirty="0" smtClean="0"/>
              <a:t> </a:t>
            </a:r>
            <a:r>
              <a:rPr lang="en-US" sz="3200" dirty="0"/>
              <a:t>(sound system)</a:t>
            </a:r>
          </a:p>
          <a:p>
            <a:pPr>
              <a:buClrTx/>
              <a:buFontTx/>
              <a:buNone/>
            </a:pPr>
            <a:endParaRPr lang="en-US" sz="3200" dirty="0"/>
          </a:p>
          <a:p>
            <a:pPr>
              <a:buClrTx/>
              <a:buFontTx/>
              <a:buNone/>
            </a:pPr>
            <a:r>
              <a:rPr lang="en-US" sz="3200" b="1" dirty="0" smtClean="0"/>
              <a:t>Para </a:t>
            </a:r>
            <a:r>
              <a:rPr lang="en-US" sz="3200" b="1" dirty="0" err="1" smtClean="0"/>
              <a:t>determinar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contactos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culturales</a:t>
            </a:r>
            <a:r>
              <a:rPr lang="en-US" sz="3200" b="1" dirty="0" smtClean="0"/>
              <a:t>:</a:t>
            </a:r>
            <a:endParaRPr lang="en-US" sz="3200" b="1" dirty="0"/>
          </a:p>
          <a:p>
            <a:pPr>
              <a:buClrTx/>
              <a:buFontTx/>
              <a:buNone/>
            </a:pPr>
            <a:endParaRPr lang="en-US" sz="3200" dirty="0"/>
          </a:p>
          <a:p>
            <a:pPr>
              <a:buFont typeface="Wingdings" pitchFamily="2" charset="2"/>
              <a:buChar char=""/>
            </a:pPr>
            <a:r>
              <a:rPr lang="en-US" sz="3200" b="1" dirty="0"/>
              <a:t>  </a:t>
            </a:r>
            <a:r>
              <a:rPr lang="en-US" sz="3200" b="1" dirty="0" err="1" smtClean="0"/>
              <a:t>Vocabulario</a:t>
            </a:r>
            <a:r>
              <a:rPr lang="en-US" sz="3200" b="1" dirty="0" smtClean="0"/>
              <a:t> cultural </a:t>
            </a:r>
            <a:r>
              <a:rPr lang="en-US" sz="3200" dirty="0" smtClean="0"/>
              <a:t>(several </a:t>
            </a:r>
            <a:r>
              <a:rPr lang="en-US" sz="3200" dirty="0"/>
              <a:t>layers)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659" y="431775"/>
            <a:ext cx="8262937" cy="1389063"/>
          </a:xfrm>
        </p:spPr>
        <p:txBody>
          <a:bodyPr/>
          <a:lstStyle/>
          <a:p>
            <a:r>
              <a:rPr lang="cs-CZ" dirty="0" smtClean="0"/>
              <a:t>Glosa </a:t>
            </a:r>
            <a:r>
              <a:rPr lang="cs-CZ" dirty="0" err="1" smtClean="0"/>
              <a:t>Emilianensiak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57325" y="1943943"/>
            <a:ext cx="6805613" cy="3383707"/>
          </a:xfrm>
        </p:spPr>
        <p:txBody>
          <a:bodyPr/>
          <a:lstStyle/>
          <a:p>
            <a:r>
              <a:rPr lang="cs-CZ" sz="1600" dirty="0" smtClean="0"/>
              <a:t>XI. </a:t>
            </a:r>
            <a:r>
              <a:rPr lang="cs-CZ" sz="1600" dirty="0" err="1" smtClean="0"/>
              <a:t>mendean</a:t>
            </a:r>
            <a:r>
              <a:rPr lang="cs-CZ" sz="1600" dirty="0" smtClean="0"/>
              <a:t> </a:t>
            </a:r>
            <a:r>
              <a:rPr lang="cs-CZ" sz="1600" dirty="0" err="1" smtClean="0"/>
              <a:t>Donemiliaga</a:t>
            </a:r>
            <a:r>
              <a:rPr lang="cs-CZ" sz="1600" dirty="0" smtClean="0"/>
              <a:t> </a:t>
            </a:r>
            <a:r>
              <a:rPr lang="cs-CZ" sz="1600" dirty="0" err="1" smtClean="0"/>
              <a:t>Kukulako</a:t>
            </a:r>
            <a:r>
              <a:rPr lang="cs-CZ" sz="1600" dirty="0" smtClean="0"/>
              <a:t> (San </a:t>
            </a:r>
            <a:r>
              <a:rPr lang="cs-CZ" sz="1600" dirty="0" err="1" smtClean="0"/>
              <a:t>Millan</a:t>
            </a:r>
            <a:r>
              <a:rPr lang="cs-CZ" sz="1600" dirty="0" smtClean="0"/>
              <a:t> de la </a:t>
            </a:r>
            <a:r>
              <a:rPr lang="cs-CZ" sz="1600" dirty="0" err="1" smtClean="0"/>
              <a:t>Cogolla</a:t>
            </a:r>
            <a:r>
              <a:rPr lang="es-ES_tradnl" sz="1600" dirty="0" smtClean="0"/>
              <a:t>, Burgos</a:t>
            </a:r>
            <a:r>
              <a:rPr lang="cs-CZ" sz="1600" dirty="0" smtClean="0"/>
              <a:t>) </a:t>
            </a:r>
            <a:r>
              <a:rPr lang="cs-CZ" sz="1600" dirty="0" err="1" smtClean="0"/>
              <a:t>Iusu</a:t>
            </a:r>
            <a:r>
              <a:rPr lang="cs-CZ" sz="1600" dirty="0" smtClean="0"/>
              <a:t>-</a:t>
            </a:r>
            <a:r>
              <a:rPr lang="cs-CZ" sz="1600" dirty="0" err="1" smtClean="0"/>
              <a:t>ko</a:t>
            </a:r>
            <a:r>
              <a:rPr lang="cs-CZ" sz="1600" dirty="0" smtClean="0"/>
              <a:t> </a:t>
            </a:r>
            <a:r>
              <a:rPr lang="cs-CZ" sz="1600" dirty="0" err="1" smtClean="0"/>
              <a:t>Monastegian</a:t>
            </a:r>
            <a:r>
              <a:rPr lang="es-ES_tradnl" sz="1600" dirty="0" smtClean="0"/>
              <a:t>:</a:t>
            </a:r>
          </a:p>
          <a:p>
            <a:r>
              <a:rPr lang="cs-CZ" sz="1600" dirty="0" smtClean="0"/>
              <a:t>"(...) Si </a:t>
            </a:r>
            <a:r>
              <a:rPr lang="cs-CZ" sz="1600" dirty="0" err="1" smtClean="0"/>
              <a:t>uero</a:t>
            </a:r>
            <a:r>
              <a:rPr lang="cs-CZ" sz="1600" dirty="0" smtClean="0"/>
              <a:t>, </a:t>
            </a:r>
            <a:r>
              <a:rPr lang="cs-CZ" sz="1600" dirty="0" err="1" smtClean="0"/>
              <a:t>quod</a:t>
            </a:r>
            <a:r>
              <a:rPr lang="cs-CZ" sz="1600" dirty="0" smtClean="0"/>
              <a:t> Deus non </a:t>
            </a:r>
            <a:r>
              <a:rPr lang="cs-CZ" sz="1600" dirty="0" err="1" smtClean="0"/>
              <a:t>patiatur</a:t>
            </a:r>
            <a:r>
              <a:rPr lang="cs-CZ" sz="1600" dirty="0" smtClean="0"/>
              <a:t> [non </a:t>
            </a:r>
            <a:r>
              <a:rPr lang="cs-CZ" sz="1600" dirty="0" err="1" smtClean="0"/>
              <a:t>quieti</a:t>
            </a:r>
            <a:r>
              <a:rPr lang="cs-CZ" sz="1600" dirty="0" smtClean="0"/>
              <a:t>] </a:t>
            </a:r>
            <a:r>
              <a:rPr lang="cs-CZ" sz="1600" dirty="0" err="1" smtClean="0"/>
              <a:t>et</a:t>
            </a:r>
            <a:r>
              <a:rPr lang="cs-CZ" sz="1600" dirty="0" smtClean="0"/>
              <a:t> mala opera </a:t>
            </a:r>
            <a:r>
              <a:rPr lang="cs-CZ" sz="1600" dirty="0" err="1" smtClean="0"/>
              <a:t>exercimus</a:t>
            </a:r>
            <a:r>
              <a:rPr lang="cs-CZ" sz="1600" dirty="0" smtClean="0"/>
              <a:t> [nos </a:t>
            </a:r>
            <a:r>
              <a:rPr lang="cs-CZ" sz="1600" dirty="0" err="1" smtClean="0"/>
              <a:t>sificieremus</a:t>
            </a:r>
            <a:r>
              <a:rPr lang="cs-CZ" sz="1600" dirty="0" smtClean="0"/>
              <a:t>] </a:t>
            </a:r>
            <a:r>
              <a:rPr lang="cs-CZ" sz="1600" dirty="0" err="1" smtClean="0"/>
              <a:t>et</a:t>
            </a:r>
            <a:r>
              <a:rPr lang="cs-CZ" sz="1600" dirty="0" smtClean="0"/>
              <a:t> plus pro </a:t>
            </a:r>
            <a:r>
              <a:rPr lang="cs-CZ" sz="1600" dirty="0" err="1" smtClean="0"/>
              <a:t>carnis</a:t>
            </a:r>
            <a:r>
              <a:rPr lang="cs-CZ" sz="1600" dirty="0" smtClean="0"/>
              <a:t> </a:t>
            </a:r>
            <a:r>
              <a:rPr lang="cs-CZ" sz="1600" dirty="0" err="1" smtClean="0"/>
              <a:t>luxuria</a:t>
            </a:r>
            <a:r>
              <a:rPr lang="cs-CZ" sz="1600" dirty="0" smtClean="0"/>
              <a:t> </a:t>
            </a:r>
            <a:r>
              <a:rPr lang="cs-CZ" sz="1600" dirty="0" err="1" smtClean="0"/>
              <a:t>quam</a:t>
            </a:r>
            <a:r>
              <a:rPr lang="cs-CZ" sz="1600" dirty="0" smtClean="0"/>
              <a:t> pro salute </a:t>
            </a:r>
            <a:r>
              <a:rPr lang="cs-CZ" sz="1600" dirty="0" err="1" smtClean="0"/>
              <a:t>anime</a:t>
            </a:r>
            <a:r>
              <a:rPr lang="cs-CZ" sz="1600" dirty="0" smtClean="0"/>
              <a:t> </a:t>
            </a:r>
            <a:r>
              <a:rPr lang="cs-CZ" sz="1600" dirty="0" err="1" smtClean="0"/>
              <a:t>laboramus</a:t>
            </a:r>
            <a:r>
              <a:rPr lang="cs-CZ" sz="1600" dirty="0" smtClean="0"/>
              <a:t>, </a:t>
            </a:r>
            <a:r>
              <a:rPr lang="cs-CZ" sz="1600" dirty="0" err="1" smtClean="0"/>
              <a:t>timeo</a:t>
            </a:r>
            <a:r>
              <a:rPr lang="cs-CZ" sz="1600" dirty="0" smtClean="0"/>
              <a:t> ne </a:t>
            </a:r>
            <a:r>
              <a:rPr lang="cs-CZ" sz="1600" dirty="0" err="1" smtClean="0"/>
              <a:t>quando</a:t>
            </a:r>
            <a:r>
              <a:rPr lang="cs-CZ" sz="1600" dirty="0" smtClean="0"/>
              <a:t> </a:t>
            </a:r>
            <a:r>
              <a:rPr lang="cs-CZ" sz="1600" dirty="0" err="1" smtClean="0"/>
              <a:t>boni</a:t>
            </a:r>
            <a:r>
              <a:rPr lang="cs-CZ" sz="1600" dirty="0" smtClean="0"/>
              <a:t> </a:t>
            </a:r>
            <a:r>
              <a:rPr lang="cs-CZ" sz="1600" dirty="0" err="1" smtClean="0"/>
              <a:t>christiani</a:t>
            </a:r>
            <a:r>
              <a:rPr lang="cs-CZ" sz="1600" dirty="0" smtClean="0"/>
              <a:t> </a:t>
            </a:r>
            <a:r>
              <a:rPr lang="cs-CZ" sz="1600" dirty="0" err="1" smtClean="0"/>
              <a:t>cum</a:t>
            </a:r>
            <a:r>
              <a:rPr lang="cs-CZ" sz="1600" dirty="0" smtClean="0"/>
              <a:t> </a:t>
            </a:r>
            <a:r>
              <a:rPr lang="cs-CZ" sz="1600" dirty="0" err="1" smtClean="0"/>
              <a:t>angelis</a:t>
            </a:r>
            <a:r>
              <a:rPr lang="cs-CZ" sz="1600" dirty="0" smtClean="0"/>
              <a:t> </a:t>
            </a:r>
            <a:r>
              <a:rPr lang="cs-CZ" sz="1600" dirty="0" err="1" smtClean="0"/>
              <a:t>acceperint</a:t>
            </a:r>
            <a:r>
              <a:rPr lang="cs-CZ" sz="1600" dirty="0" smtClean="0"/>
              <a:t> </a:t>
            </a:r>
            <a:r>
              <a:rPr lang="cs-CZ" sz="1600" dirty="0" err="1" smtClean="0"/>
              <a:t>uitam</a:t>
            </a:r>
            <a:r>
              <a:rPr lang="cs-CZ" sz="1600" dirty="0" smtClean="0"/>
              <a:t> </a:t>
            </a:r>
            <a:r>
              <a:rPr lang="cs-CZ" sz="1600" dirty="0" err="1" smtClean="0"/>
              <a:t>eternam</a:t>
            </a:r>
            <a:r>
              <a:rPr lang="cs-CZ" sz="1600" dirty="0" smtClean="0"/>
              <a:t> nos, </a:t>
            </a:r>
            <a:r>
              <a:rPr lang="cs-CZ" sz="1600" dirty="0" err="1" smtClean="0"/>
              <a:t>quod</a:t>
            </a:r>
            <a:r>
              <a:rPr lang="cs-CZ" sz="1600" dirty="0" smtClean="0"/>
              <a:t> </a:t>
            </a:r>
            <a:r>
              <a:rPr lang="cs-CZ" sz="1600" dirty="0" err="1" smtClean="0"/>
              <a:t>absit</a:t>
            </a:r>
            <a:r>
              <a:rPr lang="cs-CZ" sz="1600" dirty="0" smtClean="0"/>
              <a:t>, </a:t>
            </a:r>
            <a:r>
              <a:rPr lang="cs-CZ" sz="1600" dirty="0" err="1" smtClean="0"/>
              <a:t>precipitemur</a:t>
            </a:r>
            <a:r>
              <a:rPr lang="cs-CZ" sz="1600" b="1" dirty="0" smtClean="0"/>
              <a:t> [</a:t>
            </a:r>
            <a:r>
              <a:rPr lang="cs-CZ" sz="1600" b="1" dirty="0" err="1" smtClean="0"/>
              <a:t>guec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ajutuezdugu</a:t>
            </a:r>
            <a:r>
              <a:rPr lang="cs-CZ" sz="1600" b="1" dirty="0" smtClean="0"/>
              <a:t>]*</a:t>
            </a:r>
            <a:r>
              <a:rPr lang="cs-CZ" sz="1600" dirty="0" smtClean="0"/>
              <a:t> [nos non </a:t>
            </a:r>
            <a:r>
              <a:rPr lang="cs-CZ" sz="1600" dirty="0" err="1" smtClean="0"/>
              <a:t>kaigamus</a:t>
            </a:r>
            <a:r>
              <a:rPr lang="cs-CZ" sz="1600" dirty="0" smtClean="0"/>
              <a:t>] </a:t>
            </a:r>
            <a:r>
              <a:rPr lang="cs-CZ" sz="1600" dirty="0" err="1" smtClean="0"/>
              <a:t>jngeenna</a:t>
            </a:r>
            <a:r>
              <a:rPr lang="cs-CZ" sz="1600" dirty="0" smtClean="0"/>
              <a:t> (...)"</a:t>
            </a:r>
          </a:p>
          <a:p>
            <a:r>
              <a:rPr lang="cs-CZ" sz="1600" b="1" dirty="0" smtClean="0"/>
              <a:t>(*) </a:t>
            </a:r>
            <a:r>
              <a:rPr lang="cs-CZ" sz="1600" b="1" dirty="0" err="1" smtClean="0"/>
              <a:t>guec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ajutuezdugu</a:t>
            </a:r>
            <a:r>
              <a:rPr lang="cs-CZ" sz="1600" b="1" dirty="0" smtClean="0"/>
              <a:t>:</a:t>
            </a:r>
            <a:r>
              <a:rPr lang="cs-CZ" sz="1600" dirty="0" smtClean="0"/>
              <a:t> </a:t>
            </a:r>
            <a:r>
              <a:rPr lang="cs-CZ" sz="1600" dirty="0" err="1" smtClean="0"/>
              <a:t>guk</a:t>
            </a:r>
            <a:r>
              <a:rPr lang="cs-CZ" sz="1600" dirty="0" smtClean="0"/>
              <a:t> </a:t>
            </a:r>
            <a:r>
              <a:rPr lang="cs-CZ" sz="1600" dirty="0" err="1" smtClean="0"/>
              <a:t>laguntzarik</a:t>
            </a:r>
            <a:r>
              <a:rPr lang="cs-CZ" sz="1600" dirty="0" smtClean="0"/>
              <a:t> </a:t>
            </a:r>
            <a:r>
              <a:rPr lang="cs-CZ" sz="1600" dirty="0" err="1" smtClean="0"/>
              <a:t>ez</a:t>
            </a:r>
            <a:r>
              <a:rPr lang="cs-CZ" sz="1600" dirty="0" smtClean="0"/>
              <a:t> </a:t>
            </a:r>
            <a:r>
              <a:rPr lang="cs-CZ" sz="1600" dirty="0" err="1" smtClean="0"/>
              <a:t>dugu</a:t>
            </a:r>
            <a:r>
              <a:rPr lang="cs-CZ" sz="1600" dirty="0" smtClean="0"/>
              <a:t>.</a:t>
            </a:r>
          </a:p>
          <a:p>
            <a:endParaRPr lang="cs-CZ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899" y="3659581"/>
            <a:ext cx="1979364" cy="282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reduccion geografica del Euskara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ES_tradnl" sz="2800" dirty="0" smtClean="0"/>
              <a:t>El euskara nunca ha tenido una entidad politica como lengua oficial.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S.X: la division del Ducado Vasconia.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S. XI: la division del Reino de Navarra (1045): LINGUAE NAVARRORUM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S. XIV-XV: dentro del Reino de Castilla el euskara es solo lengua de Navarra, y ademas, el euskara por la cristiandad, el euskara se consideraba lengua salvaje y pagana.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renacimiento vasco culturalmente</a:t>
            </a:r>
            <a:endParaRPr lang="cs-CZ" dirty="0"/>
          </a:p>
        </p:txBody>
      </p:sp>
      <p:pic>
        <p:nvPicPr>
          <p:cNvPr id="4" name="Zástupný symbol pro obsah 3" descr="Ikurrin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84467" y="1439887"/>
            <a:ext cx="1333500" cy="92392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Euskara y sus dialectos</a:t>
            </a:r>
            <a:endParaRPr lang="cs-CZ" dirty="0"/>
          </a:p>
        </p:txBody>
      </p:sp>
      <p:pic>
        <p:nvPicPr>
          <p:cNvPr id="4" name="Zástupný symbol pro obsah 3" descr="euskaltx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4306" y="2023269"/>
            <a:ext cx="4305300" cy="32575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85775" y="258763"/>
            <a:ext cx="8747125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3200"/>
              <a:t>		For example, English </a:t>
            </a:r>
            <a:r>
              <a:rPr lang="en-US" sz="3200" b="1"/>
              <a:t>tooth</a:t>
            </a:r>
            <a:r>
              <a:rPr lang="en-US" sz="3200"/>
              <a:t>, Dutch </a:t>
            </a:r>
            <a:r>
              <a:rPr lang="en-US" sz="3200" b="1"/>
              <a:t>tand,</a:t>
            </a:r>
            <a:r>
              <a:rPr lang="en-US" sz="3200"/>
              <a:t> Welsh </a:t>
            </a:r>
            <a:r>
              <a:rPr lang="en-US" sz="3200" b="1"/>
              <a:t>dant</a:t>
            </a:r>
            <a:r>
              <a:rPr lang="en-US" sz="3200"/>
              <a:t>, Castilian </a:t>
            </a:r>
            <a:r>
              <a:rPr lang="en-US" sz="3200" b="1"/>
              <a:t>diente,</a:t>
            </a:r>
            <a:r>
              <a:rPr lang="en-US" sz="3200"/>
              <a:t> Greek </a:t>
            </a:r>
            <a:r>
              <a:rPr lang="en-US" sz="3200" b="1"/>
              <a:t>ðóndi,</a:t>
            </a:r>
            <a:r>
              <a:rPr lang="en-US" sz="3200"/>
              <a:t> Armenian </a:t>
            </a:r>
            <a:r>
              <a:rPr lang="en-US" sz="3200" b="1"/>
              <a:t>atamn</a:t>
            </a:r>
            <a:r>
              <a:rPr lang="en-US" sz="3200"/>
              <a:t>, Persian </a:t>
            </a:r>
            <a:r>
              <a:rPr lang="en-US" sz="3200" b="1"/>
              <a:t>danda:n</a:t>
            </a:r>
            <a:r>
              <a:rPr lang="en-US" sz="3200"/>
              <a:t>, Hindi </a:t>
            </a:r>
            <a:r>
              <a:rPr lang="en-US" sz="3200" b="1"/>
              <a:t>dã:t,</a:t>
            </a:r>
            <a:r>
              <a:rPr lang="en-US" sz="3200"/>
              <a:t> and many others continue the ancient Indo-European word for 'tooth' (reconstructed as *(e-)</a:t>
            </a:r>
            <a:r>
              <a:rPr lang="en-US" sz="3200" b="1"/>
              <a:t>dont- </a:t>
            </a:r>
            <a:r>
              <a:rPr lang="en-US" sz="3200"/>
              <a:t>) after about 6,000 years of divergence. The phonetic forms have changed, but the word itself has remained in all these languages across Europe and Asia.</a:t>
            </a:r>
          </a:p>
          <a:p>
            <a:pPr>
              <a:buClrTx/>
              <a:buFontTx/>
              <a:buNone/>
            </a:pPr>
            <a:r>
              <a:rPr lang="en-US" sz="3200"/>
              <a:t>		This is why we need to focus on the most </a:t>
            </a:r>
            <a:r>
              <a:rPr lang="en-US" sz="3200" b="1"/>
              <a:t>basic,</a:t>
            </a:r>
            <a:r>
              <a:rPr lang="en-US" sz="3200"/>
              <a:t> and thereby </a:t>
            </a:r>
            <a:r>
              <a:rPr lang="en-US" sz="3200" b="1"/>
              <a:t>stable,</a:t>
            </a:r>
            <a:r>
              <a:rPr lang="en-US" sz="3200"/>
              <a:t> words in order to discover old linguistic relationships.  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85775" y="411163"/>
            <a:ext cx="8747125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sz="3200" dirty="0"/>
              <a:t>		</a:t>
            </a:r>
            <a:r>
              <a:rPr lang="cs-CZ" sz="2800" dirty="0" smtClean="0"/>
              <a:t>La </a:t>
            </a:r>
            <a:r>
              <a:rPr lang="cs-CZ" sz="2800" dirty="0" err="1" smtClean="0"/>
              <a:t>palabra</a:t>
            </a:r>
            <a:r>
              <a:rPr lang="cs-CZ" sz="2800" dirty="0" smtClean="0"/>
              <a:t> </a:t>
            </a:r>
            <a:r>
              <a:rPr lang="cs-CZ" sz="2800" dirty="0" err="1" smtClean="0"/>
              <a:t>vasca</a:t>
            </a:r>
            <a:r>
              <a:rPr lang="cs-CZ" sz="2800" dirty="0" smtClean="0"/>
              <a:t> para </a:t>
            </a:r>
            <a:r>
              <a:rPr lang="en-US" sz="2800" dirty="0" smtClean="0"/>
              <a:t>‚</a:t>
            </a:r>
            <a:r>
              <a:rPr lang="cs-CZ" sz="2800" dirty="0" err="1" smtClean="0"/>
              <a:t>diente</a:t>
            </a:r>
            <a:r>
              <a:rPr lang="en-US" sz="2800" dirty="0" smtClean="0"/>
              <a:t>' </a:t>
            </a:r>
            <a:r>
              <a:rPr lang="cs-CZ" sz="2800" dirty="0" smtClean="0"/>
              <a:t>e</a:t>
            </a:r>
            <a:r>
              <a:rPr lang="en-US" sz="2800" dirty="0" smtClean="0"/>
              <a:t>s </a:t>
            </a:r>
            <a:r>
              <a:rPr lang="en-US" sz="2800" b="1" i="1" dirty="0" err="1"/>
              <a:t>hortz</a:t>
            </a:r>
            <a:r>
              <a:rPr lang="en-US" sz="2800" b="1" dirty="0"/>
              <a:t>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ortz</a:t>
            </a:r>
            <a:r>
              <a:rPr lang="en-US" sz="2800" dirty="0" smtClean="0"/>
              <a:t> </a:t>
            </a:r>
            <a:r>
              <a:rPr lang="cs-CZ" sz="2800" dirty="0" smtClean="0"/>
              <a:t>e</a:t>
            </a:r>
            <a:r>
              <a:rPr lang="en-US" sz="2800" dirty="0" smtClean="0"/>
              <a:t>n dialect</a:t>
            </a:r>
            <a:r>
              <a:rPr lang="cs-CZ" sz="2800" dirty="0" smtClean="0"/>
              <a:t>o</a:t>
            </a:r>
            <a:r>
              <a:rPr lang="en-US" sz="2800" dirty="0" smtClean="0"/>
              <a:t>s </a:t>
            </a:r>
            <a:r>
              <a:rPr lang="cs-CZ" sz="2800" dirty="0" err="1" smtClean="0"/>
              <a:t>que</a:t>
            </a:r>
            <a:r>
              <a:rPr lang="cs-CZ" sz="2800" dirty="0" smtClean="0"/>
              <a:t> han </a:t>
            </a:r>
            <a:r>
              <a:rPr lang="cs-CZ" sz="2800" dirty="0" err="1" smtClean="0"/>
              <a:t>perdido</a:t>
            </a:r>
            <a:r>
              <a:rPr lang="cs-CZ" sz="2800" dirty="0" smtClean="0"/>
              <a:t> la h sonora</a:t>
            </a:r>
            <a:r>
              <a:rPr lang="en-US" sz="2800" dirty="0" smtClean="0"/>
              <a:t>). </a:t>
            </a:r>
            <a:r>
              <a:rPr lang="cs-CZ" sz="2800" dirty="0" smtClean="0"/>
              <a:t>La </a:t>
            </a:r>
            <a:r>
              <a:rPr lang="cs-CZ" sz="2800" dirty="0" err="1" smtClean="0"/>
              <a:t>palabra</a:t>
            </a:r>
            <a:r>
              <a:rPr lang="cs-CZ" sz="2800" dirty="0" smtClean="0"/>
              <a:t> </a:t>
            </a:r>
            <a:r>
              <a:rPr lang="en-US" sz="2800" b="1" i="1" dirty="0" err="1" smtClean="0"/>
              <a:t>hortz</a:t>
            </a:r>
            <a:r>
              <a:rPr lang="en-US" sz="2800" dirty="0" smtClean="0"/>
              <a:t> </a:t>
            </a:r>
            <a:r>
              <a:rPr lang="cs-CZ" sz="2800" dirty="0" smtClean="0"/>
              <a:t>es </a:t>
            </a:r>
            <a:r>
              <a:rPr lang="cs-CZ" sz="2800" dirty="0" err="1" smtClean="0"/>
              <a:t>una</a:t>
            </a:r>
            <a:r>
              <a:rPr lang="cs-CZ" sz="2800" dirty="0" smtClean="0"/>
              <a:t> </a:t>
            </a:r>
            <a:r>
              <a:rPr lang="cs-CZ" sz="2800" dirty="0" err="1" smtClean="0"/>
              <a:t>palabra</a:t>
            </a:r>
            <a:r>
              <a:rPr lang="cs-CZ" sz="2800" dirty="0" smtClean="0"/>
              <a:t> </a:t>
            </a:r>
            <a:r>
              <a:rPr lang="cs-CZ" sz="2800" dirty="0" err="1" smtClean="0"/>
              <a:t>basica</a:t>
            </a:r>
            <a:r>
              <a:rPr lang="en-US" sz="2800" dirty="0" smtClean="0"/>
              <a:t>, </a:t>
            </a:r>
            <a:r>
              <a:rPr lang="cs-CZ" sz="2800" dirty="0" smtClean="0"/>
              <a:t>y </a:t>
            </a:r>
            <a:r>
              <a:rPr lang="es-ES_tradnl" sz="2800" dirty="0" smtClean="0"/>
              <a:t>si buscamos palabras similares en Europa y Asia, encontramos solamente en el Caucaso, donde la lengua Lak tiene </a:t>
            </a:r>
            <a:r>
              <a:rPr lang="en-US" sz="2800" b="1" dirty="0" smtClean="0"/>
              <a:t>k:arč</a:t>
            </a:r>
            <a:r>
              <a:rPr lang="en-US" sz="2800" b="1" dirty="0"/>
              <a:t>:</a:t>
            </a:r>
            <a:r>
              <a:rPr lang="en-US" sz="2800" b="1" i="1" dirty="0"/>
              <a:t> </a:t>
            </a:r>
            <a:r>
              <a:rPr lang="en-US" sz="2800" b="1" i="1" dirty="0" smtClean="0"/>
              <a:t>, y </a:t>
            </a:r>
            <a:r>
              <a:rPr lang="en-US" sz="2800" b="1" i="1" dirty="0" err="1" smtClean="0"/>
              <a:t>otras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lenguas</a:t>
            </a:r>
            <a:r>
              <a:rPr lang="en-US" sz="2800" b="1" i="1" dirty="0" smtClean="0"/>
              <a:t> en </a:t>
            </a:r>
            <a:r>
              <a:rPr lang="en-US" sz="2800" dirty="0" smtClean="0"/>
              <a:t>Dagestan hay </a:t>
            </a:r>
            <a:r>
              <a:rPr lang="en-US" sz="2800" dirty="0" err="1" smtClean="0"/>
              <a:t>otras</a:t>
            </a:r>
            <a:r>
              <a:rPr lang="en-US" sz="2800" dirty="0" smtClean="0"/>
              <a:t> </a:t>
            </a:r>
            <a:r>
              <a:rPr lang="en-US" sz="2800" dirty="0" err="1" smtClean="0"/>
              <a:t>palabras</a:t>
            </a:r>
            <a:r>
              <a:rPr lang="en-US" sz="2800" dirty="0" smtClean="0"/>
              <a:t> </a:t>
            </a:r>
            <a:r>
              <a:rPr lang="en-US" sz="2800" dirty="0" err="1" smtClean="0"/>
              <a:t>similares</a:t>
            </a:r>
            <a:r>
              <a:rPr lang="en-US" sz="2800" dirty="0" smtClean="0"/>
              <a:t>: </a:t>
            </a:r>
            <a:r>
              <a:rPr lang="en-US" sz="2800" dirty="0" err="1" smtClean="0"/>
              <a:t>Akhwakh</a:t>
            </a:r>
            <a:r>
              <a:rPr lang="en-US" sz="2800" dirty="0" smtClean="0"/>
              <a:t> </a:t>
            </a:r>
            <a:r>
              <a:rPr lang="en-US" sz="2800" b="1" dirty="0" err="1"/>
              <a:t>goržo</a:t>
            </a:r>
            <a:r>
              <a:rPr lang="en-US" sz="2800" dirty="0"/>
              <a:t> </a:t>
            </a:r>
            <a:r>
              <a:rPr lang="en-US" sz="2800" dirty="0" smtClean="0"/>
              <a:t>,</a:t>
            </a:r>
            <a:r>
              <a:rPr lang="en-US" sz="2800" dirty="0" err="1" smtClean="0"/>
              <a:t>Tsezi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gožu</a:t>
            </a:r>
            <a:r>
              <a:rPr lang="en-US" sz="2800" dirty="0" smtClean="0"/>
              <a:t> y </a:t>
            </a:r>
            <a:r>
              <a:rPr lang="en-US" sz="2800" dirty="0" err="1" smtClean="0"/>
              <a:t>otros</a:t>
            </a:r>
            <a:r>
              <a:rPr lang="en-US" sz="2800" dirty="0" smtClean="0"/>
              <a:t>. En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lenguas</a:t>
            </a:r>
            <a:r>
              <a:rPr lang="en-US" sz="2800" dirty="0" smtClean="0"/>
              <a:t> del </a:t>
            </a:r>
            <a:r>
              <a:rPr lang="en-US" sz="2800" dirty="0" err="1" smtClean="0"/>
              <a:t>Caucaso</a:t>
            </a:r>
            <a:r>
              <a:rPr lang="en-US" sz="2800" dirty="0" smtClean="0"/>
              <a:t> Norte </a:t>
            </a:r>
            <a:r>
              <a:rPr lang="en-US" sz="2800" dirty="0" err="1" smtClean="0"/>
              <a:t>encontramos</a:t>
            </a:r>
            <a:r>
              <a:rPr lang="en-US" sz="2800" dirty="0" smtClean="0"/>
              <a:t> en </a:t>
            </a:r>
            <a:r>
              <a:rPr lang="en-US" sz="2800" dirty="0" err="1" smtClean="0"/>
              <a:t>realidad</a:t>
            </a:r>
            <a:r>
              <a:rPr lang="en-US" sz="2800" dirty="0" smtClean="0"/>
              <a:t> </a:t>
            </a:r>
            <a:r>
              <a:rPr lang="en-US" sz="2800" dirty="0" err="1" smtClean="0"/>
              <a:t>otras</a:t>
            </a:r>
            <a:r>
              <a:rPr lang="en-US" sz="2800" dirty="0" smtClean="0"/>
              <a:t> </a:t>
            </a:r>
            <a:r>
              <a:rPr lang="en-US" sz="2800" dirty="0" err="1" smtClean="0"/>
              <a:t>palabras</a:t>
            </a:r>
            <a:r>
              <a:rPr lang="en-US" sz="2800" dirty="0" smtClean="0"/>
              <a:t> </a:t>
            </a:r>
            <a:r>
              <a:rPr lang="en-US" sz="2800" dirty="0" err="1" smtClean="0"/>
              <a:t>parecidas</a:t>
            </a:r>
            <a:r>
              <a:rPr lang="en-US" sz="2800" dirty="0" smtClean="0"/>
              <a:t> con similar </a:t>
            </a:r>
            <a:r>
              <a:rPr lang="en-US" sz="2800" dirty="0" err="1" smtClean="0"/>
              <a:t>significado</a:t>
            </a:r>
            <a:r>
              <a:rPr lang="en-US" sz="2800" dirty="0" smtClean="0"/>
              <a:t>.</a:t>
            </a:r>
            <a:endParaRPr lang="en-US" sz="2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71463"/>
            <a:ext cx="8747125" cy="1055687"/>
          </a:xfrm>
          <a:ln/>
        </p:spPr>
        <p:txBody>
          <a:bodyPr tIns="352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 smtClean="0"/>
              <a:t>Para </a:t>
            </a:r>
            <a:r>
              <a:rPr lang="en-US" sz="4000" b="1" dirty="0" err="1" smtClean="0"/>
              <a:t>determinar</a:t>
            </a:r>
            <a:r>
              <a:rPr lang="en-US" sz="4000" b="1" dirty="0" smtClean="0"/>
              <a:t> el </a:t>
            </a:r>
            <a:r>
              <a:rPr lang="en-US" sz="4000" b="1" dirty="0" err="1" smtClean="0"/>
              <a:t>origen</a:t>
            </a:r>
            <a:r>
              <a:rPr lang="en-US" sz="4000" b="1" dirty="0" smtClean="0"/>
              <a:t> “</a:t>
            </a:r>
            <a:r>
              <a:rPr lang="en-US" sz="4000" b="1" dirty="0" err="1" smtClean="0"/>
              <a:t>genetico</a:t>
            </a:r>
            <a:r>
              <a:rPr lang="en-US" sz="4000" b="1" dirty="0" smtClean="0"/>
              <a:t>”: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  </a:t>
            </a:r>
            <a:r>
              <a:rPr lang="en-US" sz="3200" b="1" dirty="0" err="1" smtClean="0"/>
              <a:t>Vocabulario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basico</a:t>
            </a:r>
            <a:r>
              <a:rPr lang="en-US" sz="3200" b="1" dirty="0" smtClean="0"/>
              <a:t>  </a:t>
            </a:r>
            <a:endParaRPr lang="en-US" sz="3200" b="1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546225"/>
            <a:ext cx="4268787" cy="4284663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3200" i="1" dirty="0"/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hortz</a:t>
            </a:r>
            <a:r>
              <a:rPr lang="en-US" sz="3200" dirty="0"/>
              <a:t> </a:t>
            </a:r>
            <a:r>
              <a:rPr lang="en-US" sz="2600" dirty="0"/>
              <a:t>‘tooth/</a:t>
            </a:r>
            <a:r>
              <a:rPr lang="en-US" sz="2600" dirty="0" err="1"/>
              <a:t>diente</a:t>
            </a:r>
            <a:r>
              <a:rPr lang="en-US" sz="2600" dirty="0"/>
              <a:t>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mihi</a:t>
            </a:r>
            <a:r>
              <a:rPr lang="en-US" sz="2600" b="1" dirty="0"/>
              <a:t> </a:t>
            </a:r>
            <a:r>
              <a:rPr lang="en-US" sz="2600" dirty="0"/>
              <a:t> 'tongue/</a:t>
            </a:r>
            <a:r>
              <a:rPr lang="en-US" sz="2600" dirty="0" err="1"/>
              <a:t>lengua</a:t>
            </a:r>
            <a:r>
              <a:rPr lang="en-US" sz="2600" dirty="0"/>
              <a:t>'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su</a:t>
            </a:r>
            <a:r>
              <a:rPr lang="en-US" sz="3200" dirty="0"/>
              <a:t> </a:t>
            </a:r>
            <a:r>
              <a:rPr lang="en-US" sz="2600" dirty="0"/>
              <a:t>‘fire/</a:t>
            </a:r>
            <a:r>
              <a:rPr lang="en-US" sz="2600" dirty="0" err="1"/>
              <a:t>fuego</a:t>
            </a:r>
            <a:r>
              <a:rPr lang="en-US" sz="2600" dirty="0"/>
              <a:t>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lur</a:t>
            </a:r>
            <a:r>
              <a:rPr lang="en-US" sz="2600" dirty="0"/>
              <a:t>  'earth/</a:t>
            </a:r>
            <a:r>
              <a:rPr lang="en-US" sz="2600" dirty="0" err="1"/>
              <a:t>tierra</a:t>
            </a:r>
            <a:r>
              <a:rPr lang="en-US" sz="2600" dirty="0"/>
              <a:t>'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zu</a:t>
            </a:r>
            <a:r>
              <a:rPr lang="en-US" sz="3200" dirty="0"/>
              <a:t> </a:t>
            </a:r>
            <a:r>
              <a:rPr lang="en-US" sz="2600" dirty="0"/>
              <a:t>‘you/</a:t>
            </a:r>
            <a:r>
              <a:rPr lang="en-US" sz="2600" dirty="0" err="1"/>
              <a:t>tu</a:t>
            </a:r>
            <a:r>
              <a:rPr lang="en-US" sz="2600" dirty="0"/>
              <a:t>/</a:t>
            </a:r>
            <a:r>
              <a:rPr lang="en-US" sz="2600" dirty="0" err="1"/>
              <a:t>usted</a:t>
            </a:r>
            <a:r>
              <a:rPr lang="en-US" sz="2600" dirty="0"/>
              <a:t>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gose</a:t>
            </a:r>
            <a:r>
              <a:rPr lang="en-US" sz="3200" dirty="0"/>
              <a:t> </a:t>
            </a:r>
            <a:r>
              <a:rPr lang="en-US" sz="2600" dirty="0"/>
              <a:t>‘hunger /</a:t>
            </a:r>
            <a:r>
              <a:rPr lang="en-US" sz="2600" dirty="0" err="1"/>
              <a:t>hambre</a:t>
            </a:r>
            <a:r>
              <a:rPr lang="en-US" sz="2600" dirty="0"/>
              <a:t>’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967288" y="1608138"/>
            <a:ext cx="4268787" cy="4284662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dirty="0"/>
              <a:t>(</a:t>
            </a:r>
            <a:r>
              <a:rPr lang="en-US" sz="3200" dirty="0" err="1"/>
              <a:t>Lak</a:t>
            </a:r>
            <a:r>
              <a:rPr lang="en-US" sz="3200" dirty="0"/>
              <a:t>)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/>
              <a:t>k:arč: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maz</a:t>
            </a:r>
            <a:endParaRPr lang="en-US" sz="3200" b="1" dirty="0"/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ts’u</a:t>
            </a:r>
            <a:endParaRPr lang="en-US" sz="3200" b="1" dirty="0"/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luχč'i</a:t>
            </a:r>
            <a:endParaRPr lang="en-US" sz="3200" b="1" dirty="0"/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zu</a:t>
            </a:r>
            <a:endParaRPr lang="en-US" sz="3200" b="1" dirty="0"/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/>
              <a:t>k:aši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71463"/>
            <a:ext cx="8747125" cy="1055687"/>
          </a:xfrm>
          <a:ln/>
        </p:spPr>
        <p:txBody>
          <a:bodyPr tIns="352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 smtClean="0"/>
              <a:t>Para </a:t>
            </a:r>
            <a:r>
              <a:rPr lang="en-US" sz="3200" b="1" dirty="0" err="1" smtClean="0"/>
              <a:t>determinar</a:t>
            </a:r>
            <a:r>
              <a:rPr lang="en-US" sz="3200" b="1" dirty="0" smtClean="0"/>
              <a:t> el </a:t>
            </a:r>
            <a:r>
              <a:rPr lang="en-US" sz="3200" b="1" dirty="0" err="1" smtClean="0"/>
              <a:t>origen</a:t>
            </a:r>
            <a:r>
              <a:rPr lang="en-US" sz="3200" b="1" dirty="0" smtClean="0"/>
              <a:t> “</a:t>
            </a:r>
            <a:r>
              <a:rPr lang="en-US" sz="3200" b="1" dirty="0" err="1" smtClean="0"/>
              <a:t>genetico</a:t>
            </a:r>
            <a:r>
              <a:rPr lang="en-US" sz="3200" b="1" dirty="0" smtClean="0"/>
              <a:t>”: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</a:t>
            </a:r>
            <a:r>
              <a:rPr lang="en-US" sz="2400" b="1" dirty="0" err="1" smtClean="0"/>
              <a:t>Vocabulario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basico</a:t>
            </a:r>
            <a:r>
              <a:rPr lang="en-US" sz="2400" b="1" dirty="0" smtClean="0"/>
              <a:t> </a:t>
            </a:r>
            <a:endParaRPr lang="en-US" sz="3200" b="1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1516063"/>
            <a:ext cx="4268788" cy="4284662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3200" i="1" dirty="0"/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begi</a:t>
            </a:r>
            <a:r>
              <a:rPr lang="en-US" sz="3200" dirty="0"/>
              <a:t> </a:t>
            </a:r>
            <a:r>
              <a:rPr lang="en-US" sz="2600" dirty="0"/>
              <a:t>‘eye/</a:t>
            </a:r>
            <a:r>
              <a:rPr lang="en-US" sz="2600" dirty="0" err="1"/>
              <a:t>ojo</a:t>
            </a:r>
            <a:r>
              <a:rPr lang="en-US" sz="2600" dirty="0"/>
              <a:t>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dirty="0"/>
              <a:t>be-</a:t>
            </a:r>
            <a:r>
              <a:rPr lang="en-US" sz="3200" b="1" dirty="0" err="1"/>
              <a:t>larri</a:t>
            </a:r>
            <a:r>
              <a:rPr lang="en-US" sz="3200" dirty="0"/>
              <a:t> </a:t>
            </a:r>
            <a:r>
              <a:rPr lang="en-US" sz="2600" dirty="0"/>
              <a:t>‘ear/</a:t>
            </a:r>
            <a:r>
              <a:rPr lang="en-US" sz="2600" dirty="0" err="1"/>
              <a:t>oreja</a:t>
            </a:r>
            <a:r>
              <a:rPr lang="en-US" sz="2600" dirty="0"/>
              <a:t>’</a:t>
            </a:r>
            <a:r>
              <a:rPr lang="en-US" sz="3200" dirty="0"/>
              <a:t> 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zahar</a:t>
            </a:r>
            <a:r>
              <a:rPr lang="en-US" sz="3200" dirty="0"/>
              <a:t> </a:t>
            </a:r>
            <a:r>
              <a:rPr lang="en-US" sz="2600" dirty="0"/>
              <a:t>‘old/</a:t>
            </a:r>
            <a:r>
              <a:rPr lang="en-US" sz="2600" dirty="0" err="1"/>
              <a:t>viejo</a:t>
            </a:r>
            <a:r>
              <a:rPr lang="en-US" sz="2600" dirty="0"/>
              <a:t>’</a:t>
            </a:r>
            <a:r>
              <a:rPr lang="en-US" sz="3200" dirty="0"/>
              <a:t> 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agor</a:t>
            </a:r>
            <a:r>
              <a:rPr lang="en-US" sz="3200" dirty="0"/>
              <a:t> </a:t>
            </a:r>
            <a:r>
              <a:rPr lang="en-US" sz="2600" dirty="0"/>
              <a:t>‘dry/</a:t>
            </a:r>
            <a:r>
              <a:rPr lang="en-US" sz="2600" dirty="0" err="1"/>
              <a:t>seco</a:t>
            </a:r>
            <a:r>
              <a:rPr lang="en-US" sz="2600" dirty="0"/>
              <a:t>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hil</a:t>
            </a:r>
            <a:r>
              <a:rPr lang="en-US" sz="3200" dirty="0"/>
              <a:t> </a:t>
            </a:r>
            <a:r>
              <a:rPr lang="en-US" sz="2400" dirty="0"/>
              <a:t>‘die/</a:t>
            </a:r>
            <a:r>
              <a:rPr lang="en-US" sz="2400" dirty="0" err="1"/>
              <a:t>morir</a:t>
            </a:r>
            <a:r>
              <a:rPr lang="en-US" sz="2400" dirty="0"/>
              <a:t>, dead/</a:t>
            </a:r>
            <a:r>
              <a:rPr lang="en-US" sz="2400" dirty="0" err="1"/>
              <a:t>muerto</a:t>
            </a:r>
            <a:r>
              <a:rPr lang="en-US" sz="2400" dirty="0"/>
              <a:t>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dirty="0" err="1"/>
              <a:t>oihan</a:t>
            </a:r>
            <a:r>
              <a:rPr lang="en-US" sz="3200" dirty="0"/>
              <a:t> </a:t>
            </a:r>
            <a:r>
              <a:rPr lang="en-US" sz="2600" dirty="0"/>
              <a:t>‘woods/</a:t>
            </a:r>
            <a:r>
              <a:rPr lang="en-US" sz="2600" dirty="0" err="1"/>
              <a:t>bosque</a:t>
            </a:r>
            <a:r>
              <a:rPr lang="en-US" sz="2600" dirty="0"/>
              <a:t>’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967288" y="1516063"/>
            <a:ext cx="4268787" cy="4284662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/>
              <a:t>(Chechen) 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b</a:t>
            </a:r>
            <a:r>
              <a:rPr lang="en-US" sz="3200" b="1" baseline="9000"/>
              <a:t>c</a:t>
            </a:r>
            <a:r>
              <a:rPr lang="en-US" sz="3200" b="1"/>
              <a:t>ärg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ler-g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šira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=eq’a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 =al-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 ħun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71463"/>
            <a:ext cx="8747125" cy="1055687"/>
          </a:xfrm>
          <a:ln/>
        </p:spPr>
        <p:txBody>
          <a:bodyPr tIns="352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 smtClean="0"/>
              <a:t>Para </a:t>
            </a:r>
            <a:r>
              <a:rPr lang="en-US" sz="4000" b="1" dirty="0" err="1" smtClean="0"/>
              <a:t>determinar</a:t>
            </a:r>
            <a:r>
              <a:rPr lang="en-US" sz="4000" b="1" dirty="0" smtClean="0"/>
              <a:t> el </a:t>
            </a:r>
            <a:r>
              <a:rPr lang="en-US" sz="4000" b="1" dirty="0" err="1" smtClean="0"/>
              <a:t>origen</a:t>
            </a:r>
            <a:r>
              <a:rPr lang="en-US" sz="4000" b="1" dirty="0" smtClean="0"/>
              <a:t> “</a:t>
            </a:r>
            <a:r>
              <a:rPr lang="en-US" sz="4000" b="1" dirty="0" err="1" smtClean="0"/>
              <a:t>genetico</a:t>
            </a:r>
            <a:r>
              <a:rPr lang="en-US" sz="4000" b="1" dirty="0" smtClean="0"/>
              <a:t>”: </a:t>
            </a:r>
            <a:r>
              <a:rPr lang="en-US" sz="3200" b="1" dirty="0" err="1" smtClean="0"/>
              <a:t>Vocabulario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basico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546225"/>
            <a:ext cx="4268787" cy="4186238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3200" i="1"/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adar</a:t>
            </a:r>
            <a:r>
              <a:rPr lang="en-US" sz="3200"/>
              <a:t> </a:t>
            </a:r>
            <a:r>
              <a:rPr lang="en-US" sz="2600"/>
              <a:t>‘horn/cuerno’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hor</a:t>
            </a:r>
            <a:r>
              <a:rPr lang="en-US" sz="3200"/>
              <a:t> </a:t>
            </a:r>
            <a:r>
              <a:rPr lang="en-US" sz="2600"/>
              <a:t>‘dog/perro’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lur</a:t>
            </a:r>
            <a:r>
              <a:rPr lang="en-US" sz="3200"/>
              <a:t> </a:t>
            </a:r>
            <a:r>
              <a:rPr lang="en-US" sz="2600"/>
              <a:t>‘earth/tierra’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/>
              <a:t>*(e-)</a:t>
            </a:r>
            <a:r>
              <a:rPr lang="en-US" sz="3200" b="1"/>
              <a:t>kee</a:t>
            </a:r>
            <a:r>
              <a:rPr lang="en-US" sz="3200"/>
              <a:t> </a:t>
            </a:r>
            <a:r>
              <a:rPr lang="en-US" sz="2600"/>
              <a:t>‘smoke/humo’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/>
              <a:t>e-</a:t>
            </a:r>
            <a:r>
              <a:rPr lang="en-US" sz="3200" b="1"/>
              <a:t>gu-</a:t>
            </a:r>
            <a:r>
              <a:rPr lang="en-US" sz="3200"/>
              <a:t>n </a:t>
            </a:r>
            <a:r>
              <a:rPr lang="en-US" sz="2600"/>
              <a:t>‘day/día’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967288" y="1608138"/>
            <a:ext cx="4268787" cy="4186237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/>
              <a:t>(Avar)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tl:ar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hoy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ratl’: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k’:uy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/>
              <a:t>q’o: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71463"/>
            <a:ext cx="8747125" cy="1055687"/>
          </a:xfrm>
          <a:ln/>
        </p:spPr>
        <p:txBody>
          <a:bodyPr tIns="352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 smtClean="0"/>
              <a:t>Para </a:t>
            </a:r>
            <a:r>
              <a:rPr lang="en-US" sz="4000" b="1" dirty="0" err="1" smtClean="0"/>
              <a:t>determinar</a:t>
            </a:r>
            <a:r>
              <a:rPr lang="en-US" sz="4000" b="1" dirty="0" smtClean="0"/>
              <a:t> el </a:t>
            </a:r>
            <a:r>
              <a:rPr lang="en-US" sz="4000" b="1" dirty="0" err="1" smtClean="0"/>
              <a:t>origen</a:t>
            </a:r>
            <a:r>
              <a:rPr lang="en-US" sz="4000" b="1" dirty="0" smtClean="0"/>
              <a:t> “</a:t>
            </a:r>
            <a:r>
              <a:rPr lang="en-US" sz="4000" b="1" dirty="0" err="1" smtClean="0"/>
              <a:t>genetico</a:t>
            </a:r>
            <a:r>
              <a:rPr lang="en-US" sz="4000" b="1" dirty="0" smtClean="0"/>
              <a:t>”: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 </a:t>
            </a:r>
            <a:r>
              <a:rPr lang="en-US" sz="3200" b="1" dirty="0" err="1" smtClean="0"/>
              <a:t>Morfologia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824038"/>
            <a:ext cx="4268787" cy="3062287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dirty="0" err="1" smtClean="0"/>
              <a:t>Prefijos</a:t>
            </a:r>
            <a:r>
              <a:rPr lang="en-US" sz="3200" dirty="0" smtClean="0"/>
              <a:t> </a:t>
            </a:r>
            <a:r>
              <a:rPr lang="en-US" sz="3200" dirty="0" err="1" smtClean="0"/>
              <a:t>nominales</a:t>
            </a:r>
            <a:r>
              <a:rPr lang="en-US" sz="3200" dirty="0" smtClean="0"/>
              <a:t> </a:t>
            </a:r>
            <a:r>
              <a:rPr lang="en-US" sz="3200" dirty="0" err="1" smtClean="0"/>
              <a:t>vascos</a:t>
            </a:r>
            <a:r>
              <a:rPr lang="en-US" sz="3200" dirty="0" smtClean="0"/>
              <a:t>(</a:t>
            </a:r>
            <a:r>
              <a:rPr lang="en-US" sz="3200" dirty="0" err="1" smtClean="0"/>
              <a:t>fosilizados</a:t>
            </a:r>
            <a:r>
              <a:rPr lang="en-US" sz="3200" dirty="0" smtClean="0"/>
              <a:t>):</a:t>
            </a:r>
            <a:endParaRPr lang="en-US" sz="3200" dirty="0"/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i="1" dirty="0"/>
              <a:t>*be-/*bi-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i="1" dirty="0"/>
              <a:t>*e-/*</a:t>
            </a:r>
            <a:r>
              <a:rPr lang="en-US" sz="3200" b="1" i="1" dirty="0" err="1"/>
              <a:t>i</a:t>
            </a:r>
            <a:r>
              <a:rPr lang="en-US" sz="3200" b="1" i="1" dirty="0"/>
              <a:t>-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i="1" dirty="0"/>
              <a:t>*o-/*u-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967288" y="1824038"/>
            <a:ext cx="4268787" cy="3454400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dirty="0" err="1" smtClean="0"/>
              <a:t>Prefijos</a:t>
            </a:r>
            <a:r>
              <a:rPr lang="en-US" sz="3200" dirty="0" smtClean="0"/>
              <a:t> del Este del </a:t>
            </a:r>
            <a:r>
              <a:rPr lang="en-US" sz="3200" dirty="0" err="1" smtClean="0"/>
              <a:t>Caucaso</a:t>
            </a:r>
            <a:r>
              <a:rPr lang="en-US" sz="3200" dirty="0" smtClean="0"/>
              <a:t>:</a:t>
            </a:r>
            <a:endParaRPr lang="en-US" sz="3200" dirty="0"/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i="1" dirty="0"/>
              <a:t>*w-/*b-</a:t>
            </a:r>
            <a:r>
              <a:rPr lang="en-US" sz="3200" i="1" dirty="0"/>
              <a:t> </a:t>
            </a:r>
            <a:r>
              <a:rPr lang="en-US" dirty="0"/>
              <a:t>‘inanimate’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i="1" dirty="0"/>
              <a:t>*y-/</a:t>
            </a:r>
            <a:r>
              <a:rPr lang="en-US" sz="3200" b="1" i="1" dirty="0" err="1"/>
              <a:t>i</a:t>
            </a:r>
            <a:r>
              <a:rPr lang="en-US" sz="3200" b="1" i="1" dirty="0"/>
              <a:t>-</a:t>
            </a:r>
            <a:r>
              <a:rPr lang="en-US" sz="3200" i="1" dirty="0"/>
              <a:t> </a:t>
            </a:r>
            <a:r>
              <a:rPr lang="en-US" sz="2600" i="1" dirty="0"/>
              <a:t>‘animate (feminine)’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3200" b="1" i="1" dirty="0"/>
              <a:t>*u-</a:t>
            </a:r>
            <a:r>
              <a:rPr lang="en-US" sz="3200" i="1" dirty="0"/>
              <a:t> </a:t>
            </a:r>
            <a:r>
              <a:rPr lang="en-US" sz="2600" i="1" dirty="0"/>
              <a:t>‘animate (masculine)’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600" i="1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84150" y="5075238"/>
            <a:ext cx="9278938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endParaRPr lang="en-US" sz="2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271463"/>
            <a:ext cx="8747125" cy="1055687"/>
          </a:xfrm>
          <a:ln/>
        </p:spPr>
        <p:txBody>
          <a:bodyPr tIns="352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 smtClean="0"/>
              <a:t>Para </a:t>
            </a:r>
            <a:r>
              <a:rPr lang="en-US" sz="4000" b="1" dirty="0" err="1" smtClean="0"/>
              <a:t>determinar</a:t>
            </a:r>
            <a:r>
              <a:rPr lang="en-US" sz="4000" b="1" dirty="0" smtClean="0"/>
              <a:t> el </a:t>
            </a:r>
            <a:r>
              <a:rPr lang="en-US" sz="4000" b="1" dirty="0" err="1" smtClean="0"/>
              <a:t>origen</a:t>
            </a:r>
            <a:r>
              <a:rPr lang="en-US" sz="4000" b="1" dirty="0" smtClean="0"/>
              <a:t> “</a:t>
            </a:r>
            <a:r>
              <a:rPr lang="en-US" sz="4000" b="1" dirty="0" err="1" smtClean="0"/>
              <a:t>genetico</a:t>
            </a:r>
            <a:r>
              <a:rPr lang="en-US" sz="4000" b="1" dirty="0" smtClean="0"/>
              <a:t>”: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 </a:t>
            </a:r>
            <a:r>
              <a:rPr lang="en-US" sz="3200" b="1" dirty="0" err="1" smtClean="0"/>
              <a:t>Morfologia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824038"/>
            <a:ext cx="4268787" cy="4302125"/>
          </a:xfrm>
          <a:ln/>
        </p:spPr>
        <p:txBody>
          <a:bodyPr tIns="24840"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 smtClean="0"/>
              <a:t>*</a:t>
            </a:r>
            <a:r>
              <a:rPr lang="en-US" b="1" dirty="0"/>
              <a:t>be-</a:t>
            </a:r>
            <a:r>
              <a:rPr lang="en-US" dirty="0" err="1"/>
              <a:t>larri</a:t>
            </a:r>
            <a:r>
              <a:rPr lang="en-US" dirty="0"/>
              <a:t>   </a:t>
            </a:r>
            <a:r>
              <a:rPr lang="en-US" sz="2400" dirty="0"/>
              <a:t>'ear/</a:t>
            </a:r>
            <a:r>
              <a:rPr lang="en-US" sz="2400" dirty="0" err="1"/>
              <a:t>oreja</a:t>
            </a:r>
            <a:r>
              <a:rPr lang="en-US" sz="2400" dirty="0"/>
              <a:t>'</a:t>
            </a:r>
            <a:r>
              <a:rPr lang="en-US" dirty="0"/>
              <a:t> 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/>
              <a:t>*bi-</a:t>
            </a:r>
            <a:r>
              <a:rPr lang="en-US" dirty="0" err="1"/>
              <a:t>si</a:t>
            </a:r>
            <a:r>
              <a:rPr lang="en-US" dirty="0"/>
              <a:t>   </a:t>
            </a:r>
            <a:r>
              <a:rPr lang="en-US" sz="2400" dirty="0"/>
              <a:t>'life, alive/</a:t>
            </a:r>
            <a:r>
              <a:rPr lang="en-US" sz="2400" dirty="0" err="1"/>
              <a:t>vida</a:t>
            </a:r>
            <a:r>
              <a:rPr lang="en-US" sz="2400" dirty="0"/>
              <a:t>, vivo' 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/>
              <a:t>*e-</a:t>
            </a:r>
            <a:r>
              <a:rPr lang="en-US" dirty="0" err="1"/>
              <a:t>Sne</a:t>
            </a:r>
            <a:r>
              <a:rPr lang="en-US" dirty="0"/>
              <a:t>   </a:t>
            </a:r>
            <a:r>
              <a:rPr lang="en-US" sz="2400" dirty="0"/>
              <a:t>'milk/</a:t>
            </a:r>
            <a:r>
              <a:rPr lang="en-US" sz="2400" dirty="0" err="1"/>
              <a:t>leche</a:t>
            </a:r>
            <a:r>
              <a:rPr lang="en-US" sz="2400" dirty="0"/>
              <a:t>'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/>
              <a:t>*</a:t>
            </a:r>
            <a:r>
              <a:rPr lang="en-US" b="1" dirty="0" err="1"/>
              <a:t>i</a:t>
            </a:r>
            <a:r>
              <a:rPr lang="en-US" b="1" dirty="0"/>
              <a:t>-</a:t>
            </a:r>
            <a:r>
              <a:rPr lang="en-US" dirty="0"/>
              <a:t>se-</a:t>
            </a:r>
            <a:r>
              <a:rPr lang="en-US" dirty="0" err="1"/>
              <a:t>ba</a:t>
            </a:r>
            <a:r>
              <a:rPr lang="en-US" dirty="0"/>
              <a:t>   </a:t>
            </a:r>
            <a:r>
              <a:rPr lang="en-US" sz="2400" dirty="0"/>
              <a:t>'aunt/</a:t>
            </a:r>
            <a:r>
              <a:rPr lang="en-US" sz="2400" dirty="0" err="1"/>
              <a:t>tia</a:t>
            </a:r>
            <a:r>
              <a:rPr lang="en-US" sz="2400" dirty="0"/>
              <a:t>'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/>
              <a:t>*o-</a:t>
            </a:r>
            <a:r>
              <a:rPr lang="en-US" dirty="0" err="1"/>
              <a:t>śa</a:t>
            </a:r>
            <a:r>
              <a:rPr lang="en-US" dirty="0"/>
              <a:t>-</a:t>
            </a:r>
            <a:r>
              <a:rPr lang="en-US" dirty="0" err="1"/>
              <a:t>ba</a:t>
            </a:r>
            <a:r>
              <a:rPr lang="en-US" dirty="0"/>
              <a:t>   </a:t>
            </a:r>
            <a:r>
              <a:rPr lang="en-US" sz="2400" dirty="0"/>
              <a:t>'uncle/</a:t>
            </a:r>
            <a:r>
              <a:rPr lang="en-US" sz="2400" dirty="0" err="1"/>
              <a:t>tio</a:t>
            </a:r>
            <a:r>
              <a:rPr lang="en-US" sz="2400" dirty="0"/>
              <a:t>'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/>
              <a:t>*u-</a:t>
            </a:r>
            <a:r>
              <a:rPr lang="en-US" dirty="0" err="1"/>
              <a:t>rdail</a:t>
            </a:r>
            <a:r>
              <a:rPr lang="en-US" dirty="0"/>
              <a:t>   </a:t>
            </a:r>
            <a:r>
              <a:rPr lang="en-US" sz="2400" dirty="0"/>
              <a:t>'stomach/</a:t>
            </a:r>
            <a:r>
              <a:rPr lang="en-US" sz="2400" dirty="0" err="1"/>
              <a:t>estómago</a:t>
            </a:r>
            <a:r>
              <a:rPr lang="en-US" sz="2400" dirty="0"/>
              <a:t>'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967288" y="1824038"/>
            <a:ext cx="4268787" cy="4510087"/>
          </a:xfrm>
          <a:ln/>
        </p:spPr>
        <p:txBody>
          <a:bodyPr tIns="24840"/>
          <a:lstStyle/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dirty="0" err="1" smtClean="0"/>
              <a:t>Tindi</a:t>
            </a:r>
            <a:r>
              <a:rPr lang="en-US" dirty="0" smtClean="0"/>
              <a:t> </a:t>
            </a:r>
            <a:r>
              <a:rPr lang="en-US" b="1" dirty="0"/>
              <a:t>b</a:t>
            </a:r>
            <a:r>
              <a:rPr lang="en-US" dirty="0"/>
              <a:t>-</a:t>
            </a:r>
            <a:r>
              <a:rPr lang="en-US" dirty="0" err="1"/>
              <a:t>etl'u</a:t>
            </a:r>
            <a:r>
              <a:rPr lang="en-US" dirty="0"/>
              <a:t>  </a:t>
            </a:r>
            <a:r>
              <a:rPr lang="en-US" sz="2400" dirty="0"/>
              <a:t>'stomach' 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dirty="0" err="1"/>
              <a:t>Tsakhur</a:t>
            </a:r>
            <a:r>
              <a:rPr lang="en-US" dirty="0"/>
              <a:t> </a:t>
            </a:r>
            <a:r>
              <a:rPr lang="en-US" b="1" dirty="0" err="1"/>
              <a:t>wu</a:t>
            </a:r>
            <a:r>
              <a:rPr lang="en-US" dirty="0" err="1"/>
              <a:t>-xun</a:t>
            </a:r>
            <a:r>
              <a:rPr lang="en-US" dirty="0"/>
              <a:t>  </a:t>
            </a:r>
            <a:r>
              <a:rPr lang="en-US" sz="2400" dirty="0"/>
              <a:t>'belly'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dirty="0" err="1"/>
              <a:t>Avar</a:t>
            </a:r>
            <a:r>
              <a:rPr lang="en-US" sz="3200" dirty="0"/>
              <a:t> </a:t>
            </a:r>
            <a:r>
              <a:rPr lang="en-US" b="1" dirty="0"/>
              <a:t>y-</a:t>
            </a:r>
            <a:r>
              <a:rPr lang="en-US" dirty="0"/>
              <a:t>as</a:t>
            </a:r>
            <a:r>
              <a:rPr lang="en-US" sz="3200" dirty="0"/>
              <a:t> </a:t>
            </a:r>
            <a:r>
              <a:rPr lang="en-US" sz="2400" dirty="0"/>
              <a:t>'daughter'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dirty="0" err="1"/>
              <a:t>Avar</a:t>
            </a:r>
            <a:r>
              <a:rPr lang="en-US" sz="3200" dirty="0"/>
              <a:t> </a:t>
            </a:r>
            <a:r>
              <a:rPr lang="en-US" b="1" dirty="0"/>
              <a:t>y</a:t>
            </a:r>
            <a:r>
              <a:rPr lang="en-US" dirty="0"/>
              <a:t>-</a:t>
            </a:r>
            <a:r>
              <a:rPr lang="en-US" dirty="0" err="1"/>
              <a:t>ats</a:t>
            </a:r>
            <a:r>
              <a:rPr lang="en-US" dirty="0"/>
              <a:t> </a:t>
            </a:r>
            <a:r>
              <a:rPr lang="en-US" sz="3200" dirty="0"/>
              <a:t> </a:t>
            </a:r>
            <a:r>
              <a:rPr lang="en-US" sz="2400" dirty="0"/>
              <a:t>'sister'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dirty="0" err="1"/>
              <a:t>Avar</a:t>
            </a:r>
            <a:r>
              <a:rPr lang="en-US" sz="3200" dirty="0"/>
              <a:t> </a:t>
            </a:r>
            <a:r>
              <a:rPr lang="en-US" b="1" dirty="0"/>
              <a:t>w</a:t>
            </a:r>
            <a:r>
              <a:rPr lang="en-US" dirty="0"/>
              <a:t>-as</a:t>
            </a:r>
            <a:r>
              <a:rPr lang="en-US" sz="3200" dirty="0"/>
              <a:t>  </a:t>
            </a:r>
            <a:r>
              <a:rPr lang="en-US" sz="2400" dirty="0"/>
              <a:t>'son'</a:t>
            </a:r>
          </a:p>
          <a:p>
            <a:pPr indent="-339725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dirty="0" err="1"/>
              <a:t>Avar</a:t>
            </a:r>
            <a:r>
              <a:rPr lang="en-US" sz="3200" dirty="0"/>
              <a:t>  </a:t>
            </a:r>
            <a:r>
              <a:rPr lang="en-US" b="1" dirty="0"/>
              <a:t>w</a:t>
            </a:r>
            <a:r>
              <a:rPr lang="en-US" dirty="0"/>
              <a:t>-</a:t>
            </a:r>
            <a:r>
              <a:rPr lang="en-US" dirty="0" err="1"/>
              <a:t>ats</a:t>
            </a:r>
            <a:r>
              <a:rPr lang="en-US" dirty="0"/>
              <a:t> </a:t>
            </a:r>
            <a:r>
              <a:rPr lang="en-US" sz="3200" dirty="0"/>
              <a:t> </a:t>
            </a:r>
            <a:r>
              <a:rPr lang="en-US" sz="2400" dirty="0"/>
              <a:t>'brother'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1026</Words>
  <Application>Microsoft Office PowerPoint</Application>
  <PresentationFormat>Vlastní</PresentationFormat>
  <Paragraphs>250</Paragraphs>
  <Slides>23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Tema de Office</vt:lpstr>
      <vt:lpstr>Euskararen jatorria eta historia El origen del Euskara y su historia  Bask. jazyk: Historie a původ</vt:lpstr>
      <vt:lpstr>Snímek 2</vt:lpstr>
      <vt:lpstr>Snímek 3</vt:lpstr>
      <vt:lpstr>Snímek 4</vt:lpstr>
      <vt:lpstr>Para determinar el origen “genetico”:   Vocabulario basico  </vt:lpstr>
      <vt:lpstr>Para determinar el origen “genetico”:   Vocabulario basico </vt:lpstr>
      <vt:lpstr>Para determinar el origen “genetico”: Vocabulario basico </vt:lpstr>
      <vt:lpstr>Para determinar el origen “genetico”:   Morfologia </vt:lpstr>
      <vt:lpstr>Para determinar el origen “genetico”:   Morfologia </vt:lpstr>
      <vt:lpstr>René Lafon on origin of Basque  </vt:lpstr>
      <vt:lpstr>Paleosardo: Le radici linguistiche della Sardegna neolitica (Beihefte Zur Zeitschrift Fur Romanische Philologie) . 2010. Eduardo Blasco Ferrer  </vt:lpstr>
      <vt:lpstr>Bereber </vt:lpstr>
      <vt:lpstr> La evolucion del euskara baso + ko &gt; basko baskové </vt:lpstr>
      <vt:lpstr>Latin</vt:lpstr>
      <vt:lpstr> Euskarak urteetan jaso izan ditu maileguzko hitzak, lehenik hizkuntza zeltetatik eta goi mailako latinetik, eta gero, latin arruntetik eta hizkuntza erromantzeetatik (frantsesetik iparraldean eta gaztelaniatik hegoaldean). </vt:lpstr>
      <vt:lpstr>Iberiera </vt:lpstr>
      <vt:lpstr>Snímek 17</vt:lpstr>
      <vt:lpstr>Akitaniera</vt:lpstr>
      <vt:lpstr>Euskara </vt:lpstr>
      <vt:lpstr>Glosa Emilianensiak</vt:lpstr>
      <vt:lpstr>La reduccion geografica del Euskara</vt:lpstr>
      <vt:lpstr>El renacimiento vasco culturalmente</vt:lpstr>
      <vt:lpstr>Euskara y sus dialectos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Euskararen jatorria eta historia El Euskera: Historia y Origen Basque Language: History and Origin</dc:title>
  <dc:creator>John Bengtson</dc:creator>
  <cp:lastModifiedBy>User</cp:lastModifiedBy>
  <cp:revision>202</cp:revision>
  <cp:lastPrinted>1601-01-01T00:00:00Z</cp:lastPrinted>
  <dcterms:created xsi:type="dcterms:W3CDTF">2010-10-24T14:03:16Z</dcterms:created>
  <dcterms:modified xsi:type="dcterms:W3CDTF">2011-10-04T10:42:27Z</dcterms:modified>
</cp:coreProperties>
</file>