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71" r:id="rId6"/>
    <p:sldId id="272" r:id="rId7"/>
    <p:sldId id="273" r:id="rId8"/>
    <p:sldId id="262" r:id="rId9"/>
    <p:sldId id="264" r:id="rId10"/>
    <p:sldId id="263" r:id="rId11"/>
    <p:sldId id="265" r:id="rId12"/>
    <p:sldId id="267" r:id="rId13"/>
    <p:sldId id="269" r:id="rId14"/>
    <p:sldId id="270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40F7-9A1B-4240-8E22-AC28BF14EC72}" type="datetimeFigureOut">
              <a:rPr lang="cs-CZ" smtClean="0"/>
              <a:pPr/>
              <a:t>17.10.2013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2AC3-A8B0-4B55-8639-28F8085BACE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40F7-9A1B-4240-8E22-AC28BF14EC72}" type="datetimeFigureOut">
              <a:rPr lang="cs-CZ" smtClean="0"/>
              <a:pPr/>
              <a:t>17.10.2013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2AC3-A8B0-4B55-8639-28F8085BACE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40F7-9A1B-4240-8E22-AC28BF14EC72}" type="datetimeFigureOut">
              <a:rPr lang="cs-CZ" smtClean="0"/>
              <a:pPr/>
              <a:t>17.10.2013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2AC3-A8B0-4B55-8639-28F8085BACE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40F7-9A1B-4240-8E22-AC28BF14EC72}" type="datetimeFigureOut">
              <a:rPr lang="cs-CZ" smtClean="0"/>
              <a:pPr/>
              <a:t>17.10.2013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2AC3-A8B0-4B55-8639-28F8085BACE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40F7-9A1B-4240-8E22-AC28BF14EC72}" type="datetimeFigureOut">
              <a:rPr lang="cs-CZ" smtClean="0"/>
              <a:pPr/>
              <a:t>17.10.2013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2AC3-A8B0-4B55-8639-28F8085BACE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40F7-9A1B-4240-8E22-AC28BF14EC72}" type="datetimeFigureOut">
              <a:rPr lang="cs-CZ" smtClean="0"/>
              <a:pPr/>
              <a:t>17.10.2013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2AC3-A8B0-4B55-8639-28F8085BACE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40F7-9A1B-4240-8E22-AC28BF14EC72}" type="datetimeFigureOut">
              <a:rPr lang="cs-CZ" smtClean="0"/>
              <a:pPr/>
              <a:t>17.10.2013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2AC3-A8B0-4B55-8639-28F8085BACE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40F7-9A1B-4240-8E22-AC28BF14EC72}" type="datetimeFigureOut">
              <a:rPr lang="cs-CZ" smtClean="0"/>
              <a:pPr/>
              <a:t>17.10.2013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2AC3-A8B0-4B55-8639-28F8085BACE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40F7-9A1B-4240-8E22-AC28BF14EC72}" type="datetimeFigureOut">
              <a:rPr lang="cs-CZ" smtClean="0"/>
              <a:pPr/>
              <a:t>17.10.2013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2AC3-A8B0-4B55-8639-28F8085BACE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40F7-9A1B-4240-8E22-AC28BF14EC72}" type="datetimeFigureOut">
              <a:rPr lang="cs-CZ" smtClean="0"/>
              <a:pPr/>
              <a:t>17.10.2013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2AC3-A8B0-4B55-8639-28F8085BACE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40F7-9A1B-4240-8E22-AC28BF14EC72}" type="datetimeFigureOut">
              <a:rPr lang="cs-CZ" smtClean="0"/>
              <a:pPr/>
              <a:t>17.10.2013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2AC3-A8B0-4B55-8639-28F8085BACE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540F7-9A1B-4240-8E22-AC28BF14EC72}" type="datetimeFigureOut">
              <a:rPr lang="cs-CZ" smtClean="0"/>
              <a:pPr/>
              <a:t>17.10.2013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12AC3-A8B0-4B55-8639-28F8085BACE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s.muni.cz/auth/th/52984/ff_b/?lang=cs" TargetMode="External"/><Relationship Id="rId2" Type="http://schemas.openxmlformats.org/officeDocument/2006/relationships/hyperlink" Target="https://is.muni.cz/auth/th/168373/ff_b/?lang=c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s.muni.cz/auth/th/179884/ff_m/?lang=cs" TargetMode="External"/><Relationship Id="rId4" Type="http://schemas.openxmlformats.org/officeDocument/2006/relationships/hyperlink" Target="https://is.muni.cz/auth/th/162490/ff_m/?lang=c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K bakalářské práci 2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Proces</a:t>
            </a:r>
          </a:p>
          <a:p>
            <a:r>
              <a:rPr lang="cs-CZ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Podzim 2013</a:t>
            </a:r>
            <a:endParaRPr 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bude vypadat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1. Úvod – představení tématu, materiálu, otázky i hypotézy. Zdůvodnění.</a:t>
            </a:r>
          </a:p>
          <a:p>
            <a:r>
              <a:rPr lang="cs-CZ" dirty="0" smtClean="0"/>
              <a:t>2. Dosavadní zpracování tématu, otázky, metody</a:t>
            </a:r>
          </a:p>
          <a:p>
            <a:r>
              <a:rPr lang="cs-CZ" dirty="0" smtClean="0"/>
              <a:t>3. Logicky strukturovaný text </a:t>
            </a:r>
            <a:r>
              <a:rPr lang="cs-CZ" dirty="0" smtClean="0"/>
              <a:t>založený na dokladech a argumentech, číslovaný </a:t>
            </a:r>
            <a:r>
              <a:rPr lang="cs-CZ" dirty="0" smtClean="0"/>
              <a:t>nebo nečíslovaný, s mezititulky. Grafy.</a:t>
            </a:r>
          </a:p>
          <a:p>
            <a:r>
              <a:rPr lang="cs-CZ" dirty="0" smtClean="0"/>
              <a:t>4. Závěr – musí být logicky propojen s argumenty, které byly používány v předchozím textu. Nepředstírat, že jste problém vyřešili.</a:t>
            </a:r>
          </a:p>
          <a:p>
            <a:r>
              <a:rPr lang="cs-CZ" dirty="0" smtClean="0"/>
              <a:t>5. Cizojazyčné resumé.</a:t>
            </a:r>
          </a:p>
          <a:p>
            <a:r>
              <a:rPr lang="cs-CZ" dirty="0" smtClean="0"/>
              <a:t>6. Použitá literatura. Primární. Sekundární.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Práce má být svědectvím o tom, že ovládáte: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b-NO" dirty="0" smtClean="0"/>
              <a:t>å være analytisk</a:t>
            </a:r>
          </a:p>
          <a:p>
            <a:r>
              <a:rPr lang="nb-NO" dirty="0" smtClean="0"/>
              <a:t>å strukturere teksten logisk</a:t>
            </a:r>
          </a:p>
          <a:p>
            <a:r>
              <a:rPr lang="nb-NO" dirty="0" smtClean="0"/>
              <a:t>å utvikle en sentral problemstilling</a:t>
            </a:r>
          </a:p>
          <a:p>
            <a:r>
              <a:rPr lang="nb-NO" dirty="0" smtClean="0"/>
              <a:t>å utvikle argumentasjon</a:t>
            </a:r>
          </a:p>
          <a:p>
            <a:r>
              <a:rPr lang="nb-NO" dirty="0" smtClean="0"/>
              <a:t>å underbygge argument</a:t>
            </a:r>
          </a:p>
          <a:p>
            <a:r>
              <a:rPr lang="nb-NO" dirty="0" smtClean="0"/>
              <a:t>å binde sammen teori og empiri</a:t>
            </a:r>
          </a:p>
          <a:p>
            <a:r>
              <a:rPr lang="nb-NO" dirty="0" smtClean="0"/>
              <a:t>å dra en konklusjon</a:t>
            </a:r>
          </a:p>
          <a:p>
            <a:r>
              <a:rPr lang="nb-NO" dirty="0" smtClean="0"/>
              <a:t>å bruke korrekt terminologi</a:t>
            </a:r>
          </a:p>
          <a:p>
            <a:r>
              <a:rPr lang="nb-NO" dirty="0" smtClean="0"/>
              <a:t>å bruke sitat</a:t>
            </a:r>
          </a:p>
          <a:p>
            <a:r>
              <a:rPr lang="nb-NO" dirty="0" smtClean="0"/>
              <a:t>å dokumentere kilder</a:t>
            </a:r>
          </a:p>
          <a:p>
            <a:r>
              <a:rPr lang="nb-NO" dirty="0" smtClean="0"/>
              <a:t>å tolke materiale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install\Plocha\2011-10-27\Dětská literatura03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548680"/>
            <a:ext cx="5832648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The Research Wheel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1</a:t>
            </a:r>
            <a:r>
              <a:rPr lang="nb-NO" dirty="0" smtClean="0"/>
              <a:t>. Identifying research problems and questions</a:t>
            </a:r>
            <a:endParaRPr lang="cs-CZ" dirty="0" smtClean="0"/>
          </a:p>
          <a:p>
            <a:r>
              <a:rPr lang="cs-CZ" dirty="0" smtClean="0"/>
              <a:t>2. </a:t>
            </a:r>
            <a:r>
              <a:rPr lang="cs-CZ" dirty="0" err="1" smtClean="0"/>
              <a:t>The</a:t>
            </a:r>
            <a:r>
              <a:rPr lang="cs-CZ" dirty="0" smtClean="0"/>
              <a:t> study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literature</a:t>
            </a:r>
            <a:endParaRPr lang="cs-CZ" dirty="0" smtClean="0"/>
          </a:p>
          <a:p>
            <a:r>
              <a:rPr lang="cs-CZ" dirty="0" smtClean="0"/>
              <a:t>3. </a:t>
            </a:r>
            <a:r>
              <a:rPr lang="cs-CZ" dirty="0" err="1" smtClean="0"/>
              <a:t>Theoretical</a:t>
            </a:r>
            <a:r>
              <a:rPr lang="cs-CZ" dirty="0" smtClean="0"/>
              <a:t> </a:t>
            </a:r>
            <a:r>
              <a:rPr lang="cs-CZ" dirty="0" err="1" smtClean="0"/>
              <a:t>framework</a:t>
            </a:r>
            <a:endParaRPr lang="cs-CZ" dirty="0" smtClean="0"/>
          </a:p>
          <a:p>
            <a:r>
              <a:rPr lang="cs-CZ" dirty="0" smtClean="0"/>
              <a:t>4. </a:t>
            </a:r>
            <a:r>
              <a:rPr lang="cs-CZ" dirty="0" err="1" smtClean="0"/>
              <a:t>Identification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variables</a:t>
            </a:r>
            <a:endParaRPr lang="cs-CZ" dirty="0" smtClean="0"/>
          </a:p>
          <a:p>
            <a:r>
              <a:rPr lang="cs-CZ" dirty="0" smtClean="0"/>
              <a:t>5. </a:t>
            </a:r>
            <a:r>
              <a:rPr lang="cs-CZ" dirty="0" err="1" smtClean="0"/>
              <a:t>Formulating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hypothesis</a:t>
            </a:r>
            <a:endParaRPr lang="cs-CZ" dirty="0" smtClean="0"/>
          </a:p>
          <a:p>
            <a:r>
              <a:rPr lang="cs-CZ" dirty="0" smtClean="0"/>
              <a:t>6. </a:t>
            </a:r>
            <a:r>
              <a:rPr lang="cs-CZ" smtClean="0"/>
              <a:t>Research</a:t>
            </a:r>
            <a:r>
              <a:rPr lang="cs-CZ" dirty="0" smtClean="0"/>
              <a:t> </a:t>
            </a:r>
            <a:r>
              <a:rPr lang="cs-CZ" dirty="0" smtClean="0"/>
              <a:t>Design and </a:t>
            </a:r>
            <a:r>
              <a:rPr lang="cs-CZ" dirty="0" err="1" smtClean="0"/>
              <a:t>Sampling</a:t>
            </a:r>
            <a:endParaRPr lang="cs-CZ" dirty="0" smtClean="0"/>
          </a:p>
          <a:p>
            <a:r>
              <a:rPr lang="cs-CZ" dirty="0" smtClean="0"/>
              <a:t>7. </a:t>
            </a:r>
            <a:r>
              <a:rPr lang="cs-CZ" dirty="0" err="1" smtClean="0"/>
              <a:t>Collecting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data</a:t>
            </a:r>
          </a:p>
          <a:p>
            <a:r>
              <a:rPr lang="cs-CZ" dirty="0" smtClean="0"/>
              <a:t>8. </a:t>
            </a:r>
            <a:r>
              <a:rPr lang="cs-CZ" dirty="0" err="1" smtClean="0"/>
              <a:t>Analysing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data</a:t>
            </a:r>
          </a:p>
          <a:p>
            <a:r>
              <a:rPr lang="cs-CZ" dirty="0" smtClean="0"/>
              <a:t>9. </a:t>
            </a:r>
            <a:r>
              <a:rPr lang="cs-CZ" dirty="0" err="1" smtClean="0"/>
              <a:t>Interpreting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results</a:t>
            </a:r>
            <a:endParaRPr lang="nb-NO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mtClean="0"/>
              <a:t>Před konzultací s </a:t>
            </a:r>
            <a:r>
              <a:rPr lang="cs-CZ" dirty="0" smtClean="0"/>
              <a:t>vedoucím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Podrobná osnova</a:t>
            </a:r>
          </a:p>
          <a:p>
            <a:r>
              <a:rPr lang="cs-CZ" dirty="0" smtClean="0"/>
              <a:t>Seznam dostupné literatury</a:t>
            </a:r>
          </a:p>
          <a:p>
            <a:r>
              <a:rPr lang="cs-CZ" dirty="0" smtClean="0"/>
              <a:t>Posílat vždy  rozpracovaný text  předem, s označením, co už bylo diskutováno</a:t>
            </a:r>
          </a:p>
          <a:p>
            <a:r>
              <a:rPr lang="cs-CZ" dirty="0" smtClean="0"/>
              <a:t>Zasílat přesně formulované otázky</a:t>
            </a:r>
          </a:p>
          <a:p>
            <a:r>
              <a:rPr lang="cs-CZ" dirty="0" smtClean="0"/>
              <a:t>Brát s sebou svůj text vytištěný, nebo aspoň jeho části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nadpisů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err="1">
                <a:hlinkClick r:id="rId2"/>
              </a:rPr>
              <a:t>Norsk</a:t>
            </a:r>
            <a:r>
              <a:rPr lang="cs-CZ" dirty="0">
                <a:hlinkClick r:id="rId2"/>
              </a:rPr>
              <a:t> </a:t>
            </a:r>
            <a:r>
              <a:rPr lang="cs-CZ" dirty="0" err="1">
                <a:hlinkClick r:id="rId2"/>
              </a:rPr>
              <a:t>polarlitteratur</a:t>
            </a:r>
            <a:r>
              <a:rPr lang="cs-CZ" dirty="0">
                <a:hlinkClick r:id="rId2"/>
              </a:rPr>
              <a:t>: historie </a:t>
            </a:r>
            <a:r>
              <a:rPr lang="cs-CZ" dirty="0" err="1">
                <a:hlinkClick r:id="rId2"/>
              </a:rPr>
              <a:t>og</a:t>
            </a:r>
            <a:r>
              <a:rPr lang="cs-CZ" dirty="0">
                <a:hlinkClick r:id="rId2"/>
              </a:rPr>
              <a:t> </a:t>
            </a:r>
            <a:r>
              <a:rPr lang="cs-CZ" dirty="0" err="1" smtClean="0">
                <a:hlinkClick r:id="rId2"/>
              </a:rPr>
              <a:t>mottakelse</a:t>
            </a:r>
            <a:r>
              <a:rPr lang="cs-CZ" dirty="0" smtClean="0"/>
              <a:t> </a:t>
            </a:r>
          </a:p>
          <a:p>
            <a:r>
              <a:rPr lang="cs-CZ" dirty="0" err="1" smtClean="0">
                <a:hlinkClick r:id="rId3"/>
              </a:rPr>
              <a:t>Navn</a:t>
            </a:r>
            <a:r>
              <a:rPr lang="cs-CZ" dirty="0" smtClean="0">
                <a:hlinkClick r:id="rId3"/>
              </a:rPr>
              <a:t> </a:t>
            </a:r>
            <a:r>
              <a:rPr lang="cs-CZ" dirty="0" err="1">
                <a:hlinkClick r:id="rId3"/>
              </a:rPr>
              <a:t>forteller</a:t>
            </a:r>
            <a:r>
              <a:rPr lang="cs-CZ" dirty="0">
                <a:hlinkClick r:id="rId3"/>
              </a:rPr>
              <a:t> historie. </a:t>
            </a:r>
            <a:r>
              <a:rPr lang="cs-CZ" dirty="0" err="1">
                <a:hlinkClick r:id="rId3"/>
              </a:rPr>
              <a:t>Utviklingen</a:t>
            </a:r>
            <a:r>
              <a:rPr lang="cs-CZ" dirty="0">
                <a:hlinkClick r:id="rId3"/>
              </a:rPr>
              <a:t> </a:t>
            </a:r>
            <a:r>
              <a:rPr lang="cs-CZ" dirty="0" err="1">
                <a:hlinkClick r:id="rId3"/>
              </a:rPr>
              <a:t>av</a:t>
            </a:r>
            <a:r>
              <a:rPr lang="cs-CZ" dirty="0">
                <a:hlinkClick r:id="rId3"/>
              </a:rPr>
              <a:t> </a:t>
            </a:r>
            <a:r>
              <a:rPr lang="cs-CZ" dirty="0" err="1">
                <a:hlinkClick r:id="rId3"/>
              </a:rPr>
              <a:t>fornavn</a:t>
            </a:r>
            <a:r>
              <a:rPr lang="cs-CZ" dirty="0">
                <a:hlinkClick r:id="rId3"/>
              </a:rPr>
              <a:t> i </a:t>
            </a:r>
            <a:r>
              <a:rPr lang="cs-CZ" dirty="0" err="1">
                <a:hlinkClick r:id="rId3"/>
              </a:rPr>
              <a:t>Norge</a:t>
            </a:r>
            <a:r>
              <a:rPr lang="cs-CZ" dirty="0">
                <a:hlinkClick r:id="rId3"/>
              </a:rPr>
              <a:t> </a:t>
            </a:r>
            <a:r>
              <a:rPr lang="cs-CZ" dirty="0" err="1">
                <a:hlinkClick r:id="rId3"/>
              </a:rPr>
              <a:t>som</a:t>
            </a:r>
            <a:r>
              <a:rPr lang="cs-CZ" dirty="0">
                <a:hlinkClick r:id="rId3"/>
              </a:rPr>
              <a:t> </a:t>
            </a:r>
            <a:r>
              <a:rPr lang="cs-CZ" dirty="0" err="1">
                <a:hlinkClick r:id="rId3"/>
              </a:rPr>
              <a:t>et</a:t>
            </a:r>
            <a:r>
              <a:rPr lang="cs-CZ" dirty="0">
                <a:hlinkClick r:id="rId3"/>
              </a:rPr>
              <a:t> </a:t>
            </a:r>
            <a:r>
              <a:rPr lang="cs-CZ" dirty="0" err="1">
                <a:hlinkClick r:id="rId3"/>
              </a:rPr>
              <a:t>bevis</a:t>
            </a:r>
            <a:r>
              <a:rPr lang="cs-CZ" dirty="0">
                <a:hlinkClick r:id="rId3"/>
              </a:rPr>
              <a:t> </a:t>
            </a:r>
            <a:r>
              <a:rPr lang="cs-CZ" dirty="0" err="1">
                <a:hlinkClick r:id="rId3"/>
              </a:rPr>
              <a:t>på</a:t>
            </a:r>
            <a:r>
              <a:rPr lang="cs-CZ" dirty="0">
                <a:hlinkClick r:id="rId3"/>
              </a:rPr>
              <a:t> </a:t>
            </a:r>
            <a:r>
              <a:rPr lang="cs-CZ" dirty="0" err="1">
                <a:hlinkClick r:id="rId3"/>
              </a:rPr>
              <a:t>språkkontakt</a:t>
            </a:r>
            <a:r>
              <a:rPr lang="cs-CZ" dirty="0" smtClean="0">
                <a:hlinkClick r:id="rId3"/>
              </a:rPr>
              <a:t>.</a:t>
            </a:r>
            <a:r>
              <a:rPr lang="cs-CZ" dirty="0" smtClean="0"/>
              <a:t> </a:t>
            </a:r>
          </a:p>
          <a:p>
            <a:r>
              <a:rPr lang="cs-CZ" dirty="0" err="1">
                <a:hlinkClick r:id="rId4"/>
              </a:rPr>
              <a:t>Engelsk</a:t>
            </a:r>
            <a:r>
              <a:rPr lang="cs-CZ" dirty="0">
                <a:hlinkClick r:id="rId4"/>
              </a:rPr>
              <a:t> </a:t>
            </a:r>
            <a:r>
              <a:rPr lang="cs-CZ" dirty="0" err="1">
                <a:hlinkClick r:id="rId4"/>
              </a:rPr>
              <a:t>eller</a:t>
            </a:r>
            <a:r>
              <a:rPr lang="cs-CZ" dirty="0">
                <a:hlinkClick r:id="rId4"/>
              </a:rPr>
              <a:t> </a:t>
            </a:r>
            <a:r>
              <a:rPr lang="cs-CZ" dirty="0" err="1">
                <a:hlinkClick r:id="rId4"/>
              </a:rPr>
              <a:t>norsk</a:t>
            </a:r>
            <a:r>
              <a:rPr lang="cs-CZ" dirty="0">
                <a:hlinkClick r:id="rId4"/>
              </a:rPr>
              <a:t>? Den </a:t>
            </a:r>
            <a:r>
              <a:rPr lang="cs-CZ" dirty="0" err="1">
                <a:hlinkClick r:id="rId4"/>
              </a:rPr>
              <a:t>offisielle</a:t>
            </a:r>
            <a:r>
              <a:rPr lang="cs-CZ" dirty="0">
                <a:hlinkClick r:id="rId4"/>
              </a:rPr>
              <a:t> </a:t>
            </a:r>
            <a:r>
              <a:rPr lang="cs-CZ" dirty="0" err="1">
                <a:hlinkClick r:id="rId4"/>
              </a:rPr>
              <a:t>norske</a:t>
            </a:r>
            <a:r>
              <a:rPr lang="cs-CZ" dirty="0">
                <a:hlinkClick r:id="rId4"/>
              </a:rPr>
              <a:t> </a:t>
            </a:r>
            <a:r>
              <a:rPr lang="cs-CZ" dirty="0" err="1">
                <a:hlinkClick r:id="rId4"/>
              </a:rPr>
              <a:t>språkpolitikken</a:t>
            </a:r>
            <a:r>
              <a:rPr lang="cs-CZ" dirty="0">
                <a:hlinkClick r:id="rId4"/>
              </a:rPr>
              <a:t> </a:t>
            </a:r>
            <a:r>
              <a:rPr lang="cs-CZ" dirty="0" err="1">
                <a:hlinkClick r:id="rId4"/>
              </a:rPr>
              <a:t>fra</a:t>
            </a:r>
            <a:r>
              <a:rPr lang="cs-CZ" dirty="0">
                <a:hlinkClick r:id="rId4"/>
              </a:rPr>
              <a:t> 1990 til </a:t>
            </a:r>
            <a:r>
              <a:rPr lang="cs-CZ" dirty="0" smtClean="0">
                <a:hlinkClick r:id="rId4"/>
              </a:rPr>
              <a:t>2009</a:t>
            </a:r>
            <a:endParaRPr lang="cs-CZ" dirty="0" smtClean="0"/>
          </a:p>
          <a:p>
            <a:r>
              <a:rPr lang="cs-CZ" dirty="0">
                <a:hlinkClick r:id="rId5"/>
              </a:rPr>
              <a:t>VISJON </a:t>
            </a:r>
            <a:r>
              <a:rPr lang="cs-CZ" dirty="0" err="1">
                <a:hlinkClick r:id="rId5"/>
              </a:rPr>
              <a:t>og</a:t>
            </a:r>
            <a:r>
              <a:rPr lang="cs-CZ" dirty="0">
                <a:hlinkClick r:id="rId5"/>
              </a:rPr>
              <a:t> VIRKELIGHET: </a:t>
            </a:r>
            <a:r>
              <a:rPr lang="cs-CZ" dirty="0" err="1">
                <a:hlinkClick r:id="rId5"/>
              </a:rPr>
              <a:t>Revitaliseringen</a:t>
            </a:r>
            <a:r>
              <a:rPr lang="cs-CZ" dirty="0">
                <a:hlinkClick r:id="rId5"/>
              </a:rPr>
              <a:t> </a:t>
            </a:r>
            <a:r>
              <a:rPr lang="cs-CZ" dirty="0" err="1">
                <a:hlinkClick r:id="rId5"/>
              </a:rPr>
              <a:t>av</a:t>
            </a:r>
            <a:r>
              <a:rPr lang="cs-CZ" dirty="0">
                <a:hlinkClick r:id="rId5"/>
              </a:rPr>
              <a:t> </a:t>
            </a:r>
            <a:r>
              <a:rPr lang="cs-CZ" dirty="0" err="1">
                <a:hlinkClick r:id="rId5"/>
              </a:rPr>
              <a:t>samisk</a:t>
            </a:r>
            <a:r>
              <a:rPr lang="cs-CZ" dirty="0">
                <a:hlinkClick r:id="rId5"/>
              </a:rPr>
              <a:t> </a:t>
            </a:r>
            <a:r>
              <a:rPr lang="cs-CZ" dirty="0" err="1">
                <a:hlinkClick r:id="rId5"/>
              </a:rPr>
              <a:t>språk</a:t>
            </a:r>
            <a:r>
              <a:rPr lang="cs-CZ" dirty="0">
                <a:hlinkClick r:id="rId5"/>
              </a:rPr>
              <a:t> i </a:t>
            </a:r>
            <a:r>
              <a:rPr lang="cs-CZ" dirty="0" err="1">
                <a:hlinkClick r:id="rId5"/>
              </a:rPr>
              <a:t>skole</a:t>
            </a:r>
            <a:r>
              <a:rPr lang="cs-CZ" dirty="0">
                <a:hlinkClick r:id="rId5"/>
              </a:rPr>
              <a:t> </a:t>
            </a:r>
            <a:r>
              <a:rPr lang="cs-CZ" dirty="0" err="1">
                <a:hlinkClick r:id="rId5"/>
              </a:rPr>
              <a:t>og</a:t>
            </a:r>
            <a:r>
              <a:rPr lang="cs-CZ" dirty="0">
                <a:hlinkClick r:id="rId5"/>
              </a:rPr>
              <a:t> </a:t>
            </a:r>
            <a:r>
              <a:rPr lang="cs-CZ" dirty="0" err="1">
                <a:hlinkClick r:id="rId5"/>
              </a:rPr>
              <a:t>barnehage</a:t>
            </a:r>
            <a:r>
              <a:rPr lang="cs-CZ" dirty="0">
                <a:hlinkClick r:id="rId5"/>
              </a:rPr>
              <a:t> i </a:t>
            </a:r>
            <a:r>
              <a:rPr lang="cs-CZ" dirty="0" err="1">
                <a:hlinkClick r:id="rId5"/>
              </a:rPr>
              <a:t>Norge</a:t>
            </a:r>
            <a:r>
              <a:rPr lang="cs-CZ" dirty="0">
                <a:hlinkClick r:id="rId5"/>
              </a:rPr>
              <a:t> </a:t>
            </a:r>
            <a:r>
              <a:rPr lang="cs-CZ" dirty="0" err="1">
                <a:hlinkClick r:id="rId5"/>
              </a:rPr>
              <a:t>etter</a:t>
            </a:r>
            <a:r>
              <a:rPr lang="cs-CZ" dirty="0">
                <a:hlinkClick r:id="rId5"/>
              </a:rPr>
              <a:t> </a:t>
            </a:r>
            <a:r>
              <a:rPr lang="cs-CZ" dirty="0" smtClean="0">
                <a:hlinkClick r:id="rId5"/>
              </a:rPr>
              <a:t>1997</a:t>
            </a:r>
            <a:r>
              <a:rPr lang="cs-CZ" dirty="0">
                <a:hlinkClick r:id="rId5"/>
              </a:rPr>
              <a:t>VISJON </a:t>
            </a:r>
            <a:r>
              <a:rPr lang="cs-CZ" dirty="0" err="1">
                <a:hlinkClick r:id="rId5"/>
              </a:rPr>
              <a:t>og</a:t>
            </a:r>
            <a:r>
              <a:rPr lang="cs-CZ" dirty="0">
                <a:hlinkClick r:id="rId5"/>
              </a:rPr>
              <a:t> VIRKELIGHET: </a:t>
            </a:r>
            <a:r>
              <a:rPr lang="cs-CZ" dirty="0" err="1">
                <a:hlinkClick r:id="rId5"/>
              </a:rPr>
              <a:t>Revitaliseringen</a:t>
            </a:r>
            <a:r>
              <a:rPr lang="cs-CZ" dirty="0">
                <a:hlinkClick r:id="rId5"/>
              </a:rPr>
              <a:t> </a:t>
            </a:r>
            <a:r>
              <a:rPr lang="cs-CZ" dirty="0" err="1">
                <a:hlinkClick r:id="rId5"/>
              </a:rPr>
              <a:t>av</a:t>
            </a:r>
            <a:r>
              <a:rPr lang="cs-CZ" dirty="0">
                <a:hlinkClick r:id="rId5"/>
              </a:rPr>
              <a:t> </a:t>
            </a:r>
            <a:r>
              <a:rPr lang="cs-CZ" dirty="0" err="1">
                <a:hlinkClick r:id="rId5"/>
              </a:rPr>
              <a:t>samisk</a:t>
            </a:r>
            <a:r>
              <a:rPr lang="cs-CZ" dirty="0">
                <a:hlinkClick r:id="rId5"/>
              </a:rPr>
              <a:t> </a:t>
            </a:r>
            <a:r>
              <a:rPr lang="cs-CZ" dirty="0" err="1">
                <a:hlinkClick r:id="rId5"/>
              </a:rPr>
              <a:t>språk</a:t>
            </a:r>
            <a:r>
              <a:rPr lang="cs-CZ" dirty="0">
                <a:hlinkClick r:id="rId5"/>
              </a:rPr>
              <a:t> i </a:t>
            </a:r>
            <a:r>
              <a:rPr lang="cs-CZ" dirty="0" err="1">
                <a:hlinkClick r:id="rId5"/>
              </a:rPr>
              <a:t>skole</a:t>
            </a:r>
            <a:r>
              <a:rPr lang="cs-CZ" dirty="0">
                <a:hlinkClick r:id="rId5"/>
              </a:rPr>
              <a:t> </a:t>
            </a:r>
            <a:r>
              <a:rPr lang="cs-CZ" dirty="0" err="1">
                <a:hlinkClick r:id="rId5"/>
              </a:rPr>
              <a:t>og</a:t>
            </a:r>
            <a:r>
              <a:rPr lang="cs-CZ" dirty="0">
                <a:hlinkClick r:id="rId5"/>
              </a:rPr>
              <a:t> </a:t>
            </a:r>
            <a:r>
              <a:rPr lang="cs-CZ" dirty="0" err="1">
                <a:hlinkClick r:id="rId5"/>
              </a:rPr>
              <a:t>barnehage</a:t>
            </a:r>
            <a:r>
              <a:rPr lang="cs-CZ" dirty="0">
                <a:hlinkClick r:id="rId5"/>
              </a:rPr>
              <a:t> i </a:t>
            </a:r>
            <a:r>
              <a:rPr lang="cs-CZ" dirty="0" err="1">
                <a:hlinkClick r:id="rId5"/>
              </a:rPr>
              <a:t>Norge</a:t>
            </a:r>
            <a:r>
              <a:rPr lang="cs-CZ" dirty="0">
                <a:hlinkClick r:id="rId5"/>
              </a:rPr>
              <a:t> </a:t>
            </a:r>
            <a:r>
              <a:rPr lang="cs-CZ" dirty="0" err="1">
                <a:hlinkClick r:id="rId5"/>
              </a:rPr>
              <a:t>etter</a:t>
            </a:r>
            <a:r>
              <a:rPr lang="cs-CZ" dirty="0">
                <a:hlinkClick r:id="rId5"/>
              </a:rPr>
              <a:t> </a:t>
            </a:r>
            <a:r>
              <a:rPr lang="cs-CZ" dirty="0" smtClean="0">
                <a:hlinkClick r:id="rId5"/>
              </a:rPr>
              <a:t>1997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se hodnotí při obhajobě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Jaké otázky si autor-kandidát klade?</a:t>
            </a:r>
          </a:p>
          <a:p>
            <a:r>
              <a:rPr lang="cs-CZ" dirty="0" smtClean="0"/>
              <a:t>K jakým závěrům dospěl? A hlavně:</a:t>
            </a:r>
          </a:p>
          <a:p>
            <a:r>
              <a:rPr lang="cs-CZ" dirty="0" smtClean="0"/>
              <a:t>O co své závěry opírá? Jak je formuluje?</a:t>
            </a:r>
          </a:p>
          <a:p>
            <a:r>
              <a:rPr lang="cs-CZ" dirty="0" smtClean="0"/>
              <a:t>Jaké argumenty uvádí? Umí argumentovat?</a:t>
            </a:r>
          </a:p>
          <a:p>
            <a:r>
              <a:rPr lang="cs-CZ" dirty="0" smtClean="0"/>
              <a:t>Jak svůj text strukturuje?</a:t>
            </a:r>
          </a:p>
          <a:p>
            <a:r>
              <a:rPr lang="cs-CZ" dirty="0" smtClean="0"/>
              <a:t>Umí používat v oboru terminologii oboru?</a:t>
            </a:r>
          </a:p>
          <a:p>
            <a:r>
              <a:rPr lang="cs-CZ" dirty="0" smtClean="0"/>
              <a:t>Na jaké úrovni je jazyk, jakým je práce napsána?</a:t>
            </a:r>
          </a:p>
          <a:p>
            <a:r>
              <a:rPr lang="cs-CZ" dirty="0" smtClean="0"/>
              <a:t>Umí pracovat s prameny? Jsou relevantní?</a:t>
            </a:r>
          </a:p>
          <a:p>
            <a:r>
              <a:rPr lang="cs-CZ" dirty="0" smtClean="0"/>
              <a:t>Rozlišuje mezi citacemi a referencemi?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Přípravná fáze je velmi důležitá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Je totiž zapotřebí formulovat:</a:t>
            </a:r>
          </a:p>
          <a:p>
            <a:r>
              <a:rPr lang="cs-CZ" dirty="0" smtClean="0"/>
              <a:t>nejen téma, předmět práce</a:t>
            </a:r>
          </a:p>
          <a:p>
            <a:r>
              <a:rPr lang="cs-CZ" dirty="0" smtClean="0"/>
              <a:t>ale VAŠI OTÁZKU, na kterou bude bakalářská práce odpovědí</a:t>
            </a:r>
          </a:p>
          <a:p>
            <a:r>
              <a:rPr lang="cs-CZ" dirty="0" smtClean="0"/>
              <a:t>ZDŮVODNĚNÍ  vašeho tématu i otázky</a:t>
            </a:r>
          </a:p>
          <a:p>
            <a:r>
              <a:rPr lang="cs-CZ" dirty="0" smtClean="0"/>
              <a:t>Přehled o tom, co bylo o daném tématu napsáno</a:t>
            </a:r>
          </a:p>
          <a:p>
            <a:r>
              <a:rPr lang="cs-CZ" dirty="0" smtClean="0"/>
              <a:t>V jisté fázi mentální přípravy: hypotézu, se kterou se dá dále pracovat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013_10_17\writ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980728"/>
            <a:ext cx="5533156" cy="482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262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2013_10_17\writinga_N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088" y="1340768"/>
            <a:ext cx="5211216" cy="404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388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2013_10_17\writingab_N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40767"/>
            <a:ext cx="5910088" cy="403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599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Čtení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 součást psaní. Nečekejte až všechno přečtete. Začněte psát, kdy vás něco napadne.</a:t>
            </a:r>
          </a:p>
          <a:p>
            <a:r>
              <a:rPr lang="cs-CZ" dirty="0" smtClean="0"/>
              <a:t>Čtení má probíhat POD ÚHLEM POHLEDU…</a:t>
            </a:r>
          </a:p>
          <a:p>
            <a:r>
              <a:rPr lang="cs-CZ" dirty="0" smtClean="0"/>
              <a:t>Musí být AKTIVNÍ + EFEKTIVNÍ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Poznámky do dvou sloupců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1. Informace o textu</a:t>
            </a:r>
          </a:p>
          <a:p>
            <a:endParaRPr lang="cs-CZ" dirty="0"/>
          </a:p>
          <a:p>
            <a:r>
              <a:rPr lang="cs-CZ" dirty="0" smtClean="0"/>
              <a:t>Konspekt</a:t>
            </a:r>
          </a:p>
          <a:p>
            <a:r>
              <a:rPr lang="cs-CZ" dirty="0" smtClean="0"/>
              <a:t>Fakta k obsahu 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2. Otázky, které v nás text vyvolává, v čem nás inspiruje nebo provokuje. Spojení subjektivního a odborného.</a:t>
            </a:r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492</Words>
  <Application>Microsoft Office PowerPoint</Application>
  <PresentationFormat>Předvádění na obrazovce (4:3)</PresentationFormat>
  <Paragraphs>70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 sady Office</vt:lpstr>
      <vt:lpstr>K bakalářské práci 2</vt:lpstr>
      <vt:lpstr>Typy nadpisů</vt:lpstr>
      <vt:lpstr>Co se hodnotí při obhajobě</vt:lpstr>
      <vt:lpstr>Přípravná fáze je velmi důležitá</vt:lpstr>
      <vt:lpstr>Prezentace aplikace PowerPoint</vt:lpstr>
      <vt:lpstr>Prezentace aplikace PowerPoint</vt:lpstr>
      <vt:lpstr>Prezentace aplikace PowerPoint</vt:lpstr>
      <vt:lpstr>Čtení</vt:lpstr>
      <vt:lpstr>Poznámky do dvou sloupců</vt:lpstr>
      <vt:lpstr>Jak bude vypadat práce</vt:lpstr>
      <vt:lpstr>Práce má být svědectvím o tom, že ovládáte:</vt:lpstr>
      <vt:lpstr>Prezentace aplikace PowerPoint</vt:lpstr>
      <vt:lpstr>The Research Wheel</vt:lpstr>
      <vt:lpstr>Před konzultací s vedoucím práce</vt:lpstr>
    </vt:vector>
  </TitlesOfParts>
  <Company>ffmu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 bakalářské práci</dc:title>
  <dc:creator>nordistika</dc:creator>
  <cp:lastModifiedBy>user</cp:lastModifiedBy>
  <cp:revision>14</cp:revision>
  <dcterms:created xsi:type="dcterms:W3CDTF">2011-10-27T04:25:52Z</dcterms:created>
  <dcterms:modified xsi:type="dcterms:W3CDTF">2013-10-17T05:57:42Z</dcterms:modified>
</cp:coreProperties>
</file>