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2" r:id="rId3"/>
    <p:sldId id="264" r:id="rId4"/>
    <p:sldId id="265" r:id="rId5"/>
    <p:sldId id="266" r:id="rId6"/>
    <p:sldId id="267" r:id="rId7"/>
    <p:sldId id="269" r:id="rId8"/>
    <p:sldId id="268" r:id="rId9"/>
    <p:sldId id="270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3096CA-BF27-4709-AA88-53B6C5D9A1EE}" type="datetimeFigureOut">
              <a:rPr lang="cs-CZ" smtClean="0"/>
              <a:t>3.12.2013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7572D4-9C95-4C4C-B62B-D951D69D8E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026550"/>
      </p:ext>
    </p:extLst>
  </p:cSld>
  <p:clrMap bg1="lt1" tx1="dk1" bg2="lt2" tx2="dk2" accent1="accent1" accent2="accent2" accent3="accent3" accent4="accent4" accent5="accent5" accent6="accent6" hlink="hlink" folHlink="folHlink"/>
  <p:hf sldNum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42FEEC-54B6-4D81-8520-AF002A86F987}" type="datetimeFigureOut">
              <a:rPr lang="cs-CZ" smtClean="0"/>
              <a:t>3.12.2013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0FDA53-EAF7-4450-87BB-2ED79DA10F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6317929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2482D4B-9F8E-4358-9217-1DEFDC0EBCD1}" type="datetime1">
              <a:rPr lang="cs-CZ" smtClean="0"/>
              <a:t>3.12.2013</a:t>
            </a:fld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6804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936FD-C173-4A03-BF16-C0AE7193C290}" type="datetime1">
              <a:rPr lang="cs-CZ" smtClean="0"/>
              <a:t>3.12.2013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hudební slavistiky (UJ_46)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7425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A057F-3A9B-4D0C-84B1-98080AA0E182}" type="datetime1">
              <a:rPr lang="cs-CZ" smtClean="0"/>
              <a:t>3.12.2013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hudební slavistiky (UJ_46)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3809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6050D-B108-4A40-B9CC-7889DC64F24A}" type="datetime1">
              <a:rPr lang="cs-CZ" smtClean="0"/>
              <a:t>3.12.2013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hudební slavistiky (UJ_46)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1095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68594-4314-4A99-B94D-33EEF846DC0C}" type="datetime1">
              <a:rPr lang="cs-CZ" smtClean="0"/>
              <a:t>3.12.2013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hudební slavistiky (UJ_46)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2451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76E9D-79E9-4F35-8E08-755A995974B2}" type="datetime1">
              <a:rPr lang="cs-CZ" smtClean="0"/>
              <a:t>3.12.2013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hudební slavistiky (UJ_46)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4326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AB363-F5D3-45B8-B0C5-B85922D0BD55}" type="datetime1">
              <a:rPr lang="cs-CZ" smtClean="0"/>
              <a:t>3.12.2013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hudební slavistiky (UJ_46)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9942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A91D4-37E5-4B8D-9090-022C042EF50D}" type="datetime1">
              <a:rPr lang="cs-CZ" smtClean="0"/>
              <a:t>3.12.2013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hudební slavistiky (UJ_46)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04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111A2-98A1-41C4-97E1-7CF38D9E5E6A}" type="datetime1">
              <a:rPr lang="cs-CZ" smtClean="0"/>
              <a:t>3.12.2013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hudební slavistiky (UJ_46)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6793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C2FA-A739-471E-B74D-75287C6E5493}" type="datetime1">
              <a:rPr lang="cs-CZ" smtClean="0"/>
              <a:t>3.12.2013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hudební slavistiky (UJ_46)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6868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4EF5A-9EB3-466F-AD8B-49D0AEE8F3A4}" type="datetime1">
              <a:rPr lang="cs-CZ" smtClean="0"/>
              <a:t>3.12.2013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hudební slavistiky (UJ_46)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4573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CB78A-D750-41A7-AF8F-33FEE96719A2}" type="datetime1">
              <a:rPr lang="cs-CZ" smtClean="0"/>
              <a:t>3.12.2013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hudební slavistiky (UJ_46)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6034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0000">
              <a:srgbClr val="000082"/>
            </a:gs>
            <a:gs pos="24160">
              <a:srgbClr val="0012A2"/>
            </a:gs>
            <a:gs pos="33000">
              <a:srgbClr val="0047FF"/>
            </a:gs>
            <a:gs pos="67000">
              <a:srgbClr val="000082"/>
            </a:gs>
            <a:gs pos="83000">
              <a:srgbClr val="0047FF"/>
            </a:gs>
            <a:gs pos="88000">
              <a:srgbClr val="000082"/>
            </a:gs>
            <a:gs pos="91000">
              <a:srgbClr val="0047FF">
                <a:lumMod val="88000"/>
                <a:lumOff val="12000"/>
                <a:alpha val="93000"/>
              </a:srgb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22256-0850-4594-9F02-1E84D835A8E4}" type="datetime1">
              <a:rPr lang="cs-CZ" smtClean="0"/>
              <a:t>3.12.2013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Úvod do hudební slavistiky (UJ_46)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7298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1916832"/>
            <a:ext cx="7772400" cy="1470025"/>
          </a:xfrm>
        </p:spPr>
        <p:txBody>
          <a:bodyPr>
            <a:normAutofit/>
          </a:bodyPr>
          <a:lstStyle/>
          <a:p>
            <a:r>
              <a:rPr lang="cs-CZ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Prvotní a druhotná folklórní existence hudebních nástrojů</a:t>
            </a:r>
            <a:endParaRPr lang="cs-CZ" dirty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53344" y="4221088"/>
            <a:ext cx="6400800" cy="1752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8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PhDr. Petr Kalina, Ph.D.</a:t>
            </a:r>
          </a:p>
          <a:p>
            <a:pPr>
              <a:lnSpc>
                <a:spcPct val="150000"/>
              </a:lnSpc>
            </a:pPr>
            <a:fld id="{4453FEB2-9C09-47A7-88FE-54A6B263836C}" type="datetime1">
              <a:rPr lang="cs-CZ" sz="240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pPr>
                <a:lnSpc>
                  <a:spcPct val="150000"/>
                </a:lnSpc>
              </a:pPr>
              <a:t>3.12.2013</a:t>
            </a:fld>
            <a:endParaRPr lang="cs-CZ" sz="2400" dirty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88640"/>
            <a:ext cx="1210686" cy="121068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6705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2987824" y="836712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Tradiční muzikanti</a:t>
            </a:r>
            <a:endParaRPr lang="cs-CZ" sz="28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899592" y="1916832"/>
            <a:ext cx="7344816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Za tradiční muzikanty (tedy nositele prvotní existence folklóru) je nutno považovat pouze ty hudebníky, kteří se svému umění a repertoáru naučili cestou přirozené transmise folklórní tradice, tedy přímým předáváním z generace na generaci a to v prostředí, kde byl folklór přirozenou součástí života svého společenství. Muzikanti, kteří mají profesionální hudební vzdělání nebo ti, kteří přijímají repertoár z folkloristických sbírek či nahrávek, jsou považovány za nositele sekundární folklórní tradice, tedy za nositele folklorismu.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7241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2339752" y="827390"/>
            <a:ext cx="4464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Tradiční hudební nástroje</a:t>
            </a:r>
            <a:endParaRPr lang="cs-CZ" sz="28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899592" y="1916832"/>
            <a:ext cx="734481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cs-CZ" sz="2800" dirty="0" smtClean="0"/>
              <a:t>jednak takové nástrojové typy, které nepřešly do folklórního užívání z profesionální hudby</a:t>
            </a:r>
          </a:p>
          <a:p>
            <a:endParaRPr lang="cs-CZ" sz="28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cs-CZ" sz="2800" dirty="0" smtClean="0"/>
              <a:t>dále jsou to nástroje, jejichž výrobci byli amatérští řemeslníci, kteří k výrobě nepoužívali postupů převzatých z moderního profesionálního nástrojařství.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296387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2555776" y="827390"/>
            <a:ext cx="4464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Tradiční hudební projevy</a:t>
            </a:r>
            <a:endParaRPr lang="cs-CZ" sz="28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899592" y="1916832"/>
            <a:ext cx="734481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Za takové projevy považujeme jen ty, které jsou (resp. byly) konány spontánně, výše vymezenými tradičními muzikanty a (případně) na výše vymezené folklórní hudební nástroje, a to v prostředí, v němž se tyto folklórní projevy rozšířily, a ve kterých jsou plněny všechny původní funkce hudebního folklóru. Jakékoliv projevy pódiové prezentace, kdy jsou folklórní projevy vytrženy ze svého přirozeného prostředí a u nichž je zachována a stavěna do popředí výhradně funkce estetická považujeme za projev druhotné existence folklóru.</a:t>
            </a:r>
          </a:p>
        </p:txBody>
      </p:sp>
    </p:spTree>
    <p:extLst>
      <p:ext uri="{BB962C8B-B14F-4D97-AF65-F5344CB8AC3E}">
        <p14:creationId xmlns:p14="http://schemas.microsoft.com/office/powerpoint/2010/main" val="2278513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707904" y="260039"/>
            <a:ext cx="18722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 smtClean="0"/>
              <a:t>cimbál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180795"/>
            <a:ext cx="6624736" cy="5165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95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340768"/>
            <a:ext cx="8254174" cy="424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50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1865597" y="363104"/>
            <a:ext cx="5110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Josef Václav </a:t>
            </a:r>
            <a:r>
              <a:rPr lang="cs-CZ" sz="2800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Schunda</a:t>
            </a:r>
            <a:r>
              <a:rPr lang="cs-CZ" sz="28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(1845-1923)</a:t>
            </a:r>
            <a:endParaRPr lang="cs-CZ" sz="2800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219805" y="935142"/>
            <a:ext cx="25202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chemeClr val="accent6">
                    <a:lumMod val="75000"/>
                  </a:schemeClr>
                </a:solidFill>
              </a:rPr>
              <a:t>Nagy </a:t>
            </a:r>
            <a:r>
              <a:rPr lang="cs-CZ" sz="2800" dirty="0" err="1" smtClean="0">
                <a:solidFill>
                  <a:schemeClr val="accent6">
                    <a:lumMod val="75000"/>
                  </a:schemeClr>
                </a:solidFill>
              </a:rPr>
              <a:t>cymbalom</a:t>
            </a:r>
            <a:endParaRPr lang="cs-CZ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844824"/>
            <a:ext cx="6883118" cy="468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63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1"/>
            <a:ext cx="7904622" cy="5921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61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1865597" y="260648"/>
            <a:ext cx="5110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Josef Václav </a:t>
            </a:r>
            <a:r>
              <a:rPr lang="cs-CZ" sz="2800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Schunda</a:t>
            </a:r>
            <a:r>
              <a:rPr lang="cs-CZ" sz="28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(1845-1923)</a:t>
            </a:r>
            <a:endParaRPr lang="cs-CZ" sz="2800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697348" y="783868"/>
            <a:ext cx="14469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err="1" smtClean="0">
                <a:solidFill>
                  <a:schemeClr val="accent6">
                    <a:lumMod val="75000"/>
                  </a:schemeClr>
                </a:solidFill>
              </a:rPr>
              <a:t>Tarogato</a:t>
            </a:r>
            <a:endParaRPr lang="cs-CZ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628800"/>
            <a:ext cx="6721660" cy="4955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835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421</TotalTime>
  <Words>120</Words>
  <Application>Microsoft Office PowerPoint</Application>
  <PresentationFormat>Předvádění na obrazovce (4:3)</PresentationFormat>
  <Paragraphs>17</Paragraphs>
  <Slides>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Prvotní a druhotná folklórní existence hudebních nástrojů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Petr Ch. \k</dc:creator>
  <cp:lastModifiedBy>Petr Ch. Kalina</cp:lastModifiedBy>
  <cp:revision>31</cp:revision>
  <dcterms:created xsi:type="dcterms:W3CDTF">2011-02-28T16:35:33Z</dcterms:created>
  <dcterms:modified xsi:type="dcterms:W3CDTF">2013-12-03T09:02:52Z</dcterms:modified>
</cp:coreProperties>
</file>