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9" r:id="rId4"/>
    <p:sldId id="270" r:id="rId5"/>
    <p:sldId id="271" r:id="rId6"/>
    <p:sldId id="301" r:id="rId7"/>
    <p:sldId id="303" r:id="rId8"/>
    <p:sldId id="302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94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9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5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dk.munovapaka.cz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nocsandersenem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ndetskeknihy.cz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celeceskoctedetem.cz/cz/menu/406/x1-mezinarodni-tyden-cteni-detem/" TargetMode="External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hyperlink" Target="http://www.celeceskoctedetem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maradkaknihovna.cz/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rostemesknihou.cz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ebe.eu/page/inde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andrea.vc.cvut.cz/cgi-bin/mailman/listinfo/andersen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k.munovapaka.cz/" TargetMode="External"/><Relationship Id="rId2" Type="http://schemas.openxmlformats.org/officeDocument/2006/relationships/hyperlink" Target="http://www.dendetskeknih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jm.cz/deti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lp.cz/cz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519" y="1412776"/>
            <a:ext cx="7642895" cy="2088232"/>
          </a:xfrm>
        </p:spPr>
        <p:txBody>
          <a:bodyPr>
            <a:normAutofit/>
          </a:bodyPr>
          <a:lstStyle/>
          <a:p>
            <a:r>
              <a:rPr lang="cs-CZ" dirty="0" smtClean="0"/>
              <a:t>Práce s uživateli ve veřejných knihovnách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3573016"/>
            <a:ext cx="6480048" cy="1752600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3000" dirty="0" smtClean="0"/>
              <a:t>Mgr. Adéla </a:t>
            </a:r>
            <a:r>
              <a:rPr lang="cs-CZ" sz="3000" dirty="0" err="1" smtClean="0"/>
              <a:t>Dilhofová</a:t>
            </a:r>
            <a:r>
              <a:rPr lang="cs-CZ" sz="3000" dirty="0" smtClean="0"/>
              <a:t> (MZK v Brně)</a:t>
            </a:r>
          </a:p>
          <a:p>
            <a:r>
              <a:rPr lang="cs-CZ" sz="3000" dirty="0" smtClean="0"/>
              <a:t>FF MU, KISK </a:t>
            </a:r>
            <a:r>
              <a:rPr lang="cs-CZ" sz="3000" dirty="0" smtClean="0"/>
              <a:t>6. </a:t>
            </a:r>
            <a:r>
              <a:rPr lang="cs-CZ" sz="3000" dirty="0" smtClean="0"/>
              <a:t>12. </a:t>
            </a:r>
            <a:r>
              <a:rPr lang="cs-CZ" sz="3000" dirty="0" smtClean="0"/>
              <a:t>2013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9760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 tom, které metody zvolit, rozhodují především 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b="1" dirty="0" smtClean="0"/>
              <a:t>3 základní faktory:</a:t>
            </a:r>
          </a:p>
          <a:p>
            <a:pPr marL="0" indent="0">
              <a:buNone/>
            </a:pPr>
            <a:endParaRPr lang="cs-CZ" sz="2400" b="1" dirty="0" smtClean="0"/>
          </a:p>
          <a:p>
            <a:r>
              <a:rPr lang="cs-CZ" sz="2400" dirty="0" smtClean="0"/>
              <a:t>Úroveň a vyspělost uživatelů</a:t>
            </a:r>
          </a:p>
          <a:p>
            <a:r>
              <a:rPr lang="cs-CZ" sz="2400" dirty="0" smtClean="0"/>
              <a:t>Podmínky, ve kterých knihovna působí</a:t>
            </a:r>
          </a:p>
          <a:p>
            <a:r>
              <a:rPr lang="cs-CZ" sz="2400" dirty="0" smtClean="0"/>
              <a:t>Plány knihovny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616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Úroveň a vyspělost uživatelů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Pro poskytování optimálních služeb by uživatelé měli být interně, pro potřeby knihovny rozděleni do kategorií:</a:t>
            </a:r>
          </a:p>
          <a:p>
            <a:r>
              <a:rPr lang="cs-CZ" sz="2800" dirty="0" smtClean="0"/>
              <a:t>Dle věku (děti / dospívající / mládež / dospělí) </a:t>
            </a:r>
          </a:p>
          <a:p>
            <a:r>
              <a:rPr lang="cs-CZ" sz="2800" dirty="0" smtClean="0"/>
              <a:t>Dle stupně dosaženého vzdělání (ZŠ, SŠ, VŠ)</a:t>
            </a:r>
          </a:p>
          <a:p>
            <a:r>
              <a:rPr lang="cs-CZ" sz="2800" dirty="0" smtClean="0"/>
              <a:t>Dle zájmů</a:t>
            </a:r>
          </a:p>
          <a:p>
            <a:r>
              <a:rPr lang="cs-CZ" sz="2800" dirty="0" smtClean="0"/>
              <a:t>Dle profese nebo studijního oboru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556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Podmínky, ve kterých knihovna působí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Vhodně vybudovaný a zpracovaný fond</a:t>
            </a:r>
          </a:p>
          <a:p>
            <a:r>
              <a:rPr lang="cs-CZ" dirty="0" smtClean="0"/>
              <a:t>Vhodné personální obsazení a prostorové vybavení knihovny</a:t>
            </a:r>
          </a:p>
          <a:p>
            <a:r>
              <a:rPr lang="cs-CZ" dirty="0" smtClean="0"/>
              <a:t>Odpovídající způsob propagace fondu a služeb knihovny (vlastní www stránky s on-line katalogem, profily na sociálních sítích, RSS kanály, chat, </a:t>
            </a:r>
            <a:r>
              <a:rPr lang="cs-CZ" dirty="0" err="1" smtClean="0"/>
              <a:t>Skype</a:t>
            </a:r>
            <a:r>
              <a:rPr lang="cs-CZ" dirty="0" smtClean="0"/>
              <a:t>...)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Průvodce službami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44824"/>
            <a:ext cx="7522995" cy="40139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Každá </a:t>
            </a:r>
            <a:r>
              <a:rPr lang="cs-CZ" dirty="0"/>
              <a:t>knihovna by měla mít svého </a:t>
            </a:r>
            <a:r>
              <a:rPr lang="cs-CZ" b="1" dirty="0"/>
              <a:t>průvodce </a:t>
            </a:r>
            <a:r>
              <a:rPr lang="cs-CZ" b="1" dirty="0" smtClean="0"/>
              <a:t>službami.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 smtClean="0"/>
              <a:t>Ten přináší informace o:</a:t>
            </a:r>
          </a:p>
          <a:p>
            <a:pPr>
              <a:buFontTx/>
              <a:buChar char="-"/>
            </a:pPr>
            <a:r>
              <a:rPr lang="cs-CZ" dirty="0" smtClean="0"/>
              <a:t>Poskytovaných službách</a:t>
            </a:r>
          </a:p>
          <a:p>
            <a:pPr>
              <a:buFontTx/>
              <a:buChar char="-"/>
            </a:pPr>
            <a:r>
              <a:rPr lang="cs-CZ" dirty="0" smtClean="0"/>
              <a:t>Podmínkách, za jakých služeb využívat</a:t>
            </a:r>
          </a:p>
          <a:p>
            <a:pPr>
              <a:buFontTx/>
              <a:buChar char="-"/>
            </a:pPr>
            <a:r>
              <a:rPr lang="cs-CZ" dirty="0" smtClean="0"/>
              <a:t>Orientaci v budově</a:t>
            </a:r>
          </a:p>
          <a:p>
            <a:pPr>
              <a:buFontTx/>
              <a:buChar char="-"/>
            </a:pPr>
            <a:r>
              <a:rPr lang="cs-CZ" dirty="0" smtClean="0"/>
              <a:t>Otevírací době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33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Plány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Kulturní a výchovná činnost, stejně jako problematika informačního vzdělávání, se obvykle objevují v ročním plánu instituce. Tento plán má obsahovat:</a:t>
            </a:r>
          </a:p>
          <a:p>
            <a:r>
              <a:rPr lang="cs-CZ" dirty="0" smtClean="0"/>
              <a:t>Předpokládaný počet akcí</a:t>
            </a:r>
          </a:p>
          <a:p>
            <a:r>
              <a:rPr lang="cs-CZ" dirty="0" smtClean="0"/>
              <a:t>Typ akcí, o které se bude jednat</a:t>
            </a:r>
          </a:p>
          <a:p>
            <a:r>
              <a:rPr lang="cs-CZ" dirty="0" smtClean="0"/>
              <a:t>Jejich cílovou skupinu</a:t>
            </a:r>
          </a:p>
          <a:p>
            <a:r>
              <a:rPr lang="cs-CZ" dirty="0" smtClean="0"/>
              <a:t>Finanční a časovou náročnost akcí</a:t>
            </a:r>
          </a:p>
          <a:p>
            <a:r>
              <a:rPr lang="cs-CZ" dirty="0" smtClean="0"/>
              <a:t>Personální zabezpečení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7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práce se čtenářem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Mohou se lišit podle typu knihovny, která je realizuje.</a:t>
            </a:r>
          </a:p>
          <a:p>
            <a:pPr marL="36576" indent="0">
              <a:buNone/>
            </a:pPr>
            <a:endParaRPr lang="cs-CZ" dirty="0" smtClean="0"/>
          </a:p>
          <a:p>
            <a:r>
              <a:rPr lang="cs-CZ" dirty="0" smtClean="0"/>
              <a:t>Z hlediska formy se obvykle dělí na:</a:t>
            </a:r>
          </a:p>
          <a:p>
            <a:pPr marL="36576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Individuální</a:t>
            </a:r>
          </a:p>
          <a:p>
            <a:pPr lvl="1"/>
            <a:r>
              <a:rPr lang="cs-CZ" dirty="0" smtClean="0"/>
              <a:t>kolektivní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5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formy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účinnější, ale také podstatně náročnější – nejen časově</a:t>
            </a:r>
          </a:p>
          <a:p>
            <a:pPr marL="36576" indent="0">
              <a:buNone/>
            </a:pPr>
            <a:endParaRPr lang="cs-CZ" dirty="0" smtClean="0"/>
          </a:p>
          <a:p>
            <a:r>
              <a:rPr lang="cs-CZ" dirty="0" smtClean="0"/>
              <a:t>Jejich velkou výhodou je přímý kontakt knihovníka s uživatelem a možnost okamžité zpětné vazby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2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Kolektivní formy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Plní významnou úlohu v propagaci knihovny a jejích služeb</a:t>
            </a:r>
          </a:p>
          <a:p>
            <a:r>
              <a:rPr lang="cs-CZ" dirty="0" smtClean="0"/>
              <a:t>Pomáhají získávat nové čtenáře a uživatele nebo navazovat spolupráci s dalšími institucemi</a:t>
            </a:r>
          </a:p>
          <a:p>
            <a:r>
              <a:rPr lang="cs-CZ" dirty="0" smtClean="0"/>
              <a:t>Vyžadují pečlivou přípravu, kvalita musí vždy převažovat nad kvantitou</a:t>
            </a:r>
          </a:p>
          <a:p>
            <a:r>
              <a:rPr lang="cs-CZ" dirty="0" smtClean="0"/>
              <a:t>Vždy je potřeba stanovit si téma, cíl, cílovou skupinu, dobu trvání akce a vybrat veškeré vhodné materiály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1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praxi se často obě metody a formy kombinují.</a:t>
            </a:r>
            <a:endParaRPr lang="cs-CZ" dirty="0"/>
          </a:p>
        </p:txBody>
      </p:sp>
      <p:pic>
        <p:nvPicPr>
          <p:cNvPr id="4" name="Picture 2" descr="\\doma\Knihovnictvi\DĚCKAŘI\foto\47_koberec hrací story-time-at-the-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76408"/>
            <a:ext cx="4102968" cy="2669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79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E:\Italie vyber\P1030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„Čtenář a nikoli kniha je středem práce v knihovně. Podle úrovně služeb čtenářům by se měly hodnotit knihovny.“  </a:t>
            </a:r>
          </a:p>
          <a:p>
            <a:pPr marL="914400" lvl="2" indent="0">
              <a:buNone/>
            </a:pPr>
            <a:r>
              <a:rPr lang="cs-CZ" dirty="0"/>
              <a:t> </a:t>
            </a:r>
            <a:r>
              <a:rPr lang="cs-CZ" dirty="0" smtClean="0"/>
              <a:t>		</a:t>
            </a:r>
          </a:p>
          <a:p>
            <a:pPr marL="914400" lvl="2" indent="0">
              <a:buNone/>
            </a:pPr>
            <a:r>
              <a:rPr lang="cs-CZ" dirty="0"/>
              <a:t>	</a:t>
            </a:r>
            <a:r>
              <a:rPr lang="cs-CZ" dirty="0" smtClean="0"/>
              <a:t>Walter Hoffmann (1879-1952)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0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Nejčastější individuální formy práce s uživateli</a:t>
            </a:r>
          </a:p>
          <a:p>
            <a:r>
              <a:rPr lang="cs-CZ" dirty="0" smtClean="0"/>
              <a:t>Obvykle k nim dochází při registraci, výpůjčních službách, konzultacích (ARI, referenční služby, rešeršní služby), informování o novinkách (BIS)</a:t>
            </a:r>
          </a:p>
          <a:p>
            <a:r>
              <a:rPr lang="cs-CZ" dirty="0" smtClean="0"/>
              <a:t>Je to rychlý a jednoduchý způsob, jak informovat konkrétního uživatele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8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Exkurze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Sledují propagačně – informační cíl a představují úvod k případné další práci s uživateli.</a:t>
            </a:r>
          </a:p>
          <a:p>
            <a:r>
              <a:rPr lang="cs-CZ" dirty="0" smtClean="0"/>
              <a:t>Jejich průběh je nutné vždy uzpůsobit dané cílové skupině</a:t>
            </a:r>
          </a:p>
          <a:p>
            <a:r>
              <a:rPr lang="cs-CZ" dirty="0" smtClean="0"/>
              <a:t>Seznamují buď s celou knihovnou nebo jen s uživatelskými prostorami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8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Dny otevřených dveří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příležitosti určitého výročí či události (např. Týdne knihoven)</a:t>
            </a:r>
          </a:p>
          <a:p>
            <a:r>
              <a:rPr lang="cs-CZ" dirty="0" smtClean="0"/>
              <a:t>Možnost seznámit se s prostory, které nejsou běžně přístupné (např. v MZK oddělení digitalizace, knihařská dílna apod.)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Školení,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Nejčastěji se v knihovnách zaměřuje na:</a:t>
            </a:r>
          </a:p>
          <a:p>
            <a:r>
              <a:rPr lang="cs-CZ" dirty="0" smtClean="0"/>
              <a:t>Služby instituce a jejich využívání</a:t>
            </a:r>
          </a:p>
          <a:p>
            <a:r>
              <a:rPr lang="cs-CZ" dirty="0" smtClean="0"/>
              <a:t>Vyhledávání ve fondu</a:t>
            </a:r>
          </a:p>
          <a:p>
            <a:r>
              <a:rPr lang="cs-CZ" dirty="0" smtClean="0"/>
              <a:t>Práce s počítačem</a:t>
            </a:r>
          </a:p>
          <a:p>
            <a:r>
              <a:rPr lang="cs-CZ" dirty="0" smtClean="0"/>
              <a:t>Práce s internetem, možnosti jeho využívání</a:t>
            </a:r>
          </a:p>
          <a:p>
            <a:r>
              <a:rPr lang="cs-CZ" dirty="0" smtClean="0"/>
              <a:t>Využívání online informačních zdrojů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FF"/>
                </a:solidFill>
              </a:rPr>
              <a:t>Podpora rozvoje </a:t>
            </a:r>
            <a:r>
              <a:rPr lang="cs-CZ" b="1" dirty="0">
                <a:solidFill>
                  <a:srgbClr val="FFFFFF"/>
                </a:solidFill>
              </a:rPr>
              <a:t>čtenářství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FFFF"/>
                </a:solidFill>
              </a:rPr>
              <a:t/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čtenářské besedy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předčítání, autorská čtení 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vyprávění, loutková divadla 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čtenářské kluby a kroužky, kluby deskových her 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literární exkurze/cestovky, workshopy, výstavy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výstavky literatury, tvořivé programy 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soutěže (výtvarné, literární, autorské)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kvízy, hádanky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aktivity v rámci mezi/národních kampaní 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   podporujících čtenářství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3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Programy, projekty pro rozvoj čtenářství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Poprvé do školy - poprvé do knihovny </a:t>
            </a:r>
            <a:endParaRPr lang="cs-CZ" sz="2400" dirty="0">
              <a:solidFill>
                <a:srgbClr val="FFFFFF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Noc s Andersenem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Den pro dětskou knihu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Týden čtení </a:t>
            </a:r>
            <a:r>
              <a:rPr lang="cs-CZ" sz="2400" b="1" dirty="0" smtClean="0">
                <a:solidFill>
                  <a:srgbClr val="FFFFFF"/>
                </a:solidFill>
              </a:rPr>
              <a:t>dětem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Klub dětských knihoven SKIP ČR </a:t>
            </a:r>
            <a:br>
              <a:rPr lang="cs-CZ" sz="2400" b="1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– OKNA - O knihovnických aktivitách, regionální </a:t>
            </a:r>
            <a:r>
              <a:rPr lang="cs-CZ" dirty="0" smtClean="0">
                <a:solidFill>
                  <a:srgbClr val="FFFFFF"/>
                </a:solidFill>
              </a:rPr>
              <a:t>Klubko</a:t>
            </a:r>
            <a:endParaRPr lang="cs-CZ" b="1" dirty="0">
              <a:solidFill>
                <a:srgbClr val="FFFFFF"/>
              </a:solidFill>
            </a:endParaRPr>
          </a:p>
        </p:txBody>
      </p:sp>
      <p:pic>
        <p:nvPicPr>
          <p:cNvPr id="4" name="Picture 10" descr="C:\PRACOVNÍ\DĚCKAŘI_PŘÍPRAVA\Fotky\NSA-logo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680"/>
            <a:ext cx="1512168" cy="15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celeceskoctedetem.cz/userdata/pages/82/banner-na-web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44555"/>
            <a:ext cx="2868042" cy="119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PRACOVNÍ\DĚCKAŘI_PŘÍPRAVA\Fotky\den det knih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23310"/>
            <a:ext cx="1939925" cy="150069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12" descr="http://www.kdk.munovapaka.cz/klub.gif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91" y="5111374"/>
            <a:ext cx="1944216" cy="150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 - rodiče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2400" dirty="0" smtClean="0">
                <a:solidFill>
                  <a:srgbClr val="FFFFFF"/>
                </a:solidFill>
              </a:rPr>
              <a:t>- začít </a:t>
            </a:r>
            <a:r>
              <a:rPr lang="cs-CZ" sz="2400" dirty="0">
                <a:solidFill>
                  <a:srgbClr val="FFFFFF"/>
                </a:solidFill>
              </a:rPr>
              <a:t>od </a:t>
            </a:r>
            <a:r>
              <a:rPr lang="cs-CZ" sz="2400" dirty="0" smtClean="0">
                <a:solidFill>
                  <a:srgbClr val="FFFFFF"/>
                </a:solidFill>
              </a:rPr>
              <a:t>nejmenších, psychologové poukazují již na předškolní i nižší věk </a:t>
            </a:r>
            <a:endParaRPr lang="cs-CZ" sz="2400" dirty="0">
              <a:solidFill>
                <a:srgbClr val="FFFFFF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dirty="0">
                <a:solidFill>
                  <a:srgbClr val="FFFFFF"/>
                </a:solidFill>
              </a:rPr>
              <a:t>ukázat rodičům, jak mají s dětmi číst </a:t>
            </a:r>
            <a:endParaRPr lang="cs-CZ" sz="2400" dirty="0" smtClean="0">
              <a:solidFill>
                <a:srgbClr val="FFFFFF"/>
              </a:solidFill>
            </a:endParaRPr>
          </a:p>
          <a:p>
            <a:pPr marL="36576" indent="0">
              <a:buClr>
                <a:schemeClr val="tx1"/>
              </a:buClr>
              <a:buNone/>
            </a:pPr>
            <a:r>
              <a:rPr lang="cs-CZ" sz="2400" dirty="0" smtClean="0">
                <a:solidFill>
                  <a:srgbClr val="FFFFFF"/>
                </a:solidFill>
              </a:rPr>
              <a:t>Projekty:</a:t>
            </a:r>
            <a:endParaRPr lang="cs-CZ" sz="2400" dirty="0">
              <a:solidFill>
                <a:srgbClr val="FFFFFF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Celé Česko čte dětem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Rosteme s knihou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Škola naruby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400" b="1" dirty="0">
                <a:solidFill>
                  <a:srgbClr val="FFFFFF"/>
                </a:solidFill>
              </a:rPr>
              <a:t>Kamarádka knihovna</a:t>
            </a:r>
            <a:endParaRPr lang="cs-CZ" sz="2400" dirty="0"/>
          </a:p>
        </p:txBody>
      </p:sp>
      <p:pic>
        <p:nvPicPr>
          <p:cNvPr id="4" name="Picture 2" descr="C:\PRACOVNÍ\DĚCKAŘI_PŘÍPRAVA\Fotky\cele cesko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64258"/>
            <a:ext cx="197929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 kampaně 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67" y="3356992"/>
            <a:ext cx="1512168" cy="14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Kamarádka knihovna - Logo zajistila firma artbox, www.artbox.cz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84" y="5064257"/>
            <a:ext cx="208622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Knihovnické a informační 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Jejich cílem je seznámit především děti s knihovnou  a nabídnout jim možnost stát se jejími čtenáři.</a:t>
            </a:r>
          </a:p>
          <a:p>
            <a:r>
              <a:rPr lang="cs-CZ" dirty="0" smtClean="0"/>
              <a:t>Nejčastěji tuto metodou využívají městské nebo obecní knihovny.</a:t>
            </a:r>
          </a:p>
          <a:p>
            <a:r>
              <a:rPr lang="cs-CZ" dirty="0" smtClean="0"/>
              <a:t>Je to komplexní program, jehož cílem je představit: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6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Knihovnické a informační </a:t>
            </a:r>
            <a:r>
              <a:rPr lang="cs-CZ" dirty="0" smtClean="0"/>
              <a:t>lekce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Činnost knihovny</a:t>
            </a:r>
          </a:p>
          <a:p>
            <a:r>
              <a:rPr lang="cs-CZ" dirty="0" smtClean="0"/>
              <a:t>Fond a způsoby jeho využívání</a:t>
            </a:r>
          </a:p>
          <a:p>
            <a:r>
              <a:rPr lang="cs-CZ" dirty="0" smtClean="0"/>
              <a:t>Informační služby</a:t>
            </a:r>
          </a:p>
          <a:p>
            <a:r>
              <a:rPr lang="cs-CZ" dirty="0" smtClean="0"/>
              <a:t>Práci s databázemi  a informačními zdroji k internetu</a:t>
            </a:r>
          </a:p>
          <a:p>
            <a:r>
              <a:rPr lang="cs-CZ" dirty="0" smtClean="0"/>
              <a:t>Obsah lekce, její délka i pojetí musí být přizpůsobeny věku účastníků. </a:t>
            </a:r>
          </a:p>
          <a:p>
            <a:r>
              <a:rPr lang="cs-CZ" dirty="0" smtClean="0"/>
              <a:t>S lekcemi lze začít již v předškolním věku, pokračovat po celou dobu ZŠ.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6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Obsah lekcí může souviset i s problematikou probíranou v jednotlivých vyučovacích předmětech. Žáci mohou např. dohledávat informace k dané látce.</a:t>
            </a:r>
          </a:p>
          <a:p>
            <a:r>
              <a:rPr lang="cs-CZ" dirty="0" smtClean="0"/>
              <a:t>Úspěch lekcí je závislý na jejich pojetí</a:t>
            </a:r>
          </a:p>
          <a:p>
            <a:r>
              <a:rPr lang="cs-CZ" dirty="0" smtClean="0"/>
              <a:t>INTERAKCE! Soutěžní i herní prvky, </a:t>
            </a:r>
            <a:r>
              <a:rPr lang="cs-CZ" dirty="0" smtClean="0"/>
              <a:t>často </a:t>
            </a:r>
            <a:r>
              <a:rPr lang="cs-CZ" dirty="0" smtClean="0"/>
              <a:t>střídat činnosti, umožnit praktické využití nových poznatků, týmová práce</a:t>
            </a:r>
          </a:p>
          <a:p>
            <a:r>
              <a:rPr lang="cs-CZ" dirty="0" smtClean="0"/>
              <a:t>Lze je využít i pro SŠ, VŠ</a:t>
            </a:r>
          </a:p>
          <a:p>
            <a:r>
              <a:rPr lang="cs-CZ" dirty="0" smtClean="0"/>
              <a:t>Informační vzdělávání (e-</a:t>
            </a:r>
            <a:r>
              <a:rPr lang="cs-CZ" dirty="0" err="1" smtClean="0"/>
              <a:t>learningová</a:t>
            </a:r>
            <a:r>
              <a:rPr lang="cs-CZ" dirty="0" smtClean="0"/>
              <a:t> forma)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85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Postavení veřejné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>
                <a:solidFill>
                  <a:srgbClr val="FFFFFF"/>
                </a:solidFill>
              </a:rPr>
              <a:t>nemá bezprostřední vliv (na rozdíl od rodiny či školy)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rgbClr val="FFFFFF"/>
                </a:solidFill>
              </a:rPr>
              <a:t>Je nepostradatelný </a:t>
            </a:r>
            <a:r>
              <a:rPr lang="cs-CZ" dirty="0">
                <a:solidFill>
                  <a:srgbClr val="FFFFFF"/>
                </a:solidFill>
              </a:rPr>
              <a:t>partner rodičů a učitelů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 smtClean="0">
                <a:solidFill>
                  <a:srgbClr val="FFFFFF"/>
                </a:solidFill>
              </a:rPr>
              <a:t>Je jediná</a:t>
            </a:r>
            <a:r>
              <a:rPr lang="cs-CZ" dirty="0">
                <a:solidFill>
                  <a:srgbClr val="FFFFFF"/>
                </a:solidFill>
              </a:rPr>
              <a:t>, kdo se může soustředit „pouze“ na čtenářství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dirty="0">
                <a:solidFill>
                  <a:srgbClr val="FFFFFF"/>
                </a:solidFill>
              </a:rPr>
              <a:t>vše zdarma a dostupné komukoli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kompetentní laskavé </a:t>
            </a:r>
            <a:r>
              <a:rPr lang="cs-CZ" b="1" dirty="0" smtClean="0">
                <a:solidFill>
                  <a:srgbClr val="FFFFFF"/>
                </a:solidFill>
              </a:rPr>
              <a:t>knihovnice / knihovník </a:t>
            </a:r>
            <a:endParaRPr lang="cs-CZ" b="1" dirty="0">
              <a:solidFill>
                <a:srgbClr val="FFFFFF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kvalitní a bohaté fondy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přívětivá atmosféra, prostředí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pestré programy a různé aktivity pro děti, rodiny, školy (služby)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7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Nutné vhodné prostory</a:t>
            </a:r>
          </a:p>
          <a:p>
            <a:r>
              <a:rPr lang="cs-CZ" dirty="0" smtClean="0"/>
              <a:t>Mohou být </a:t>
            </a:r>
            <a:r>
              <a:rPr lang="cs-CZ" dirty="0" smtClean="0"/>
              <a:t>samostatné</a:t>
            </a:r>
            <a:r>
              <a:rPr lang="cs-CZ" dirty="0" smtClean="0"/>
              <a:t>, nebo tvoří doplněk jiné akce</a:t>
            </a:r>
          </a:p>
          <a:p>
            <a:r>
              <a:rPr lang="cs-CZ" dirty="0" smtClean="0"/>
              <a:t>Význam nejen informační, ale i estetický</a:t>
            </a:r>
          </a:p>
          <a:p>
            <a:r>
              <a:rPr lang="cs-CZ" dirty="0" smtClean="0"/>
              <a:t>Různá témata: aktuální události, výročí, osobnosti, díla, ediční činnost nakladatelů apod.</a:t>
            </a:r>
          </a:p>
        </p:txBody>
      </p:sp>
    </p:spTree>
    <p:extLst>
      <p:ext uri="{BB962C8B-B14F-4D97-AF65-F5344CB8AC3E}">
        <p14:creationId xmlns:p14="http://schemas.microsoft.com/office/powerpoint/2010/main" val="38149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Výstavy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Dle průběhu je dělíme na:</a:t>
            </a:r>
          </a:p>
          <a:p>
            <a:r>
              <a:rPr lang="cs-CZ" dirty="0" smtClean="0"/>
              <a:t>Krátkodobé x dlouhodobé</a:t>
            </a:r>
          </a:p>
          <a:p>
            <a:r>
              <a:rPr lang="cs-CZ" dirty="0" smtClean="0"/>
              <a:t>Stálé expozice x putovní výstavy</a:t>
            </a:r>
          </a:p>
          <a:p>
            <a:endParaRPr lang="cs-CZ" dirty="0"/>
          </a:p>
          <a:p>
            <a:r>
              <a:rPr lang="cs-CZ" dirty="0" smtClean="0"/>
              <a:t>Základem každé výstavy je libreto</a:t>
            </a:r>
          </a:p>
          <a:p>
            <a:r>
              <a:rPr lang="cs-CZ" dirty="0" smtClean="0"/>
              <a:t>Instalace, výtvarné a technické práce</a:t>
            </a:r>
          </a:p>
          <a:p>
            <a:r>
              <a:rPr lang="cs-CZ" dirty="0" smtClean="0"/>
              <a:t>U významných výstav je vhodné připravit slavnostní otevření – vernisáž, příp. vydat katalog výstav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9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Řízení četby – individuální plán četby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Plánovité, cílevědomé ovlivňování četby uživatele knihovny knihovníkem</a:t>
            </a:r>
          </a:p>
          <a:p>
            <a:r>
              <a:rPr lang="cs-CZ" dirty="0" smtClean="0"/>
              <a:t>Nejčastěji u dětí a dospívajících.</a:t>
            </a:r>
          </a:p>
          <a:p>
            <a:r>
              <a:rPr lang="cs-CZ" dirty="0" smtClean="0"/>
              <a:t>Výběr literatury na určité časové období s ohledem na zájmy, čtenářskou kapacitu a úroveň čtenáře.</a:t>
            </a:r>
          </a:p>
          <a:p>
            <a:r>
              <a:rPr lang="cs-CZ" dirty="0" smtClean="0"/>
              <a:t>Knihovník má průběžně sledovat reakce čtenářů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95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\\doma\Knihovnictvi\DĚCKAŘI\foto\13_frankfu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3740"/>
            <a:ext cx="6768752" cy="44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E:\Italie vyber\P1030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64" y="954916"/>
            <a:ext cx="3878436" cy="517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služby dětem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FFFF"/>
                </a:solidFill>
              </a:rPr>
              <a:t>„</a:t>
            </a:r>
            <a:r>
              <a:rPr lang="cs-CZ" sz="3200" i="1" dirty="0" smtClean="0">
                <a:solidFill>
                  <a:srgbClr val="FFFFFF"/>
                </a:solidFill>
              </a:rPr>
              <a:t>Nikdo </a:t>
            </a:r>
            <a:r>
              <a:rPr lang="cs-CZ" sz="3200" i="1" dirty="0">
                <a:solidFill>
                  <a:srgbClr val="FFFFFF"/>
                </a:solidFill>
              </a:rPr>
              <a:t>není tak malý, aby nemohl chodit do knihovny.“</a:t>
            </a:r>
          </a:p>
          <a:p>
            <a:endParaRPr lang="cs-CZ" dirty="0"/>
          </a:p>
        </p:txBody>
      </p:sp>
      <p:pic>
        <p:nvPicPr>
          <p:cNvPr id="4" name="Picture 2" descr="\\doma\Knihovnictvi\DĚCKAŘI\foto\54_bree library neco pro mim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32862"/>
            <a:ext cx="445250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Poslání dětské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cs-CZ" sz="3200" b="1" dirty="0">
                <a:solidFill>
                  <a:srgbClr val="FFFFFF"/>
                </a:solidFill>
              </a:rPr>
              <a:t>Služby veřejných knihoven – IFLA/UNESCO Zásady pro rozvoj, 2001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>
                <a:solidFill>
                  <a:srgbClr val="FFFFFF"/>
                </a:solidFill>
              </a:rPr>
              <a:t>prostřednictvím bohatého fondu a pestré škály aktivit příležitost zažít radost ze čtení a nadšení z objevování          i poznání 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>
                <a:solidFill>
                  <a:srgbClr val="FFFFFF"/>
                </a:solidFill>
              </a:rPr>
              <a:t>zodpovědnost za oblast podpory rozvoje dětského čtenářství a propagace knih či jiných médií pro děti</a:t>
            </a: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>
                <a:solidFill>
                  <a:srgbClr val="FFFFFF"/>
                </a:solidFill>
              </a:rPr>
              <a:t>pořádání speciálních akcí pro děti souvisejících s knihovními službami a zdroji a motivující k jejich efektivnímu </a:t>
            </a:r>
            <a:r>
              <a:rPr lang="cs-CZ" sz="3200" dirty="0" smtClean="0">
                <a:solidFill>
                  <a:srgbClr val="FFFFFF"/>
                </a:solidFill>
              </a:rPr>
              <a:t>využívání</a:t>
            </a:r>
            <a:endParaRPr lang="cs-CZ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Oddělení pro děti, dětská knihovna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endParaRPr lang="cs-CZ" sz="3200" dirty="0" smtClean="0">
              <a:solidFill>
                <a:srgbClr val="FFFFFF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endParaRPr lang="cs-CZ" sz="3200" dirty="0">
              <a:solidFill>
                <a:srgbClr val="FFFFFF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FFFFFF"/>
                </a:solidFill>
              </a:rPr>
              <a:t>snadno </a:t>
            </a:r>
            <a:r>
              <a:rPr lang="cs-CZ" sz="3200" dirty="0">
                <a:solidFill>
                  <a:srgbClr val="FFFFFF"/>
                </a:solidFill>
              </a:rPr>
              <a:t>rozpoznatelné </a:t>
            </a:r>
            <a:br>
              <a:rPr lang="cs-CZ" sz="3200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>(speciální nábytek, dekorace a barvy)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>
                <a:solidFill>
                  <a:srgbClr val="FFFFFF"/>
                </a:solidFill>
              </a:rPr>
              <a:t>oddělené od ostatních částí knihovny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>
                <a:solidFill>
                  <a:srgbClr val="FFFFFF"/>
                </a:solidFill>
              </a:rPr>
              <a:t>ideálně tolik místa, aby se vešla školní třída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3200" dirty="0">
                <a:solidFill>
                  <a:srgbClr val="FFFFFF"/>
                </a:solidFill>
              </a:rPr>
              <a:t>příp. speciální pobočka pro děti</a:t>
            </a:r>
            <a:br>
              <a:rPr lang="cs-CZ" sz="3200" dirty="0">
                <a:solidFill>
                  <a:srgbClr val="FFFFFF"/>
                </a:solidFill>
              </a:rPr>
            </a:br>
            <a:endParaRPr lang="cs-CZ" dirty="0"/>
          </a:p>
          <a:p>
            <a:pPr marL="36576" indent="0">
              <a:buNone/>
            </a:pPr>
            <a:endParaRPr lang="cs-CZ" dirty="0"/>
          </a:p>
        </p:txBody>
      </p:sp>
      <p:pic>
        <p:nvPicPr>
          <p:cNvPr id="7170" name="Picture 2" descr="C:\Documents and Settings\MZK\Plocha\foto\20_braintree library 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528392" cy="23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Documents and Settings\MZK\Plocha\fotky RKK\IMAG0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42484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Documents and Settings\MZK\Plocha\fotky RKK\IMAG0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4392488" cy="53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knihovny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výpůjční služby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knihy, časopisy, komiksy, audioknihy, hudba, e-čtečky a e-knihy, SW, hry, hračky, tematické kufříky atd.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informační a referenční služby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tváří v tvář, online (chat, </a:t>
            </a:r>
            <a:r>
              <a:rPr lang="cs-CZ" dirty="0" err="1">
                <a:solidFill>
                  <a:srgbClr val="FFFFFF"/>
                </a:solidFill>
              </a:rPr>
              <a:t>fb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exkurze, lekce informační výchovy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informační gramotnost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přístup k technice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PC, herní konzole, poslechová místa, kopírky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přístup k internetu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velké téma (nefiltrovat, pravidla, učit využívat) </a:t>
            </a:r>
            <a:r>
              <a:rPr lang="cs-CZ" dirty="0" err="1">
                <a:solidFill>
                  <a:srgbClr val="FFFFFF"/>
                </a:solidFill>
                <a:hlinkClick r:id="rId2"/>
              </a:rPr>
              <a:t>INeBe</a:t>
            </a:r>
            <a:endParaRPr lang="cs-CZ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5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Vlastnosti dětského knihovníka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nadšení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iniciativnost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komunikační a lektorské dovednosti (herec)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flexibilita a otevřenost změnám </a:t>
            </a:r>
            <a:br>
              <a:rPr lang="cs-CZ" sz="28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(netradiční přístupy)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spolupráce, výměna zkušeností </a:t>
            </a:r>
            <a:br>
              <a:rPr lang="cs-CZ" sz="28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(konference </a:t>
            </a:r>
            <a:r>
              <a:rPr lang="cs-CZ" sz="2800" dirty="0">
                <a:solidFill>
                  <a:srgbClr val="FFFFFF"/>
                </a:solidFill>
                <a:hlinkClick r:id="rId2"/>
              </a:rPr>
              <a:t>Andersen</a:t>
            </a:r>
            <a:r>
              <a:rPr lang="cs-CZ" sz="2800" dirty="0">
                <a:solidFill>
                  <a:srgbClr val="FFFFFF"/>
                </a:solidFill>
              </a:rPr>
              <a:t>)</a:t>
            </a:r>
          </a:p>
          <a:p>
            <a:pPr marL="3657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5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Znalosti dětského knihovníka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psychologie a vývoje dítěte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pedagogických zásad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literatury pro děti 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komunity, které slouží (uživatelské potřeby)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moderních technologií (PC)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principů propagace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trendů v oblasti práce s dětmi</a:t>
            </a:r>
          </a:p>
          <a:p>
            <a:pPr marL="36576" indent="0">
              <a:buNone/>
            </a:pPr>
            <a:endParaRPr lang="cs-CZ" dirty="0"/>
          </a:p>
        </p:txBody>
      </p:sp>
      <p:pic>
        <p:nvPicPr>
          <p:cNvPr id="4" name="Picture 2" descr="http://g.denik.cz/6/f2/pasovani_kaplice_11_denik-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85084"/>
            <a:ext cx="2899420" cy="217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Podoba dětské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Clr>
                <a:schemeClr val="tx1"/>
              </a:buClr>
              <a:buNone/>
            </a:pPr>
            <a:r>
              <a:rPr lang="cs-CZ" sz="2800" b="1" dirty="0">
                <a:solidFill>
                  <a:srgbClr val="FFFFFF"/>
                </a:solidFill>
              </a:rPr>
              <a:t>místo</a:t>
            </a:r>
            <a:r>
              <a:rPr lang="cs-CZ" sz="2800" b="1" dirty="0" smtClean="0">
                <a:solidFill>
                  <a:srgbClr val="FFFFFF"/>
                </a:solidFill>
              </a:rPr>
              <a:t>:</a:t>
            </a:r>
          </a:p>
          <a:p>
            <a:pPr marL="36576" indent="0">
              <a:buClr>
                <a:schemeClr val="tx1"/>
              </a:buClr>
              <a:buNone/>
            </a:pPr>
            <a:endParaRPr lang="cs-CZ" sz="2800" b="1" dirty="0">
              <a:solidFill>
                <a:srgbClr val="FFFFFF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otevřené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atraktivní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podnětné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bezpečné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dirty="0">
                <a:solidFill>
                  <a:srgbClr val="FFFFFF"/>
                </a:solidFill>
              </a:rPr>
              <a:t>vyhovující dětem každého věku</a:t>
            </a:r>
            <a:br>
              <a:rPr lang="cs-CZ" sz="28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– </a:t>
            </a:r>
            <a:r>
              <a:rPr lang="cs-CZ" sz="2800" b="1" dirty="0">
                <a:solidFill>
                  <a:srgbClr val="FFFFFF"/>
                </a:solidFill>
              </a:rPr>
              <a:t>informační hřiště</a:t>
            </a:r>
          </a:p>
          <a:p>
            <a:endParaRPr lang="cs-CZ" dirty="0"/>
          </a:p>
        </p:txBody>
      </p:sp>
      <p:pic>
        <p:nvPicPr>
          <p:cNvPr id="4" name="Picture 3" descr="\\doma\Knihovnictvi\DĚCKAŘI\foto\05_to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594337" cy="305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cs-CZ" b="1" dirty="0" smtClean="0"/>
              <a:t>Při práci s uživateli v knihovnách </a:t>
            </a:r>
            <a:r>
              <a:rPr lang="cs-CZ" dirty="0" smtClean="0"/>
              <a:t>je třeba:</a:t>
            </a:r>
          </a:p>
          <a:p>
            <a:r>
              <a:rPr lang="cs-CZ" dirty="0" smtClean="0"/>
              <a:t>Vědět jak postupovat při kategorizaci uživatelů / čtenářů</a:t>
            </a:r>
          </a:p>
          <a:p>
            <a:r>
              <a:rPr lang="cs-CZ" dirty="0" smtClean="0"/>
              <a:t>Znát faktory pro výběr metod práce se čtenářem</a:t>
            </a:r>
          </a:p>
          <a:p>
            <a:r>
              <a:rPr lang="cs-CZ" dirty="0" smtClean="0"/>
              <a:t>Mít představu o důležitosti plánování aktivit v souladu s cíli knihovny</a:t>
            </a:r>
          </a:p>
          <a:p>
            <a:r>
              <a:rPr lang="cs-CZ" dirty="0" smtClean="0"/>
              <a:t>Znát zásady práce s uživateli</a:t>
            </a:r>
          </a:p>
          <a:p>
            <a:r>
              <a:rPr lang="cs-CZ" dirty="0" smtClean="0"/>
              <a:t>Být si vědom významu propagace akcí pořádaných knihovnou</a:t>
            </a:r>
          </a:p>
          <a:p>
            <a:r>
              <a:rPr lang="cs-CZ" dirty="0" smtClean="0"/>
              <a:t>Znát specifika práce s dětským čtenářem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i="1" dirty="0"/>
              <a:t>Den pro dětskou knihu!!!</a:t>
            </a:r>
            <a:r>
              <a:rPr lang="cs-CZ" dirty="0"/>
              <a:t> [online]. Praha: Svaz knihovníků a informačních pracovníků v ČR, 2009- [cit. 2012-07-16]. Dostupné z www: </a:t>
            </a:r>
            <a:r>
              <a:rPr lang="cs-CZ" u="sng" dirty="0">
                <a:hlinkClick r:id="rId2"/>
              </a:rPr>
              <a:t>http://www.dendetskeknihy.cz/</a:t>
            </a:r>
            <a:r>
              <a:rPr lang="cs-CZ" dirty="0"/>
              <a:t>. </a:t>
            </a:r>
          </a:p>
          <a:p>
            <a:pPr marL="36576" indent="0">
              <a:buNone/>
            </a:pPr>
            <a:endParaRPr lang="cs-CZ" dirty="0"/>
          </a:p>
          <a:p>
            <a:r>
              <a:rPr lang="cs-CZ" cap="all" dirty="0"/>
              <a:t>Černá</a:t>
            </a:r>
            <a:r>
              <a:rPr lang="cs-CZ" dirty="0"/>
              <a:t>, Milena a </a:t>
            </a:r>
            <a:r>
              <a:rPr lang="cs-CZ" cap="all" dirty="0" err="1"/>
              <a:t>Stöcklová</a:t>
            </a:r>
            <a:r>
              <a:rPr lang="cs-CZ" dirty="0"/>
              <a:t>, Anna. </a:t>
            </a:r>
            <a:r>
              <a:rPr lang="cs-CZ" i="1" dirty="0"/>
              <a:t>Služby knihoven a informačních středisek</a:t>
            </a:r>
            <a:r>
              <a:rPr lang="cs-CZ" dirty="0"/>
              <a:t>. 1. vyd. Praha: Karolinum, 1993. 98 s. ISBN 80-7066-703-6.</a:t>
            </a:r>
          </a:p>
          <a:p>
            <a:pPr marL="36576" indent="0">
              <a:buNone/>
            </a:pPr>
            <a:endParaRPr lang="cs-CZ" dirty="0"/>
          </a:p>
          <a:p>
            <a:r>
              <a:rPr lang="cs-CZ" i="1" dirty="0"/>
              <a:t>Klub dětských knihoven</a:t>
            </a:r>
            <a:r>
              <a:rPr lang="cs-CZ" dirty="0"/>
              <a:t> [online]. [cit. 2012-07-16]. Dostupné z www: </a:t>
            </a:r>
            <a:r>
              <a:rPr lang="cs-CZ" u="sng" dirty="0">
                <a:hlinkClick r:id="rId3"/>
              </a:rPr>
              <a:t>http://www.kdk.munovapaka.cz/</a:t>
            </a:r>
            <a:r>
              <a:rPr lang="cs-CZ" dirty="0"/>
              <a:t>. </a:t>
            </a:r>
          </a:p>
          <a:p>
            <a:pPr marL="36576" indent="0">
              <a:buNone/>
            </a:pPr>
            <a:endParaRPr lang="cs-CZ" dirty="0"/>
          </a:p>
          <a:p>
            <a:r>
              <a:rPr lang="cs-CZ" i="1" dirty="0"/>
              <a:t>Knihovna Jiřího Mahena v Brně: dětem</a:t>
            </a:r>
            <a:r>
              <a:rPr lang="cs-CZ" dirty="0"/>
              <a:t> [online].  Brno: Knihovna Jiřího Mahena, 2009- [cit. 2012-07-16]. Dostupné z www: </a:t>
            </a:r>
            <a:r>
              <a:rPr lang="cs-CZ" u="sng" dirty="0">
                <a:hlinkClick r:id="rId4"/>
              </a:rPr>
              <a:t>http://</a:t>
            </a:r>
            <a:r>
              <a:rPr lang="cs-CZ" u="sng" dirty="0" smtClean="0">
                <a:hlinkClick r:id="rId4"/>
              </a:rPr>
              <a:t>www.kjm.cz/</a:t>
            </a:r>
            <a:r>
              <a:rPr lang="cs-CZ" u="sng" dirty="0" err="1" smtClean="0">
                <a:hlinkClick r:id="rId4"/>
              </a:rPr>
              <a:t>deti</a:t>
            </a:r>
            <a:r>
              <a:rPr lang="cs-CZ" u="sng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4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i="1" dirty="0"/>
              <a:t>Městská knihovna v Praze</a:t>
            </a:r>
            <a:r>
              <a:rPr lang="cs-CZ" sz="2600" dirty="0"/>
              <a:t> [online]. Praha: Městská knihovna v Praze, ©2010 [cit. 2012-07-16]. Dostupné z www: </a:t>
            </a:r>
            <a:r>
              <a:rPr lang="cs-CZ" sz="2600" u="sng" dirty="0">
                <a:hlinkClick r:id="rId2"/>
              </a:rPr>
              <a:t>http://www.mlp.cz/</a:t>
            </a:r>
            <a:r>
              <a:rPr lang="cs-CZ" sz="2600" u="sng" dirty="0" err="1">
                <a:hlinkClick r:id="rId2"/>
              </a:rPr>
              <a:t>cz</a:t>
            </a:r>
            <a:r>
              <a:rPr lang="cs-CZ" sz="2600" u="sng" dirty="0">
                <a:hlinkClick r:id="rId2"/>
              </a:rPr>
              <a:t>/</a:t>
            </a:r>
            <a:r>
              <a:rPr lang="cs-CZ" sz="2600" dirty="0"/>
              <a:t>. </a:t>
            </a:r>
          </a:p>
          <a:p>
            <a:pPr marL="36576" indent="0">
              <a:buNone/>
            </a:pPr>
            <a:endParaRPr lang="cs-CZ" sz="2600" dirty="0"/>
          </a:p>
          <a:p>
            <a:r>
              <a:rPr lang="cs-CZ" sz="2600" cap="all" dirty="0"/>
              <a:t>Vášová</a:t>
            </a:r>
            <a:r>
              <a:rPr lang="cs-CZ" sz="2600" dirty="0"/>
              <a:t>, Lidmila. </a:t>
            </a:r>
            <a:r>
              <a:rPr lang="cs-CZ" sz="2600" i="1" dirty="0"/>
              <a:t>Úvod do </a:t>
            </a:r>
            <a:r>
              <a:rPr lang="cs-CZ" sz="2600" i="1" dirty="0" err="1"/>
              <a:t>bibliopedagogiky</a:t>
            </a:r>
            <a:r>
              <a:rPr lang="cs-CZ" sz="2600" dirty="0"/>
              <a:t>. Praha: Institut sociálních vztahů, 1995. 189 s. Knihovnictví. ISBN 80-85866-07-2</a:t>
            </a:r>
            <a:r>
              <a:rPr lang="cs-CZ" sz="2600" dirty="0" smtClean="0"/>
              <a:t>.</a:t>
            </a:r>
          </a:p>
          <a:p>
            <a:pPr marL="36576" indent="0">
              <a:buNone/>
            </a:pPr>
            <a:endParaRPr lang="cs-CZ" sz="2600" dirty="0"/>
          </a:p>
          <a:p>
            <a:r>
              <a:rPr lang="cs-CZ" sz="2600" dirty="0"/>
              <a:t>  GILL, Philip. Služby veřejných knihoven: směrnice IFLA/UNESCO pro rozvoj. Praha: Svaz knihovníků a informačních pracovníků ČR, 2002, 127 s. ISBN 80-85851-14-8.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3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cs-CZ" dirty="0" smtClean="0"/>
          </a:p>
          <a:p>
            <a:endParaRPr lang="cs-CZ" dirty="0"/>
          </a:p>
          <a:p>
            <a:pPr marL="68580" indent="0">
              <a:buNone/>
            </a:pPr>
            <a:r>
              <a:rPr lang="cs-CZ" sz="2600" dirty="0" smtClean="0"/>
              <a:t>Děkuji </a:t>
            </a:r>
            <a:r>
              <a:rPr lang="cs-CZ" sz="2600" dirty="0"/>
              <a:t>Vám </a:t>
            </a:r>
            <a:r>
              <a:rPr lang="cs-CZ" sz="2600" dirty="0" smtClean="0"/>
              <a:t> za </a:t>
            </a:r>
            <a:r>
              <a:rPr lang="cs-CZ" sz="2600" dirty="0"/>
              <a:t>pozornost</a:t>
            </a:r>
            <a:r>
              <a:rPr lang="cs-CZ" sz="2600" dirty="0" smtClean="0"/>
              <a:t>.</a:t>
            </a:r>
          </a:p>
          <a:p>
            <a:pPr marL="68580" indent="0">
              <a:buNone/>
            </a:pPr>
            <a:endParaRPr lang="cs-CZ" sz="2600" dirty="0"/>
          </a:p>
          <a:p>
            <a:pPr marL="68580" indent="0">
              <a:buNone/>
            </a:pPr>
            <a:endParaRPr lang="cs-CZ" sz="2600" dirty="0"/>
          </a:p>
          <a:p>
            <a:pPr marL="68580" indent="0"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		</a:t>
            </a:r>
          </a:p>
          <a:p>
            <a:pPr marL="68580" indent="0">
              <a:buNone/>
            </a:pPr>
            <a:r>
              <a:rPr lang="cs-CZ" sz="2400" b="1" dirty="0" smtClean="0"/>
              <a:t>				Mgr. Adéla </a:t>
            </a:r>
            <a:r>
              <a:rPr lang="cs-CZ" sz="2400" b="1" dirty="0" err="1"/>
              <a:t>Dilhofová</a:t>
            </a:r>
            <a:endParaRPr lang="cs-CZ" sz="2400" b="1" dirty="0"/>
          </a:p>
          <a:p>
            <a:pPr marL="640080" lvl="2" indent="0">
              <a:buNone/>
            </a:pPr>
            <a:r>
              <a:rPr lang="cs-CZ" dirty="0"/>
              <a:t>	</a:t>
            </a:r>
            <a:r>
              <a:rPr lang="cs-CZ" dirty="0" smtClean="0"/>
              <a:t>			</a:t>
            </a:r>
            <a:r>
              <a:rPr lang="cs-CZ" sz="2000" dirty="0" smtClean="0"/>
              <a:t>Moravská </a:t>
            </a:r>
            <a:r>
              <a:rPr lang="cs-CZ" sz="2000" dirty="0"/>
              <a:t>zemská knihovna v Brně</a:t>
            </a:r>
          </a:p>
          <a:p>
            <a:pPr marL="640080" lvl="2" indent="0">
              <a:buNone/>
            </a:pPr>
            <a:r>
              <a:rPr lang="cs-CZ" sz="2000" dirty="0" smtClean="0"/>
              <a:t>				Úsek </a:t>
            </a:r>
            <a:r>
              <a:rPr lang="cs-CZ" sz="2000" dirty="0"/>
              <a:t>výkonu regionálních funkcí</a:t>
            </a:r>
          </a:p>
          <a:p>
            <a:pPr marL="640080" lvl="2" indent="0">
              <a:buNone/>
            </a:pPr>
            <a:r>
              <a:rPr lang="cs-CZ" sz="2000" dirty="0" smtClean="0"/>
              <a:t>				e-mail</a:t>
            </a:r>
            <a:r>
              <a:rPr lang="cs-CZ" sz="2000" dirty="0"/>
              <a:t>: dilhofova@mzk.cz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2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 knihovny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prostor pro učení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studijní místa, přístup ke zdrojům, programy „doučování“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prostor pro sdílení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hry, tvorba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vzdělávání rodičů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přednášky, speciální fond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služby pro učitele, školní knihovníky a další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speciální fond, mluvené bibliografie, tematické celky k zapůjčení do tříd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cs-CZ" b="1" dirty="0">
                <a:solidFill>
                  <a:srgbClr val="FFFFFF"/>
                </a:solidFill>
              </a:rPr>
              <a:t>spolupráce s místními organizacemi </a:t>
            </a:r>
            <a:br>
              <a:rPr lang="cs-CZ" b="1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– školy, spolky (hasiči, skauti), zdravotnická zařízení, mateřská centra, ekologická sdružení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0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Spolupráce s dobrovolníky v knihovnách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Výpomoc při organizaci akcí, stěhování knihovny</a:t>
            </a:r>
          </a:p>
          <a:p>
            <a:pPr lvl="1"/>
            <a:r>
              <a:rPr lang="cs-CZ" sz="2800" dirty="0"/>
              <a:t>lektoři nejrůznějších klubů, kroužků, zájmových aktivit</a:t>
            </a:r>
            <a:r>
              <a:rPr lang="cs-CZ" sz="2800" dirty="0" smtClean="0"/>
              <a:t>, kurzů </a:t>
            </a:r>
            <a:r>
              <a:rPr lang="cs-CZ" sz="2800" dirty="0"/>
              <a:t>a </a:t>
            </a:r>
            <a:r>
              <a:rPr lang="cs-CZ" sz="2800" dirty="0" smtClean="0"/>
              <a:t>seminářů</a:t>
            </a:r>
          </a:p>
          <a:p>
            <a:pPr lvl="1"/>
            <a:r>
              <a:rPr lang="cs-CZ" sz="2800" dirty="0" smtClean="0"/>
              <a:t>Služba na informacích</a:t>
            </a:r>
          </a:p>
          <a:p>
            <a:pPr lvl="1"/>
            <a:r>
              <a:rPr lang="cs-CZ" dirty="0" smtClean="0"/>
              <a:t>„</a:t>
            </a:r>
            <a:r>
              <a:rPr lang="cs-CZ" dirty="0" smtClean="0"/>
              <a:t>donášková služba“ </a:t>
            </a:r>
            <a:r>
              <a:rPr lang="cs-CZ" dirty="0" smtClean="0"/>
              <a:t>knih imobilním čtenářům knihovny</a:t>
            </a:r>
          </a:p>
          <a:p>
            <a:pPr lvl="1"/>
            <a:r>
              <a:rPr lang="cs-CZ" dirty="0"/>
              <a:t>poradci nejrůznějších odborností</a:t>
            </a:r>
          </a:p>
        </p:txBody>
      </p:sp>
    </p:spTree>
    <p:extLst>
      <p:ext uri="{BB962C8B-B14F-4D97-AF65-F5344CB8AC3E}">
        <p14:creationId xmlns:p14="http://schemas.microsoft.com/office/powerpoint/2010/main" val="15375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Příklady veřejných knihoven s bohatou prací dobrovolníků:</a:t>
            </a:r>
          </a:p>
          <a:p>
            <a:pPr lvl="1"/>
            <a:r>
              <a:rPr lang="cs-CZ" dirty="0" smtClean="0"/>
              <a:t>Městská knihovna Sedlčany, Městská knihovna v Lounech, Masarykova veřejná knihovna ve Vsetíně, Městská knihovna Hodonín a mnohé další, i menší, obecní knihovny…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7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„Živý řetěz“ při stěhování Městské knihovny v Lounech</a:t>
            </a:r>
            <a:endParaRPr lang="cs-CZ" sz="2800" dirty="0"/>
          </a:p>
        </p:txBody>
      </p:sp>
      <p:pic>
        <p:nvPicPr>
          <p:cNvPr id="4" name="Picture 6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844824"/>
            <a:ext cx="603461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Metodika práce s uživateli knihoven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Cílem knihoven by mělo být maximální uspokojení informačních požadavků a potřeb čtenářů i uživatelů služeb dané instituce.</a:t>
            </a:r>
          </a:p>
          <a:p>
            <a:r>
              <a:rPr lang="cs-CZ" dirty="0" smtClean="0"/>
              <a:t>Pouze tehdy budou informační služby poskytovány a využívány efektivně.</a:t>
            </a:r>
          </a:p>
          <a:p>
            <a:r>
              <a:rPr lang="cs-CZ" dirty="0" smtClean="0"/>
              <a:t>Tohoto cíle lze dosáhnout prostřednictvím řady metod, které se zaměřují na stávající, ale i </a:t>
            </a:r>
            <a:r>
              <a:rPr lang="cs-CZ" b="1" dirty="0" smtClean="0"/>
              <a:t>potencionální uživatele – </a:t>
            </a:r>
            <a:r>
              <a:rPr lang="cs-CZ" dirty="0" smtClean="0"/>
              <a:t>tedy širokou veřejnost.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67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274</TotalTime>
  <Words>1294</Words>
  <Application>Microsoft Office PowerPoint</Application>
  <PresentationFormat>Předvádění na obrazovce (4:3)</PresentationFormat>
  <Paragraphs>231</Paragraphs>
  <Slides>46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Technický</vt:lpstr>
      <vt:lpstr>Práce s uživateli ve veřejných knihovnách</vt:lpstr>
      <vt:lpstr>Prezentace aplikace PowerPoint</vt:lpstr>
      <vt:lpstr>Postavení veřejné knihovny</vt:lpstr>
      <vt:lpstr>Služby knihovny I.</vt:lpstr>
      <vt:lpstr>Služby knihovny II.</vt:lpstr>
      <vt:lpstr>Prezentace aplikace PowerPoint</vt:lpstr>
      <vt:lpstr>Prezentace aplikace PowerPoint</vt:lpstr>
      <vt:lpstr>„Živý řetěz“ při stěhování Městské knihovny v Lounech</vt:lpstr>
      <vt:lpstr>Metodika práce s uživateli knihoven</vt:lpstr>
      <vt:lpstr>Prezentace aplikace PowerPoint</vt:lpstr>
      <vt:lpstr>Úroveň a vyspělost uživatelů</vt:lpstr>
      <vt:lpstr>Podmínky, ve kterých knihovna působí</vt:lpstr>
      <vt:lpstr>Průvodce službami</vt:lpstr>
      <vt:lpstr>Plány knihovny</vt:lpstr>
      <vt:lpstr>Metody práce se čtenářem</vt:lpstr>
      <vt:lpstr>Individuální formy práce</vt:lpstr>
      <vt:lpstr>Kolektivní formy práce</vt:lpstr>
      <vt:lpstr>Prezentace aplikace PowerPoint</vt:lpstr>
      <vt:lpstr>Prezentace aplikace PowerPoint</vt:lpstr>
      <vt:lpstr>Rozhovory</vt:lpstr>
      <vt:lpstr>Exkurze</vt:lpstr>
      <vt:lpstr>Dny otevřených dveří</vt:lpstr>
      <vt:lpstr>Školení, přednášky</vt:lpstr>
      <vt:lpstr>Podpora rozvoje čtenářství</vt:lpstr>
      <vt:lpstr>Programy, projekty pro rozvoj čtenářství</vt:lpstr>
      <vt:lpstr>Podpora čtenářství - rodiče</vt:lpstr>
      <vt:lpstr>Knihovnické a informační lekce</vt:lpstr>
      <vt:lpstr>Knihovnické a informační lekce II.</vt:lpstr>
      <vt:lpstr>Prezentace aplikace PowerPoint</vt:lpstr>
      <vt:lpstr>Výstavy</vt:lpstr>
      <vt:lpstr>Výstavy II.</vt:lpstr>
      <vt:lpstr>Řízení četby – individuální plán četby</vt:lpstr>
      <vt:lpstr>Prezentace aplikace PowerPoint</vt:lpstr>
      <vt:lpstr>Prezentace aplikace PowerPoint</vt:lpstr>
      <vt:lpstr>Knihovní služby dětem</vt:lpstr>
      <vt:lpstr>Poslání dětské knihovny</vt:lpstr>
      <vt:lpstr>Oddělení pro děti, dětská knihovna </vt:lpstr>
      <vt:lpstr>Prezentace aplikace PowerPoint</vt:lpstr>
      <vt:lpstr>Prezentace aplikace PowerPoint</vt:lpstr>
      <vt:lpstr>Vlastnosti dětského knihovníka</vt:lpstr>
      <vt:lpstr>Znalosti dětského knihovníka</vt:lpstr>
      <vt:lpstr>Podoba dětské knihovny</vt:lpstr>
      <vt:lpstr>Shrnutí</vt:lpstr>
      <vt:lpstr>Zdroje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MZK-nb</cp:lastModifiedBy>
  <cp:revision>35</cp:revision>
  <dcterms:modified xsi:type="dcterms:W3CDTF">2013-12-05T21:31:37Z</dcterms:modified>
</cp:coreProperties>
</file>