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56" r:id="rId2"/>
    <p:sldId id="275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57" r:id="rId11"/>
    <p:sldId id="258" r:id="rId12"/>
    <p:sldId id="259" r:id="rId13"/>
    <p:sldId id="260" r:id="rId14"/>
    <p:sldId id="261" r:id="rId15"/>
    <p:sldId id="262" r:id="rId16"/>
    <p:sldId id="263" r:id="rId17"/>
    <p:sldId id="264" r:id="rId18"/>
    <p:sldId id="265" r:id="rId19"/>
    <p:sldId id="266" r:id="rId20"/>
    <p:sldId id="267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FE10BB-A9E7-4D04-B5F4-DFA6E5BD3A8C}" type="datetimeFigureOut">
              <a:rPr lang="cs-CZ" smtClean="0"/>
              <a:t>31.10.2013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ED2055-FC1F-48D5-8588-A8C92C725E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09758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5120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F72B3AE-7294-48D3-805D-EBBC9E1A17C5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cs-CZ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780DBE-C720-47A1-9A73-9230614C7D20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780DBE-C720-47A1-9A73-9230614C7D20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780DBE-C720-47A1-9A73-9230614C7D20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780DBE-C720-47A1-9A73-9230614C7D20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780DBE-C720-47A1-9A73-9230614C7D20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4505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25B0E92-6F0F-4ABC-A4AE-FD036B12E95B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B08EFD-C586-442F-BA3D-A5E633369272}" type="slidenum">
              <a:rPr lang="cs-CZ" smtClean="0"/>
              <a:pPr/>
              <a:t>18</a:t>
            </a:fld>
            <a:endParaRPr lang="cs-CZ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B08EFD-C586-442F-BA3D-A5E633369272}" type="slidenum">
              <a:rPr lang="cs-CZ" smtClean="0"/>
              <a:pPr/>
              <a:t>19</a:t>
            </a:fld>
            <a:endParaRPr lang="cs-CZ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B08EFD-C586-442F-BA3D-A5E633369272}" type="slidenum">
              <a:rPr lang="cs-CZ" smtClean="0"/>
              <a:pPr/>
              <a:t>20</a:t>
            </a:fld>
            <a:endParaRPr lang="cs-CZ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1747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5222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9A7AF85-50A9-4717-BCAE-7D2FDF81D3E9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cs-CZ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3795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5843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6867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7891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987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3011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4035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1"/>
          <p:cNvSpPr txBox="1"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5059" name="Rectangle 2"/>
          <p:cNvSpPr txBox="1"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33DE204-1179-4DC0-BC6B-8BCF6C7A8760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86526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5632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28DAF56-32DA-433D-8840-8478A5E76B9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F169F9F-5D81-4341-8FEF-5C47B84160C4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573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9B3F6D8-C2AE-414B-9E49-064B9D41749D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5939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34C32CE-EDCF-4577-8506-78BD4B84327E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780DBE-C720-47A1-9A73-9230614C7D20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6780DBE-C720-47A1-9A73-9230614C7D20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25F4C-C6EF-4BAB-A784-A4C6B678936E}" type="datetimeFigureOut">
              <a:rPr lang="cs-CZ" smtClean="0"/>
              <a:t>31.10.2013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DA196-058D-4336-BC96-05A2393F37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1729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25F4C-C6EF-4BAB-A784-A4C6B678936E}" type="datetimeFigureOut">
              <a:rPr lang="cs-CZ" smtClean="0"/>
              <a:t>31.10.2013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DA196-058D-4336-BC96-05A2393F37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4681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25F4C-C6EF-4BAB-A784-A4C6B678936E}" type="datetimeFigureOut">
              <a:rPr lang="cs-CZ" smtClean="0"/>
              <a:t>31.10.2013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DA196-058D-4336-BC96-05A2393F37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1826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25F4C-C6EF-4BAB-A784-A4C6B678936E}" type="datetimeFigureOut">
              <a:rPr lang="cs-CZ" smtClean="0"/>
              <a:t>31.10.2013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DA196-058D-4336-BC96-05A2393F37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0663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25F4C-C6EF-4BAB-A784-A4C6B678936E}" type="datetimeFigureOut">
              <a:rPr lang="cs-CZ" smtClean="0"/>
              <a:t>31.10.2013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DA196-058D-4336-BC96-05A2393F37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1971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25F4C-C6EF-4BAB-A784-A4C6B678936E}" type="datetimeFigureOut">
              <a:rPr lang="cs-CZ" smtClean="0"/>
              <a:t>31.10.2013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DA196-058D-4336-BC96-05A2393F37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1052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25F4C-C6EF-4BAB-A784-A4C6B678936E}" type="datetimeFigureOut">
              <a:rPr lang="cs-CZ" smtClean="0"/>
              <a:t>31.10.2013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DA196-058D-4336-BC96-05A2393F37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4659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25F4C-C6EF-4BAB-A784-A4C6B678936E}" type="datetimeFigureOut">
              <a:rPr lang="cs-CZ" smtClean="0"/>
              <a:t>31.10.2013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DA196-058D-4336-BC96-05A2393F37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7192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25F4C-C6EF-4BAB-A784-A4C6B678936E}" type="datetimeFigureOut">
              <a:rPr lang="cs-CZ" smtClean="0"/>
              <a:t>31.10.2013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DA196-058D-4336-BC96-05A2393F37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0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25F4C-C6EF-4BAB-A784-A4C6B678936E}" type="datetimeFigureOut">
              <a:rPr lang="cs-CZ" smtClean="0"/>
              <a:t>31.10.2013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DA196-058D-4336-BC96-05A2393F37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7734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25F4C-C6EF-4BAB-A784-A4C6B678936E}" type="datetimeFigureOut">
              <a:rPr lang="cs-CZ" smtClean="0"/>
              <a:t>31.10.2013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DA196-058D-4336-BC96-05A2393F37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2692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825F4C-C6EF-4BAB-A784-A4C6B678936E}" type="datetimeFigureOut">
              <a:rPr lang="cs-CZ" smtClean="0"/>
              <a:t>31.10.2013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CDA196-058D-4336-BC96-05A2393F37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8575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hyperlink" Target="http://moodle.org/" TargetMode="External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hyperlink" Target="http://moodle.cz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63544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>
              <a:defRPr/>
            </a:pP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Typy vzdělávacích systémů</a:t>
            </a:r>
            <a:b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514350" indent="-51435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CAI </a:t>
            </a:r>
            <a:r>
              <a:rPr lang="en-US" sz="2400" dirty="0" smtClean="0"/>
              <a:t>- Computer-Assisted Instructional Systems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CAL - Computer-Assisted Learning Systems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ITS - Intelligent Tutoring Systems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LMS - Learning Management Systems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KBTS - Knowledge-Based Tutoring Systems</a:t>
            </a:r>
            <a:endParaRPr lang="cs-CZ" sz="2400" dirty="0" smtClean="0"/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/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4191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07157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latin typeface="Georgia" pitchFamily="18" charset="0"/>
              </a:rPr>
              <a:t>Vývoj VS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/>
            </a:r>
            <a:b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</a:b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 rtlCol="0">
            <a:normAutofit fontScale="70000" lnSpcReduction="20000"/>
          </a:bodyPr>
          <a:lstStyle/>
          <a:p>
            <a:pPr marL="514350" indent="-514350" fontAlgn="auto">
              <a:spcAft>
                <a:spcPts val="0"/>
              </a:spcAft>
              <a:buNone/>
              <a:defRPr/>
            </a:pPr>
            <a:endParaRPr lang="cs-CZ" sz="2400" dirty="0" smtClean="0"/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Vzdělávací systémy začaly vznikat na základě rozvoje ICT a nástrojů s nimi spojenými. 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60. léta - model učení založený na osobním sběru informací (sloužily studentům s hendikepem k zaznamenávání  odpovědí, VS CAL)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Následně přibyl </a:t>
            </a:r>
            <a:r>
              <a:rPr lang="cs-CZ" dirty="0" err="1" smtClean="0"/>
              <a:t>drill</a:t>
            </a:r>
            <a:r>
              <a:rPr lang="cs-CZ" dirty="0" smtClean="0"/>
              <a:t> a cvičení, což byl první posun od režimu </a:t>
            </a:r>
            <a:r>
              <a:rPr lang="cs-CZ" dirty="0" err="1" smtClean="0"/>
              <a:t>one</a:t>
            </a:r>
            <a:r>
              <a:rPr lang="cs-CZ" dirty="0" smtClean="0"/>
              <a:t> </a:t>
            </a:r>
            <a:r>
              <a:rPr lang="cs-CZ" dirty="0" err="1" smtClean="0"/>
              <a:t>presentation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all</a:t>
            </a:r>
            <a:r>
              <a:rPr lang="cs-CZ" dirty="0" smtClean="0"/>
              <a:t> – student má možnost volby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80. léta - vývoj inteligentních vyučování systémů (ITS)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Na konci 80. a na počátku 90. let byl patrný rapidní vzestup CD-ROM-</a:t>
            </a:r>
            <a:r>
              <a:rPr lang="cs-CZ" dirty="0" err="1" smtClean="0"/>
              <a:t>based</a:t>
            </a:r>
            <a:r>
              <a:rPr lang="cs-CZ" dirty="0" smtClean="0"/>
              <a:t> </a:t>
            </a:r>
            <a:r>
              <a:rPr lang="cs-CZ" dirty="0" err="1" smtClean="0"/>
              <a:t>trainig</a:t>
            </a:r>
            <a:r>
              <a:rPr lang="cs-CZ" dirty="0" smtClean="0"/>
              <a:t>, které bylo následně během 90. let nahrazeno Internet-</a:t>
            </a:r>
            <a:r>
              <a:rPr lang="cs-CZ" dirty="0" err="1" smtClean="0"/>
              <a:t>based</a:t>
            </a:r>
            <a:r>
              <a:rPr lang="cs-CZ" dirty="0" smtClean="0"/>
              <a:t> </a:t>
            </a:r>
            <a:r>
              <a:rPr lang="cs-CZ" dirty="0" err="1" smtClean="0"/>
              <a:t>training</a:t>
            </a:r>
            <a:endParaRPr lang="cs-CZ" dirty="0" smtClean="0"/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Před vývojem webu umožňovaly vzdělávání založené na prezentaci znalostí prostřednictvím sítě tzv. expertní systémy, které dosáhly komerční popularity v 80. a 90. letech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Po roce 2000 - e-</a:t>
            </a:r>
            <a:r>
              <a:rPr lang="cs-CZ" dirty="0" err="1" smtClean="0"/>
              <a:t>learningový</a:t>
            </a:r>
            <a:r>
              <a:rPr lang="cs-CZ" dirty="0" smtClean="0"/>
              <a:t> boom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4236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7859216" cy="5505475"/>
          </a:xfrm>
        </p:spPr>
        <p:txBody>
          <a:bodyPr rtlCol="0">
            <a:normAutofit fontScale="92500" lnSpcReduction="20000"/>
          </a:bodyPr>
          <a:lstStyle/>
          <a:p>
            <a:pPr marL="514350" indent="-514350" fontAlgn="auto">
              <a:spcAft>
                <a:spcPts val="0"/>
              </a:spcAft>
              <a:buNone/>
              <a:defRPr/>
            </a:pPr>
            <a:endParaRPr lang="cs-CZ" sz="2400" dirty="0" smtClean="0"/>
          </a:p>
          <a:p>
            <a:pPr>
              <a:buNone/>
            </a:pP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Typy vzdělávacích systémů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1. VS založené na individuálním učení (</a:t>
            </a:r>
            <a:r>
              <a:rPr lang="cs-CZ" dirty="0" err="1" smtClean="0"/>
              <a:t>individual</a:t>
            </a:r>
            <a:r>
              <a:rPr lang="cs-CZ" dirty="0" smtClean="0"/>
              <a:t> </a:t>
            </a:r>
            <a:r>
              <a:rPr lang="cs-CZ" dirty="0" err="1" smtClean="0"/>
              <a:t>learning</a:t>
            </a:r>
            <a:r>
              <a:rPr lang="cs-CZ" dirty="0" smtClean="0"/>
              <a:t>) – navržené tak, aby studentovi nabídli jistou míru personalizace založenou na zkušenosti s učením jednotlivého studenta a poskytly mu kontrolu a možný vývoj </a:t>
            </a:r>
            <a:r>
              <a:rPr lang="cs-CZ" dirty="0" err="1" smtClean="0"/>
              <a:t>metakognice</a:t>
            </a:r>
            <a:r>
              <a:rPr lang="cs-CZ" dirty="0" smtClean="0"/>
              <a:t> při učení</a:t>
            </a:r>
          </a:p>
          <a:p>
            <a:endParaRPr lang="cs-CZ" dirty="0" smtClean="0"/>
          </a:p>
          <a:p>
            <a:r>
              <a:rPr lang="cs-CZ" dirty="0" smtClean="0"/>
              <a:t>2. VS založené na společném učení (</a:t>
            </a:r>
            <a:r>
              <a:rPr lang="cs-CZ" dirty="0" err="1" smtClean="0"/>
              <a:t>community</a:t>
            </a:r>
            <a:r>
              <a:rPr lang="cs-CZ" dirty="0" smtClean="0"/>
              <a:t>-</a:t>
            </a:r>
            <a:r>
              <a:rPr lang="cs-CZ" dirty="0" err="1" smtClean="0"/>
              <a:t>based</a:t>
            </a:r>
            <a:r>
              <a:rPr lang="cs-CZ" dirty="0" smtClean="0"/>
              <a:t> </a:t>
            </a:r>
            <a:r>
              <a:rPr lang="cs-CZ" dirty="0" err="1" smtClean="0"/>
              <a:t>learning</a:t>
            </a:r>
            <a:r>
              <a:rPr lang="cs-CZ" dirty="0" smtClean="0"/>
              <a:t>) - aspekty spolupráce v učení ve skupině</a:t>
            </a:r>
          </a:p>
          <a:p>
            <a:endParaRPr lang="cs-CZ" dirty="0" smtClean="0"/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00958" y="5000636"/>
            <a:ext cx="1214446" cy="1230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864130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131024" cy="1570186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Výhody distančního </a:t>
            </a:r>
            <a:br>
              <a:rPr lang="cs-CZ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</a:br>
            <a:r>
              <a:rPr lang="cs-CZ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vzdělávání</a:t>
            </a:r>
            <a:endParaRPr lang="cs-CZ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Větší rozsah funkcí a větší kvalita výuky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Nižší náklady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Lepší kontrola studentů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Více interakce a zpětné vazby pro studenty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 - hraje významnou úlohu ve vzdělávání dospělých a v celoživotním vzdělávání</a:t>
            </a:r>
            <a:endParaRPr lang="cs-CZ" dirty="0"/>
          </a:p>
        </p:txBody>
      </p:sp>
      <p:pic>
        <p:nvPicPr>
          <p:cNvPr id="4" name="Picture 4" descr="49490 plus ic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4248" y="404664"/>
            <a:ext cx="1435100" cy="14351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68069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203032" cy="11430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Nevýhody distančního vzdělávání</a:t>
            </a:r>
            <a:endParaRPr lang="cs-CZ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85938"/>
            <a:ext cx="8229600" cy="4786312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potlačení přímé komunikace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velké počáteční náklady na realizaci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možný neúspěch u studentů s malou motivací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instruktor nemusí být vždy k dispozici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vyžaduje alespoň základní počítačové dovednosti</a:t>
            </a:r>
            <a:endParaRPr lang="cs-CZ" dirty="0"/>
          </a:p>
        </p:txBody>
      </p:sp>
      <p:pic>
        <p:nvPicPr>
          <p:cNvPr id="4" name="Picture 6" descr="49927_27359_Minus_128x128_minus_ic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404664"/>
            <a:ext cx="1508125" cy="15081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1104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Open </a:t>
            </a:r>
            <a:r>
              <a:rPr lang="cs-CZ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Source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MLS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Moodle</a:t>
            </a:r>
            <a:endParaRPr lang="cs-CZ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cs-CZ" dirty="0" smtClean="0">
                <a:hlinkClick r:id="rId3"/>
              </a:rPr>
              <a:t>http://moodle.org/</a:t>
            </a:r>
            <a:endParaRPr lang="cs-CZ" dirty="0" smtClean="0"/>
          </a:p>
          <a:p>
            <a:pPr>
              <a:buNone/>
            </a:pPr>
            <a:r>
              <a:rPr lang="cs-CZ" dirty="0" smtClean="0">
                <a:hlinkClick r:id="rId4"/>
              </a:rPr>
              <a:t>http://moodle.cz/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  <p:pic>
        <p:nvPicPr>
          <p:cNvPr id="6" name="Obrázek 5" descr="images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857752" y="4572008"/>
            <a:ext cx="3038475" cy="800100"/>
          </a:xfrm>
          <a:prstGeom prst="rect">
            <a:avLst/>
          </a:prstGeom>
        </p:spPr>
      </p:pic>
      <p:pic>
        <p:nvPicPr>
          <p:cNvPr id="7" name="Obrázek 6" descr="images1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14282" y="5072074"/>
            <a:ext cx="1500198" cy="1500198"/>
          </a:xfrm>
          <a:prstGeom prst="rect">
            <a:avLst/>
          </a:prstGeom>
        </p:spPr>
      </p:pic>
      <p:pic>
        <p:nvPicPr>
          <p:cNvPr id="8" name="Obrázek 7" descr="umimto-map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572132" y="2428868"/>
            <a:ext cx="3049125" cy="1768492"/>
          </a:xfrm>
          <a:prstGeom prst="rect">
            <a:avLst/>
          </a:prstGeom>
        </p:spPr>
      </p:pic>
      <p:pic>
        <p:nvPicPr>
          <p:cNvPr id="5" name="Obrázek 4" descr="is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572264" y="1500174"/>
            <a:ext cx="2299728" cy="574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3348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Výhody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0034" y="2332037"/>
            <a:ext cx="4038600" cy="4525963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Centralizace a automatizace správy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Užívání samosprávy a samonaváděcích služeb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Rychlé shromažďování a poskytování vzdělávacího obsahu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857364"/>
            <a:ext cx="4038600" cy="4525963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Přizpůsobení obsahu a možnost vracet se ke zveřejněným informacím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Flexibilita - možnost úprav dle specifických požadavků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Snadná integrace s jinými systémy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</p:txBody>
      </p:sp>
      <p:pic>
        <p:nvPicPr>
          <p:cNvPr id="5" name="Picture 4" descr="49490 plus ic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58082" y="285728"/>
            <a:ext cx="1435100" cy="14351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87925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86738" cy="1439862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Nevýhody</a:t>
            </a:r>
            <a:endParaRPr lang="cs-CZ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44034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200" smtClean="0"/>
          </a:p>
          <a:p>
            <a:r>
              <a:rPr lang="cs-CZ" smtClean="0"/>
              <a:t>Složitost</a:t>
            </a:r>
          </a:p>
          <a:p>
            <a:pPr>
              <a:buFont typeface="Arial" charset="0"/>
              <a:buNone/>
            </a:pPr>
            <a:endParaRPr lang="cs-CZ" smtClean="0"/>
          </a:p>
          <a:p>
            <a:r>
              <a:rPr lang="cs-CZ" smtClean="0"/>
              <a:t>Nepřehlednost</a:t>
            </a:r>
          </a:p>
          <a:p>
            <a:pPr>
              <a:buFont typeface="Arial" charset="0"/>
              <a:buNone/>
            </a:pPr>
            <a:r>
              <a:rPr lang="cs-CZ" sz="2400" smtClean="0"/>
              <a:t> </a:t>
            </a:r>
          </a:p>
          <a:p>
            <a:pPr>
              <a:buFont typeface="Arial" charset="0"/>
              <a:buNone/>
            </a:pPr>
            <a:endParaRPr lang="cs-CZ" sz="2200" smtClean="0"/>
          </a:p>
        </p:txBody>
      </p:sp>
      <p:pic>
        <p:nvPicPr>
          <p:cNvPr id="4" name="Picture 6" descr="49927_27359_Minus_128x128_minus_ic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15206" y="357166"/>
            <a:ext cx="1508125" cy="15081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81600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7158" y="285728"/>
            <a:ext cx="8358246" cy="3071834"/>
          </a:xfrm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  <a:softEdge rad="31750"/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K</a:t>
            </a:r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BT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S</a:t>
            </a:r>
            <a:b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</a:b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Knowledge-based tutoring systems</a:t>
            </a:r>
            <a:b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</a:br>
            <a:r>
              <a:rPr 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-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/>
            </a:r>
            <a:b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</a:br>
            <a:r>
              <a:rPr lang="en-US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Znalostní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</a:t>
            </a:r>
            <a:r>
              <a:rPr lang="en-US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systémy</a:t>
            </a:r>
            <a:endParaRPr 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429000"/>
            <a:ext cx="8229600" cy="3143272"/>
          </a:xfrm>
        </p:spPr>
        <p:txBody>
          <a:bodyPr>
            <a:normAutofit lnSpcReduction="10000"/>
          </a:bodyPr>
          <a:lstStyle/>
          <a:p>
            <a:pPr lvl="0" fontAlgn="base"/>
            <a:r>
              <a:rPr lang="cs-CZ" sz="2800" dirty="0" smtClean="0"/>
              <a:t>znalostní systémy  = umělé inteligentní nástroje pracující v úzké oblasti poskytování inteligentních rozhodnutí s odůvodněním</a:t>
            </a:r>
          </a:p>
          <a:p>
            <a:pPr lvl="0" fontAlgn="base"/>
            <a:r>
              <a:rPr lang="cs-CZ" sz="2800" dirty="0" smtClean="0"/>
              <a:t>expertní systémy původně podmnožinou znalostních systémů; používají znalostí, které definovali odborníci – experti v daném oboru</a:t>
            </a:r>
          </a:p>
          <a:p>
            <a:pPr lvl="0" fontAlgn="base"/>
            <a:r>
              <a:rPr lang="cs-CZ" sz="2800" dirty="0" smtClean="0"/>
              <a:t>dnes již stírání rozdílů, považováno za synonyma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336947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86766" cy="1439850"/>
          </a:xfrm>
        </p:spPr>
        <p:txBody>
          <a:bodyPr>
            <a:noAutofit/>
          </a:bodyPr>
          <a:lstStyle/>
          <a:p>
            <a:r>
              <a:rPr lang="cs-CZ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Definice</a:t>
            </a:r>
            <a:endParaRPr lang="cs-CZ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>
            <a:normAutofit/>
          </a:bodyPr>
          <a:lstStyle/>
          <a:p>
            <a:r>
              <a:rPr lang="cs-CZ" dirty="0" smtClean="0"/>
              <a:t>Expertní systémy jsou počítačové programy simulující rozhodovací činnost experta při řešení složitých úloh a využívající vhodně zakódovaných, explicitně vyjádřených znalostí, převzatých od experta, s cílem dosáhnout ve zvolené problémové oblasti kvality rozhodování na úrovni experta.        </a:t>
            </a:r>
            <a:r>
              <a:rPr lang="cs-CZ" i="1" dirty="0" smtClean="0"/>
              <a:t>(Edward </a:t>
            </a:r>
            <a:r>
              <a:rPr lang="cs-CZ" i="1" dirty="0" err="1" smtClean="0"/>
              <a:t>Feigenbaum</a:t>
            </a:r>
            <a:r>
              <a:rPr lang="cs-CZ" i="1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1683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Informační společnost</a:t>
            </a:r>
          </a:p>
          <a:p>
            <a:r>
              <a:rPr lang="cs-CZ" dirty="0" smtClean="0"/>
              <a:t>Vzdělanostní společnost</a:t>
            </a:r>
          </a:p>
          <a:p>
            <a:r>
              <a:rPr lang="cs-CZ" dirty="0" smtClean="0"/>
              <a:t>Učící se společnost</a:t>
            </a:r>
          </a:p>
          <a:p>
            <a:endParaRPr lang="cs-CZ" dirty="0"/>
          </a:p>
          <a:p>
            <a:r>
              <a:rPr lang="cs-CZ" dirty="0" smtClean="0"/>
              <a:t>Vzdělávací technologie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93694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86766" cy="1439850"/>
          </a:xfrm>
        </p:spPr>
        <p:txBody>
          <a:bodyPr>
            <a:noAutofit/>
          </a:bodyPr>
          <a:lstStyle/>
          <a:p>
            <a:r>
              <a:rPr lang="cs-CZ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Typy expertních systémů</a:t>
            </a:r>
            <a:endParaRPr lang="cs-CZ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600200"/>
            <a:ext cx="6186502" cy="5043510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 smtClean="0"/>
              <a:t>Problémově orientovaný ES </a:t>
            </a:r>
            <a:r>
              <a:rPr lang="cs-CZ" dirty="0" smtClean="0"/>
              <a:t>– pouze znalosti z určité domény</a:t>
            </a:r>
          </a:p>
          <a:p>
            <a:r>
              <a:rPr lang="cs-CZ" b="1" dirty="0" smtClean="0"/>
              <a:t>Prázdný ES </a:t>
            </a:r>
            <a:r>
              <a:rPr lang="cs-CZ" dirty="0" smtClean="0"/>
              <a:t>(</a:t>
            </a:r>
            <a:r>
              <a:rPr lang="cs-CZ" dirty="0" err="1" smtClean="0"/>
              <a:t>shell</a:t>
            </a:r>
            <a:r>
              <a:rPr lang="cs-CZ" dirty="0" smtClean="0"/>
              <a:t>) – prázdná báze znalostí</a:t>
            </a:r>
          </a:p>
          <a:p>
            <a:r>
              <a:rPr lang="cs-CZ" b="1" dirty="0" smtClean="0"/>
              <a:t>Diagnostický ES </a:t>
            </a:r>
            <a:r>
              <a:rPr lang="cs-CZ" dirty="0" smtClean="0"/>
              <a:t>– usuzování řízené cíly, vybrání možného závěru, zpětné dokazování jeho platnosti hledáním podpůrných dat </a:t>
            </a:r>
          </a:p>
          <a:p>
            <a:r>
              <a:rPr lang="cs-CZ" b="1" dirty="0" smtClean="0"/>
              <a:t>Plánovací ES </a:t>
            </a:r>
            <a:r>
              <a:rPr lang="cs-CZ" dirty="0" smtClean="0"/>
              <a:t>– usuzování řízené daty, rozhodování se na základě postupného získávání potřebných dat</a:t>
            </a:r>
            <a:endParaRPr lang="cs-CZ" dirty="0"/>
          </a:p>
        </p:txBody>
      </p:sp>
      <p:pic>
        <p:nvPicPr>
          <p:cNvPr id="4" name="Obrázek 3" descr="E7.jpg"/>
          <p:cNvPicPr>
            <a:picLocks noChangeAspect="1"/>
          </p:cNvPicPr>
          <p:nvPr/>
        </p:nvPicPr>
        <p:blipFill>
          <a:blip r:embed="rId3" cstate="print"/>
          <a:srcRect l="14096" r="3679"/>
          <a:stretch>
            <a:fillRect/>
          </a:stretch>
        </p:blipFill>
        <p:spPr>
          <a:xfrm>
            <a:off x="6429388" y="1500174"/>
            <a:ext cx="2500330" cy="3571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7035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dirty="0" err="1">
                <a:solidFill>
                  <a:srgbClr val="000000"/>
                </a:solidFill>
              </a:rPr>
              <a:t>Virtual</a:t>
            </a:r>
            <a:r>
              <a:rPr lang="cs-CZ" altLang="cs-CZ" dirty="0">
                <a:solidFill>
                  <a:srgbClr val="000000"/>
                </a:solidFill>
              </a:rPr>
              <a:t> </a:t>
            </a:r>
            <a:r>
              <a:rPr lang="cs-CZ" altLang="cs-CZ" dirty="0" err="1">
                <a:solidFill>
                  <a:srgbClr val="000000"/>
                </a:solidFill>
              </a:rPr>
              <a:t>Learning</a:t>
            </a:r>
            <a:r>
              <a:rPr lang="cs-CZ" altLang="cs-CZ" dirty="0">
                <a:solidFill>
                  <a:srgbClr val="000000"/>
                </a:solidFill>
              </a:rPr>
              <a:t> </a:t>
            </a:r>
            <a:r>
              <a:rPr lang="cs-CZ" altLang="cs-CZ" dirty="0" err="1">
                <a:solidFill>
                  <a:srgbClr val="000000"/>
                </a:solidFill>
              </a:rPr>
              <a:t>environment</a:t>
            </a:r>
            <a:r>
              <a:rPr lang="cs-CZ" altLang="cs-CZ" dirty="0">
                <a:solidFill>
                  <a:srgbClr val="000000"/>
                </a:solidFill>
              </a:rPr>
              <a:t/>
            </a:r>
            <a:br>
              <a:rPr lang="cs-CZ" altLang="cs-CZ" dirty="0">
                <a:solidFill>
                  <a:srgbClr val="000000"/>
                </a:solidFill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>
                <a:solidFill>
                  <a:srgbClr val="000000"/>
                </a:solidFill>
              </a:rPr>
              <a:t>„Tento výraz označuje prostor, ve kterém dochází k on-</a:t>
            </a:r>
            <a:r>
              <a:rPr lang="cs-CZ" altLang="cs-CZ" dirty="0" err="1">
                <a:solidFill>
                  <a:srgbClr val="000000"/>
                </a:solidFill>
              </a:rPr>
              <a:t>linové</a:t>
            </a:r>
            <a:r>
              <a:rPr lang="cs-CZ" altLang="cs-CZ" dirty="0">
                <a:solidFill>
                  <a:srgbClr val="000000"/>
                </a:solidFill>
              </a:rPr>
              <a:t> interakci za jakýmkoliv účelem, včetně učení, mezi studenty a učiteli.“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69578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cs-CZ" altLang="cs-CZ" sz="4400">
                <a:solidFill>
                  <a:srgbClr val="000000"/>
                </a:solidFill>
              </a:rPr>
              <a:t>Správné VLE by mělo:</a:t>
            </a:r>
          </a:p>
        </p:txBody>
      </p:sp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79413" indent="-379413" eaLnBrk="0" hangingPunct="0">
              <a:tabLst>
                <a:tab pos="949325" algn="l"/>
                <a:tab pos="1863725" algn="l"/>
                <a:tab pos="2778125" algn="l"/>
                <a:tab pos="3692525" algn="l"/>
                <a:tab pos="4606925" algn="l"/>
                <a:tab pos="5521325" algn="l"/>
                <a:tab pos="6435725" algn="l"/>
                <a:tab pos="7350125" algn="l"/>
                <a:tab pos="8264525" algn="l"/>
                <a:tab pos="9178925" algn="l"/>
                <a:tab pos="10093325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1pPr>
            <a:lvl2pPr eaLnBrk="0" hangingPunct="0">
              <a:tabLst>
                <a:tab pos="949325" algn="l"/>
                <a:tab pos="1863725" algn="l"/>
                <a:tab pos="2778125" algn="l"/>
                <a:tab pos="3692525" algn="l"/>
                <a:tab pos="4606925" algn="l"/>
                <a:tab pos="5521325" algn="l"/>
                <a:tab pos="6435725" algn="l"/>
                <a:tab pos="7350125" algn="l"/>
                <a:tab pos="8264525" algn="l"/>
                <a:tab pos="9178925" algn="l"/>
                <a:tab pos="10093325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2pPr>
            <a:lvl3pPr eaLnBrk="0" hangingPunct="0">
              <a:tabLst>
                <a:tab pos="949325" algn="l"/>
                <a:tab pos="1863725" algn="l"/>
                <a:tab pos="2778125" algn="l"/>
                <a:tab pos="3692525" algn="l"/>
                <a:tab pos="4606925" algn="l"/>
                <a:tab pos="5521325" algn="l"/>
                <a:tab pos="6435725" algn="l"/>
                <a:tab pos="7350125" algn="l"/>
                <a:tab pos="8264525" algn="l"/>
                <a:tab pos="9178925" algn="l"/>
                <a:tab pos="10093325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3pPr>
            <a:lvl4pPr eaLnBrk="0" hangingPunct="0">
              <a:tabLst>
                <a:tab pos="949325" algn="l"/>
                <a:tab pos="1863725" algn="l"/>
                <a:tab pos="2778125" algn="l"/>
                <a:tab pos="3692525" algn="l"/>
                <a:tab pos="4606925" algn="l"/>
                <a:tab pos="5521325" algn="l"/>
                <a:tab pos="6435725" algn="l"/>
                <a:tab pos="7350125" algn="l"/>
                <a:tab pos="8264525" algn="l"/>
                <a:tab pos="9178925" algn="l"/>
                <a:tab pos="10093325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4pPr>
            <a:lvl5pPr eaLnBrk="0" hangingPunct="0">
              <a:tabLst>
                <a:tab pos="949325" algn="l"/>
                <a:tab pos="1863725" algn="l"/>
                <a:tab pos="2778125" algn="l"/>
                <a:tab pos="3692525" algn="l"/>
                <a:tab pos="4606925" algn="l"/>
                <a:tab pos="5521325" algn="l"/>
                <a:tab pos="6435725" algn="l"/>
                <a:tab pos="7350125" algn="l"/>
                <a:tab pos="8264525" algn="l"/>
                <a:tab pos="9178925" algn="l"/>
                <a:tab pos="10093325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49325" algn="l"/>
                <a:tab pos="1863725" algn="l"/>
                <a:tab pos="2778125" algn="l"/>
                <a:tab pos="3692525" algn="l"/>
                <a:tab pos="4606925" algn="l"/>
                <a:tab pos="5521325" algn="l"/>
                <a:tab pos="6435725" algn="l"/>
                <a:tab pos="7350125" algn="l"/>
                <a:tab pos="8264525" algn="l"/>
                <a:tab pos="9178925" algn="l"/>
                <a:tab pos="10093325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49325" algn="l"/>
                <a:tab pos="1863725" algn="l"/>
                <a:tab pos="2778125" algn="l"/>
                <a:tab pos="3692525" algn="l"/>
                <a:tab pos="4606925" algn="l"/>
                <a:tab pos="5521325" algn="l"/>
                <a:tab pos="6435725" algn="l"/>
                <a:tab pos="7350125" algn="l"/>
                <a:tab pos="8264525" algn="l"/>
                <a:tab pos="9178925" algn="l"/>
                <a:tab pos="10093325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49325" algn="l"/>
                <a:tab pos="1863725" algn="l"/>
                <a:tab pos="2778125" algn="l"/>
                <a:tab pos="3692525" algn="l"/>
                <a:tab pos="4606925" algn="l"/>
                <a:tab pos="5521325" algn="l"/>
                <a:tab pos="6435725" algn="l"/>
                <a:tab pos="7350125" algn="l"/>
                <a:tab pos="8264525" algn="l"/>
                <a:tab pos="9178925" algn="l"/>
                <a:tab pos="10093325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49325" algn="l"/>
                <a:tab pos="1863725" algn="l"/>
                <a:tab pos="2778125" algn="l"/>
                <a:tab pos="3692525" algn="l"/>
                <a:tab pos="4606925" algn="l"/>
                <a:tab pos="5521325" algn="l"/>
                <a:tab pos="6435725" algn="l"/>
                <a:tab pos="7350125" algn="l"/>
                <a:tab pos="8264525" algn="l"/>
                <a:tab pos="9178925" algn="l"/>
                <a:tab pos="10093325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500"/>
              </a:spcBef>
              <a:buFont typeface="Arial" pitchFamily="34" charset="0"/>
              <a:buNone/>
            </a:pPr>
            <a:endParaRPr lang="cs-CZ" altLang="cs-CZ" sz="200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ts val="500"/>
              </a:spcBef>
              <a:buFont typeface="Arial" pitchFamily="34" charset="0"/>
              <a:buChar char="•"/>
            </a:pPr>
            <a:r>
              <a:rPr lang="cs-CZ" altLang="cs-CZ" sz="2000">
                <a:solidFill>
                  <a:srgbClr val="000000"/>
                </a:solidFill>
              </a:rPr>
              <a:t>mít jednoduché ovládání </a:t>
            </a:r>
          </a:p>
          <a:p>
            <a:pPr eaLnBrk="1" hangingPunct="1">
              <a:lnSpc>
                <a:spcPct val="80000"/>
              </a:lnSpc>
              <a:spcBef>
                <a:spcPts val="500"/>
              </a:spcBef>
              <a:buClrTx/>
              <a:buFontTx/>
              <a:buNone/>
            </a:pPr>
            <a:endParaRPr lang="cs-CZ" altLang="cs-CZ" sz="200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ts val="500"/>
              </a:spcBef>
              <a:buFont typeface="Arial" pitchFamily="34" charset="0"/>
              <a:buChar char="•"/>
            </a:pPr>
            <a:r>
              <a:rPr lang="cs-CZ" altLang="cs-CZ" sz="2000">
                <a:solidFill>
                  <a:srgbClr val="000000"/>
                </a:solidFill>
              </a:rPr>
              <a:t>fungovat v běžném webovém prohlížeči</a:t>
            </a:r>
          </a:p>
          <a:p>
            <a:pPr eaLnBrk="1" hangingPunct="1">
              <a:lnSpc>
                <a:spcPct val="80000"/>
              </a:lnSpc>
              <a:spcBef>
                <a:spcPts val="500"/>
              </a:spcBef>
              <a:buClrTx/>
              <a:buFontTx/>
              <a:buNone/>
            </a:pPr>
            <a:endParaRPr lang="cs-CZ" altLang="cs-CZ" sz="200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ts val="500"/>
              </a:spcBef>
              <a:buFont typeface="Arial" pitchFamily="34" charset="0"/>
              <a:buChar char="•"/>
            </a:pPr>
            <a:r>
              <a:rPr lang="cs-CZ" altLang="cs-CZ" sz="2000">
                <a:solidFill>
                  <a:srgbClr val="000000"/>
                </a:solidFill>
              </a:rPr>
              <a:t>poskytovat studijní materiály (multimediální studijní materiály, možnost stažení a vytištění, vyhledávání v materiálech, dostatečně rozšířený formát materiálů,…)</a:t>
            </a:r>
          </a:p>
          <a:p>
            <a:pPr eaLnBrk="1" hangingPunct="1">
              <a:lnSpc>
                <a:spcPct val="80000"/>
              </a:lnSpc>
              <a:spcBef>
                <a:spcPts val="500"/>
              </a:spcBef>
              <a:buClrTx/>
              <a:buFontTx/>
              <a:buNone/>
            </a:pPr>
            <a:endParaRPr lang="cs-CZ" altLang="cs-CZ" sz="200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ts val="500"/>
              </a:spcBef>
              <a:buFont typeface="Arial" pitchFamily="34" charset="0"/>
              <a:buChar char="•"/>
            </a:pPr>
            <a:r>
              <a:rPr lang="cs-CZ" altLang="cs-CZ" sz="2000">
                <a:solidFill>
                  <a:srgbClr val="000000"/>
                </a:solidFill>
              </a:rPr>
              <a:t>mít snadnou administraci </a:t>
            </a:r>
          </a:p>
          <a:p>
            <a:pPr eaLnBrk="1" hangingPunct="1">
              <a:lnSpc>
                <a:spcPct val="80000"/>
              </a:lnSpc>
              <a:spcBef>
                <a:spcPts val="500"/>
              </a:spcBef>
              <a:buClrTx/>
              <a:buFontTx/>
              <a:buNone/>
            </a:pPr>
            <a:endParaRPr lang="cs-CZ" altLang="cs-CZ" sz="200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ts val="500"/>
              </a:spcBef>
              <a:buFont typeface="Arial" pitchFamily="34" charset="0"/>
              <a:buChar char="•"/>
            </a:pPr>
            <a:r>
              <a:rPr lang="cs-CZ" altLang="cs-CZ" sz="2000">
                <a:solidFill>
                  <a:srgbClr val="000000"/>
                </a:solidFill>
              </a:rPr>
              <a:t>umožňovat vyučujícímu sledovat efektivitu studia (testy, úkoly a jejich kontrola)</a:t>
            </a:r>
          </a:p>
        </p:txBody>
      </p:sp>
    </p:spTree>
    <p:extLst>
      <p:ext uri="{BB962C8B-B14F-4D97-AF65-F5344CB8AC3E}">
        <p14:creationId xmlns:p14="http://schemas.microsoft.com/office/powerpoint/2010/main" val="1706208630"/>
      </p:ext>
    </p:extLst>
  </p:cSld>
  <p:clrMapOvr>
    <a:masterClrMapping/>
  </p:clrMapOvr>
  <p:transition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"/>
          <p:cNvSpPr txBox="1">
            <a:spLocks noChangeArrowheads="1"/>
          </p:cNvSpPr>
          <p:nvPr/>
        </p:nvSpPr>
        <p:spPr bwMode="auto">
          <a:xfrm>
            <a:off x="457200" y="1265238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1pPr>
            <a:lvl2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2pPr>
            <a:lvl3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3pPr>
            <a:lvl4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4pPr>
            <a:lvl5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cs-CZ" altLang="cs-CZ" sz="2400" dirty="0">
                <a:solidFill>
                  <a:srgbClr val="000000"/>
                </a:solidFill>
              </a:rPr>
              <a:t>90. léta -</a:t>
            </a:r>
            <a:r>
              <a:rPr lang="cs-CZ" altLang="cs-CZ" sz="2400" dirty="0" err="1">
                <a:solidFill>
                  <a:srgbClr val="000000"/>
                </a:solidFill>
              </a:rPr>
              <a:t>Reigeluth</a:t>
            </a:r>
            <a:r>
              <a:rPr lang="cs-CZ" altLang="cs-CZ" sz="2400" dirty="0">
                <a:solidFill>
                  <a:srgbClr val="000000"/>
                </a:solidFill>
              </a:rPr>
              <a:t> a Nelson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buFont typeface="Arial" pitchFamily="34" charset="0"/>
              <a:buNone/>
            </a:pPr>
            <a:endParaRPr lang="cs-CZ" altLang="cs-CZ" sz="2400" dirty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cs-CZ" altLang="cs-CZ" sz="2400" dirty="0">
                <a:solidFill>
                  <a:srgbClr val="000000"/>
                </a:solidFill>
              </a:rPr>
              <a:t>1996 – </a:t>
            </a:r>
            <a:r>
              <a:rPr lang="cs-CZ" altLang="cs-CZ" sz="2400" dirty="0" err="1">
                <a:solidFill>
                  <a:srgbClr val="000000"/>
                </a:solidFill>
              </a:rPr>
              <a:t>Learning</a:t>
            </a:r>
            <a:r>
              <a:rPr lang="cs-CZ" altLang="cs-CZ" sz="2400" dirty="0">
                <a:solidFill>
                  <a:srgbClr val="000000"/>
                </a:solidFill>
              </a:rPr>
              <a:t> Technology </a:t>
            </a:r>
            <a:r>
              <a:rPr lang="cs-CZ" altLang="cs-CZ" sz="2400" dirty="0" err="1">
                <a:solidFill>
                  <a:srgbClr val="000000"/>
                </a:solidFill>
              </a:rPr>
              <a:t>Standards</a:t>
            </a:r>
            <a:r>
              <a:rPr lang="cs-CZ" altLang="cs-CZ" sz="2400" dirty="0">
                <a:solidFill>
                  <a:srgbClr val="000000"/>
                </a:solidFill>
              </a:rPr>
              <a:t> </a:t>
            </a:r>
            <a:r>
              <a:rPr lang="cs-CZ" altLang="cs-CZ" sz="2400" dirty="0" err="1">
                <a:solidFill>
                  <a:srgbClr val="000000"/>
                </a:solidFill>
              </a:rPr>
              <a:t>Committee</a:t>
            </a:r>
            <a:r>
              <a:rPr lang="cs-CZ" altLang="cs-CZ" sz="2400" dirty="0">
                <a:solidFill>
                  <a:srgbClr val="000000"/>
                </a:solidFill>
              </a:rPr>
              <a:t> (LTSC) </a:t>
            </a:r>
            <a:r>
              <a:rPr lang="cs-CZ" altLang="cs-CZ" sz="2400" dirty="0" err="1">
                <a:solidFill>
                  <a:srgbClr val="000000"/>
                </a:solidFill>
              </a:rPr>
              <a:t>of</a:t>
            </a:r>
            <a:r>
              <a:rPr lang="cs-CZ" altLang="cs-CZ" sz="2400" dirty="0">
                <a:solidFill>
                  <a:srgbClr val="000000"/>
                </a:solidFill>
              </a:rPr>
              <a:t> </a:t>
            </a:r>
            <a:r>
              <a:rPr lang="cs-CZ" altLang="cs-CZ" sz="2400" dirty="0" err="1">
                <a:solidFill>
                  <a:srgbClr val="000000"/>
                </a:solidFill>
              </a:rPr>
              <a:t>the</a:t>
            </a:r>
            <a:r>
              <a:rPr lang="cs-CZ" altLang="cs-CZ" sz="2400" dirty="0">
                <a:solidFill>
                  <a:srgbClr val="000000"/>
                </a:solidFill>
              </a:rPr>
              <a:t> Institute </a:t>
            </a:r>
            <a:r>
              <a:rPr lang="cs-CZ" altLang="cs-CZ" sz="2400" dirty="0" err="1">
                <a:solidFill>
                  <a:srgbClr val="000000"/>
                </a:solidFill>
              </a:rPr>
              <a:t>of</a:t>
            </a:r>
            <a:r>
              <a:rPr lang="cs-CZ" altLang="cs-CZ" sz="2400" dirty="0">
                <a:solidFill>
                  <a:srgbClr val="000000"/>
                </a:solidFill>
              </a:rPr>
              <a:t> </a:t>
            </a:r>
            <a:r>
              <a:rPr lang="cs-CZ" altLang="cs-CZ" sz="2400" dirty="0" err="1">
                <a:solidFill>
                  <a:srgbClr val="000000"/>
                </a:solidFill>
              </a:rPr>
              <a:t>Electrical</a:t>
            </a:r>
            <a:r>
              <a:rPr lang="cs-CZ" altLang="cs-CZ" sz="2400" dirty="0">
                <a:solidFill>
                  <a:srgbClr val="000000"/>
                </a:solidFill>
              </a:rPr>
              <a:t> and </a:t>
            </a:r>
            <a:r>
              <a:rPr lang="cs-CZ" altLang="cs-CZ" sz="2400" dirty="0" err="1">
                <a:solidFill>
                  <a:srgbClr val="000000"/>
                </a:solidFill>
              </a:rPr>
              <a:t>Electronics</a:t>
            </a:r>
            <a:r>
              <a:rPr lang="cs-CZ" altLang="cs-CZ" sz="2400" dirty="0">
                <a:solidFill>
                  <a:srgbClr val="000000"/>
                </a:solidFill>
              </a:rPr>
              <a:t> </a:t>
            </a:r>
            <a:r>
              <a:rPr lang="cs-CZ" altLang="cs-CZ" sz="2400" dirty="0" err="1">
                <a:solidFill>
                  <a:srgbClr val="000000"/>
                </a:solidFill>
              </a:rPr>
              <a:t>Engineers</a:t>
            </a:r>
            <a:r>
              <a:rPr lang="cs-CZ" altLang="cs-CZ" sz="2400" dirty="0">
                <a:solidFill>
                  <a:srgbClr val="000000"/>
                </a:solidFill>
              </a:rPr>
              <a:t> (IEEE)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buFont typeface="Arial" pitchFamily="34" charset="0"/>
              <a:buNone/>
            </a:pPr>
            <a:endParaRPr lang="cs-CZ" altLang="cs-CZ" sz="2400" dirty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cs-CZ" altLang="cs-CZ" sz="2400" dirty="0">
                <a:solidFill>
                  <a:srgbClr val="000000"/>
                </a:solidFill>
              </a:rPr>
              <a:t>„Jakákoliv entita, digitální či nedigitální, kterou lze použít, znovu použít, nebo na kterou lze odkazovat při vzdělávání podporovaném technologiemi.“</a:t>
            </a:r>
          </a:p>
        </p:txBody>
      </p:sp>
      <p:sp>
        <p:nvSpPr>
          <p:cNvPr id="2" name="Obdélník 1"/>
          <p:cNvSpPr/>
          <p:nvPr/>
        </p:nvSpPr>
        <p:spPr>
          <a:xfrm>
            <a:off x="2051720" y="188640"/>
            <a:ext cx="399570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altLang="cs-CZ" sz="4000" dirty="0" smtClean="0">
                <a:solidFill>
                  <a:srgbClr val="000000"/>
                </a:solidFill>
              </a:rPr>
              <a:t>Vzdělávací objekty</a:t>
            </a:r>
            <a:endParaRPr lang="cs-CZ" altLang="cs-CZ" sz="4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968619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1pPr>
            <a:lvl2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2pPr>
            <a:lvl3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3pPr>
            <a:lvl4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4pPr>
            <a:lvl5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>
              <a:spcBef>
                <a:spcPts val="800"/>
              </a:spcBef>
              <a:buFont typeface="Arial" pitchFamily="34" charset="0"/>
              <a:buChar char="•"/>
            </a:pPr>
            <a:r>
              <a:rPr lang="cs-CZ" altLang="cs-CZ" sz="3200">
                <a:solidFill>
                  <a:srgbClr val="000000"/>
                </a:solidFill>
              </a:rPr>
              <a:t>„VO je jakýkoliv digitální zdroj opakovaně využitelný pro podporu výuky.“</a:t>
            </a:r>
          </a:p>
          <a:p>
            <a:pPr eaLnBrk="1" hangingPunct="1">
              <a:spcBef>
                <a:spcPts val="350"/>
              </a:spcBef>
              <a:buClrTx/>
              <a:buFontTx/>
              <a:buNone/>
            </a:pPr>
            <a:endParaRPr lang="cs-CZ" altLang="cs-CZ" sz="1400">
              <a:solidFill>
                <a:srgbClr val="000000"/>
              </a:solidFill>
            </a:endParaRPr>
          </a:p>
          <a:p>
            <a:pPr eaLnBrk="1" hangingPunct="1">
              <a:spcBef>
                <a:spcPts val="350"/>
              </a:spcBef>
              <a:buClrTx/>
              <a:buFontTx/>
              <a:buNone/>
            </a:pPr>
            <a:r>
              <a:rPr lang="cs-CZ" altLang="cs-CZ" sz="1400">
                <a:solidFill>
                  <a:srgbClr val="000000"/>
                </a:solidFill>
              </a:rPr>
              <a:t>(Wiley, David)</a:t>
            </a:r>
          </a:p>
          <a:p>
            <a:pPr eaLnBrk="1" hangingPunct="1">
              <a:spcBef>
                <a:spcPts val="350"/>
              </a:spcBef>
              <a:buClrTx/>
              <a:buFontTx/>
              <a:buNone/>
            </a:pPr>
            <a:endParaRPr lang="cs-CZ" altLang="cs-CZ" sz="1400">
              <a:solidFill>
                <a:srgbClr val="000000"/>
              </a:solidFill>
            </a:endParaRPr>
          </a:p>
          <a:p>
            <a:pPr eaLnBrk="1" hangingPunct="1">
              <a:spcBef>
                <a:spcPts val="800"/>
              </a:spcBef>
              <a:buFont typeface="Arial" pitchFamily="34" charset="0"/>
              <a:buChar char="•"/>
            </a:pPr>
            <a:r>
              <a:rPr lang="cs-CZ" altLang="cs-CZ" sz="3200">
                <a:solidFill>
                  <a:srgbClr val="000000"/>
                </a:solidFill>
              </a:rPr>
              <a:t>„Ucelený soubor informací, který je možné použít opakovaně jako samostatný modul či blok online kurzu. </a:t>
            </a:r>
          </a:p>
          <a:p>
            <a:pPr eaLnBrk="1" hangingPunct="1">
              <a:spcBef>
                <a:spcPts val="350"/>
              </a:spcBef>
              <a:buClrTx/>
              <a:buFontTx/>
              <a:buNone/>
            </a:pPr>
            <a:r>
              <a:rPr lang="cs-CZ" altLang="cs-CZ" sz="1400">
                <a:solidFill>
                  <a:srgbClr val="000000"/>
                </a:solidFill>
              </a:rPr>
              <a:t>(P. Drášil)</a:t>
            </a:r>
          </a:p>
        </p:txBody>
      </p:sp>
    </p:spTree>
    <p:extLst>
      <p:ext uri="{BB962C8B-B14F-4D97-AF65-F5344CB8AC3E}">
        <p14:creationId xmlns:p14="http://schemas.microsoft.com/office/powerpoint/2010/main" val="2058532399"/>
      </p:ext>
    </p:extLst>
  </p:cSld>
  <p:clrMapOvr>
    <a:masterClrMapping/>
  </p:clrMapOvr>
  <p:transition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cs-CZ" altLang="cs-CZ" sz="4400">
                <a:solidFill>
                  <a:srgbClr val="000000"/>
                </a:solidFill>
              </a:rPr>
              <a:t>Příklady VO</a:t>
            </a:r>
          </a:p>
        </p:txBody>
      </p:sp>
      <p:sp>
        <p:nvSpPr>
          <p:cNvPr id="10243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1pPr>
            <a:lvl2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2pPr>
            <a:lvl3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3pPr>
            <a:lvl4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4pPr>
            <a:lvl5pPr eaLnBrk="0" hangingPunc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700"/>
              </a:spcBef>
              <a:buFont typeface="Arial" pitchFamily="34" charset="0"/>
              <a:buChar char="•"/>
            </a:pPr>
            <a:r>
              <a:rPr lang="cs-CZ" altLang="cs-CZ" sz="2800">
                <a:solidFill>
                  <a:srgbClr val="000000"/>
                </a:solidFill>
              </a:rPr>
              <a:t>jednotlivé digitální obrázky</a:t>
            </a:r>
          </a:p>
          <a:p>
            <a:pPr eaLnBrk="1" hangingPunct="1">
              <a:lnSpc>
                <a:spcPct val="80000"/>
              </a:lnSpc>
              <a:spcBef>
                <a:spcPts val="700"/>
              </a:spcBef>
              <a:buFont typeface="Arial" pitchFamily="34" charset="0"/>
              <a:buNone/>
            </a:pPr>
            <a:endParaRPr lang="cs-CZ" altLang="cs-CZ" sz="280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ts val="700"/>
              </a:spcBef>
              <a:buFont typeface="Arial" pitchFamily="34" charset="0"/>
              <a:buChar char="•"/>
            </a:pPr>
            <a:r>
              <a:rPr lang="cs-CZ" altLang="cs-CZ" sz="2800">
                <a:solidFill>
                  <a:srgbClr val="000000"/>
                </a:solidFill>
              </a:rPr>
              <a:t>části textů</a:t>
            </a:r>
          </a:p>
          <a:p>
            <a:pPr eaLnBrk="1" hangingPunct="1">
              <a:lnSpc>
                <a:spcPct val="80000"/>
              </a:lnSpc>
              <a:spcBef>
                <a:spcPts val="700"/>
              </a:spcBef>
              <a:buFont typeface="Arial" pitchFamily="34" charset="0"/>
              <a:buNone/>
            </a:pPr>
            <a:endParaRPr lang="cs-CZ" altLang="cs-CZ" sz="280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ts val="700"/>
              </a:spcBef>
              <a:buFont typeface="Arial" pitchFamily="34" charset="0"/>
              <a:buChar char="•"/>
            </a:pPr>
            <a:r>
              <a:rPr lang="cs-CZ" altLang="cs-CZ" sz="2800">
                <a:solidFill>
                  <a:srgbClr val="000000"/>
                </a:solidFill>
              </a:rPr>
              <a:t>jednoduché animace</a:t>
            </a:r>
          </a:p>
          <a:p>
            <a:pPr eaLnBrk="1" hangingPunct="1">
              <a:lnSpc>
                <a:spcPct val="80000"/>
              </a:lnSpc>
              <a:spcBef>
                <a:spcPts val="700"/>
              </a:spcBef>
              <a:buFont typeface="Arial" pitchFamily="34" charset="0"/>
              <a:buNone/>
            </a:pPr>
            <a:endParaRPr lang="cs-CZ" altLang="cs-CZ" sz="280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ts val="700"/>
              </a:spcBef>
              <a:buFont typeface="Arial" pitchFamily="34" charset="0"/>
              <a:buChar char="•"/>
            </a:pPr>
            <a:r>
              <a:rPr lang="cs-CZ" altLang="cs-CZ" sz="2800">
                <a:solidFill>
                  <a:srgbClr val="000000"/>
                </a:solidFill>
              </a:rPr>
              <a:t>webové stránky (které mohou obsahovat výše vyjmenované)</a:t>
            </a:r>
          </a:p>
          <a:p>
            <a:pPr eaLnBrk="1" hangingPunct="1">
              <a:lnSpc>
                <a:spcPct val="80000"/>
              </a:lnSpc>
              <a:spcBef>
                <a:spcPts val="700"/>
              </a:spcBef>
              <a:buFont typeface="Arial" pitchFamily="34" charset="0"/>
              <a:buNone/>
            </a:pPr>
            <a:endParaRPr lang="cs-CZ" altLang="cs-CZ" sz="280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ts val="700"/>
              </a:spcBef>
              <a:buFont typeface="Arial" pitchFamily="34" charset="0"/>
              <a:buChar char="•"/>
            </a:pPr>
            <a:r>
              <a:rPr lang="cs-CZ" altLang="cs-CZ" sz="2800">
                <a:solidFill>
                  <a:srgbClr val="000000"/>
                </a:solidFill>
              </a:rPr>
              <a:t>další média či aplikace</a:t>
            </a:r>
          </a:p>
        </p:txBody>
      </p:sp>
    </p:spTree>
    <p:extLst>
      <p:ext uri="{BB962C8B-B14F-4D97-AF65-F5344CB8AC3E}">
        <p14:creationId xmlns:p14="http://schemas.microsoft.com/office/powerpoint/2010/main" val="938359831"/>
      </p:ext>
    </p:extLst>
  </p:cSld>
  <p:clrMapOvr>
    <a:masterClrMapping/>
  </p:clrMapOvr>
  <p:transition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1"/>
          <p:cNvSpPr txBox="1">
            <a:spLocks noChangeArrowheads="1"/>
          </p:cNvSpPr>
          <p:nvPr/>
        </p:nvSpPr>
        <p:spPr bwMode="auto">
          <a:xfrm>
            <a:off x="609600" y="838200"/>
            <a:ext cx="7772400" cy="147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cs-CZ" altLang="cs-CZ" sz="4400">
                <a:solidFill>
                  <a:srgbClr val="000000"/>
                </a:solidFill>
              </a:rPr>
              <a:t>Koncept znovupoužitelnosti VO</a:t>
            </a:r>
          </a:p>
        </p:txBody>
      </p:sp>
      <p:sp>
        <p:nvSpPr>
          <p:cNvPr id="11267" name="Text Box 2"/>
          <p:cNvSpPr txBox="1">
            <a:spLocks noChangeArrowheads="1"/>
          </p:cNvSpPr>
          <p:nvPr/>
        </p:nvSpPr>
        <p:spPr bwMode="auto">
          <a:xfrm>
            <a:off x="1219200" y="2895600"/>
            <a:ext cx="6400800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>
              <a:spcBef>
                <a:spcPts val="800"/>
              </a:spcBef>
              <a:buFont typeface="Arial" pitchFamily="34" charset="0"/>
              <a:buChar char="•"/>
            </a:pPr>
            <a:r>
              <a:rPr lang="cs-CZ" altLang="cs-CZ" sz="3200">
                <a:solidFill>
                  <a:srgbClr val="000000"/>
                </a:solidFill>
              </a:rPr>
              <a:t> nezávislé na kontextu</a:t>
            </a:r>
          </a:p>
          <a:p>
            <a:pPr eaLnBrk="1" hangingPunct="1">
              <a:spcBef>
                <a:spcPts val="800"/>
              </a:spcBef>
              <a:buFont typeface="Arial" pitchFamily="34" charset="0"/>
              <a:buChar char="•"/>
            </a:pPr>
            <a:r>
              <a:rPr lang="cs-CZ" altLang="cs-CZ" sz="3200">
                <a:solidFill>
                  <a:srgbClr val="000000"/>
                </a:solidFill>
              </a:rPr>
              <a:t> použitelné kdekoliv</a:t>
            </a:r>
          </a:p>
          <a:p>
            <a:pPr eaLnBrk="1" hangingPunct="1">
              <a:spcBef>
                <a:spcPts val="800"/>
              </a:spcBef>
              <a:buFont typeface="Arial" pitchFamily="34" charset="0"/>
              <a:buChar char="•"/>
            </a:pPr>
            <a:r>
              <a:rPr lang="cs-CZ" altLang="cs-CZ" sz="3200">
                <a:solidFill>
                  <a:srgbClr val="000000"/>
                </a:solidFill>
              </a:rPr>
              <a:t> použitelné kýmkoliv</a:t>
            </a:r>
          </a:p>
          <a:p>
            <a:pPr eaLnBrk="1" hangingPunct="1">
              <a:spcBef>
                <a:spcPts val="800"/>
              </a:spcBef>
              <a:buFont typeface="Arial" pitchFamily="34" charset="0"/>
              <a:buChar char="•"/>
            </a:pPr>
            <a:r>
              <a:rPr lang="cs-CZ" altLang="cs-CZ" sz="3200">
                <a:solidFill>
                  <a:srgbClr val="000000"/>
                </a:solidFill>
              </a:rPr>
              <a:t> nezávislé na prostředí vzniku</a:t>
            </a:r>
          </a:p>
        </p:txBody>
      </p:sp>
    </p:spTree>
    <p:extLst>
      <p:ext uri="{BB962C8B-B14F-4D97-AF65-F5344CB8AC3E}">
        <p14:creationId xmlns:p14="http://schemas.microsoft.com/office/powerpoint/2010/main" val="4180219801"/>
      </p:ext>
    </p:extLst>
  </p:cSld>
  <p:clrMapOvr>
    <a:masterClrMapping/>
  </p:clrMapOvr>
  <p:transition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cs-CZ" altLang="cs-CZ" sz="4400">
                <a:solidFill>
                  <a:srgbClr val="000000"/>
                </a:solidFill>
              </a:rPr>
              <a:t>SCORM</a:t>
            </a:r>
          </a:p>
        </p:txBody>
      </p:sp>
      <p:sp>
        <p:nvSpPr>
          <p:cNvPr id="15363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41313" eaLnBrk="0" hangingPunc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1pPr>
            <a:lvl2pPr eaLnBrk="0" hangingPunc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2pPr>
            <a:lvl3pPr eaLnBrk="0" hangingPunc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3pPr>
            <a:lvl4pPr eaLnBrk="0" hangingPunc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4pPr>
            <a:lvl5pPr eaLnBrk="0" hangingPunc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>
              <a:spcBef>
                <a:spcPts val="600"/>
              </a:spcBef>
              <a:buClrTx/>
              <a:buFontTx/>
              <a:buNone/>
            </a:pPr>
            <a:r>
              <a:rPr lang="cs-CZ" altLang="cs-CZ" sz="2400">
                <a:solidFill>
                  <a:srgbClr val="000000"/>
                </a:solidFill>
              </a:rPr>
              <a:t>= Sharable Content Object Reference Model</a:t>
            </a:r>
          </a:p>
          <a:p>
            <a:pPr eaLnBrk="1" hangingPunct="1">
              <a:spcBef>
                <a:spcPts val="600"/>
              </a:spcBef>
              <a:buClrTx/>
              <a:buFontTx/>
              <a:buNone/>
            </a:pPr>
            <a:endParaRPr lang="cs-CZ" altLang="cs-CZ" sz="2400">
              <a:solidFill>
                <a:srgbClr val="000000"/>
              </a:solidFill>
            </a:endParaRPr>
          </a:p>
          <a:p>
            <a:pPr algn="ctr" eaLnBrk="1" hangingPunct="1">
              <a:spcBef>
                <a:spcPts val="700"/>
              </a:spcBef>
              <a:buClrTx/>
              <a:buFontTx/>
              <a:buNone/>
            </a:pPr>
            <a:r>
              <a:rPr lang="cs-CZ" altLang="cs-CZ" sz="2800">
                <a:solidFill>
                  <a:srgbClr val="000000"/>
                </a:solidFill>
              </a:rPr>
              <a:t>	Model (SCORM) je množina specifikací, které při aplikaci na obsah kurzu vytvoří malé a znovupoužitelné výukové objekty. Je to výsledek iniciativy Advanced Distributed Learning (ADL), SCORM-pružné moduly se mohou jednoduše spojit s jinými k vytvoření velmi modulárního úložiště výcvikových materiálů.</a:t>
            </a:r>
          </a:p>
        </p:txBody>
      </p:sp>
    </p:spTree>
    <p:extLst>
      <p:ext uri="{BB962C8B-B14F-4D97-AF65-F5344CB8AC3E}">
        <p14:creationId xmlns:p14="http://schemas.microsoft.com/office/powerpoint/2010/main" val="414640892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Group 1"/>
          <p:cNvGrpSpPr>
            <a:grpSpLocks/>
          </p:cNvGrpSpPr>
          <p:nvPr/>
        </p:nvGrpSpPr>
        <p:grpSpPr bwMode="auto">
          <a:xfrm>
            <a:off x="990600" y="989013"/>
            <a:ext cx="7237413" cy="4929187"/>
            <a:chOff x="624" y="623"/>
            <a:chExt cx="4559" cy="3105"/>
          </a:xfrm>
        </p:grpSpPr>
        <p:pic>
          <p:nvPicPr>
            <p:cNvPr id="16387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4" y="623"/>
              <a:ext cx="4559" cy="31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16388" name="Text Box 3"/>
            <p:cNvSpPr txBox="1">
              <a:spLocks noChangeArrowheads="1"/>
            </p:cNvSpPr>
            <p:nvPr/>
          </p:nvSpPr>
          <p:spPr bwMode="auto">
            <a:xfrm>
              <a:off x="624" y="623"/>
              <a:ext cx="4559" cy="31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altLang="cs-CZ"/>
            </a:p>
          </p:txBody>
        </p:sp>
      </p:grpSp>
    </p:spTree>
    <p:extLst>
      <p:ext uri="{BB962C8B-B14F-4D97-AF65-F5344CB8AC3E}">
        <p14:creationId xmlns:p14="http://schemas.microsoft.com/office/powerpoint/2010/main" val="2167476186"/>
      </p:ext>
    </p:extLst>
  </p:cSld>
  <p:clrMapOvr>
    <a:masterClrMapping/>
  </p:clrMapOvr>
  <p:transition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Group 1"/>
          <p:cNvGrpSpPr>
            <a:grpSpLocks/>
          </p:cNvGrpSpPr>
          <p:nvPr/>
        </p:nvGrpSpPr>
        <p:grpSpPr bwMode="auto">
          <a:xfrm>
            <a:off x="1749425" y="2292350"/>
            <a:ext cx="5532438" cy="3821113"/>
            <a:chOff x="1102" y="1444"/>
            <a:chExt cx="3485" cy="2407"/>
          </a:xfrm>
        </p:grpSpPr>
        <p:pic>
          <p:nvPicPr>
            <p:cNvPr id="17412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2" y="1444"/>
              <a:ext cx="3485" cy="2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17413" name="Text Box 3"/>
            <p:cNvSpPr txBox="1">
              <a:spLocks noChangeArrowheads="1"/>
            </p:cNvSpPr>
            <p:nvPr/>
          </p:nvSpPr>
          <p:spPr bwMode="auto">
            <a:xfrm>
              <a:off x="1102" y="1444"/>
              <a:ext cx="3485" cy="2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altLang="cs-CZ"/>
            </a:p>
          </p:txBody>
        </p:sp>
      </p:grpSp>
      <p:sp>
        <p:nvSpPr>
          <p:cNvPr id="17411" name="Rectangle 4"/>
          <p:cNvSpPr>
            <a:spLocks noChangeArrowheads="1"/>
          </p:cNvSpPr>
          <p:nvPr/>
        </p:nvSpPr>
        <p:spPr bwMode="auto">
          <a:xfrm>
            <a:off x="1295400" y="838200"/>
            <a:ext cx="66294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cs-CZ" altLang="cs-CZ" b="1">
                <a:solidFill>
                  <a:srgbClr val="000000"/>
                </a:solidFill>
              </a:rPr>
              <a:t>a) Model shromažďování obsahu (CAM – Content    Aggregation Model) </a:t>
            </a:r>
          </a:p>
          <a:p>
            <a:pPr eaLnBrk="1" hangingPunct="1">
              <a:buClrTx/>
              <a:buFontTx/>
              <a:buNone/>
            </a:pPr>
            <a:r>
              <a:rPr lang="cs-CZ" altLang="cs-CZ" b="1">
                <a:solidFill>
                  <a:srgbClr val="000000"/>
                </a:solidFill>
              </a:rPr>
              <a:t>b) Prostředí pro běh výuky (RTE –</a:t>
            </a:r>
            <a:r>
              <a:rPr lang="cs-CZ" altLang="cs-CZ">
                <a:solidFill>
                  <a:srgbClr val="000000"/>
                </a:solidFill>
              </a:rPr>
              <a:t> </a:t>
            </a:r>
            <a:r>
              <a:rPr lang="cs-CZ" altLang="cs-CZ" b="1">
                <a:solidFill>
                  <a:srgbClr val="000000"/>
                </a:solidFill>
              </a:rPr>
              <a:t>Run-Time Environment) </a:t>
            </a:r>
          </a:p>
          <a:p>
            <a:pPr eaLnBrk="1" hangingPunct="1">
              <a:buClrTx/>
              <a:buFontTx/>
              <a:buNone/>
            </a:pPr>
            <a:r>
              <a:rPr lang="cs-CZ" altLang="cs-CZ" b="1">
                <a:solidFill>
                  <a:srgbClr val="000000"/>
                </a:solidFill>
              </a:rPr>
              <a:t>c) Třídění a navigace (SN – Sequencing and Navigation)</a:t>
            </a:r>
            <a:r>
              <a:rPr lang="cs-CZ" altLang="cs-CZ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73869977"/>
      </p:ext>
    </p:extLst>
  </p:cSld>
  <p:clrMapOvr>
    <a:masterClrMapping/>
  </p:clrMapOvr>
  <p:transition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pojem didaktická znalost obsahu – L.S.Shulman</a:t>
            </a:r>
          </a:p>
          <a:p>
            <a:pPr eaLnBrk="1" hangingPunct="1"/>
            <a:r>
              <a:rPr lang="cs-CZ" smtClean="0"/>
              <a:t>co je didaktická znalost obsahu 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cs-CZ" smtClean="0"/>
              <a:t>úřední konceptem výzkumu vyučování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cs-CZ" smtClean="0"/>
              <a:t>doménou pedagogické psychologie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cs-CZ" smtClean="0"/>
              <a:t>programem pro empirický výzkum specifických problémů zaměřených na učení se </a:t>
            </a:r>
          </a:p>
          <a:p>
            <a:pPr eaLnBrk="1" hangingPunct="1"/>
            <a:endParaRPr lang="cs-CZ" smtClean="0"/>
          </a:p>
        </p:txBody>
      </p:sp>
      <p:sp>
        <p:nvSpPr>
          <p:cNvPr id="717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sz="4000" b="1" dirty="0" smtClean="0">
                <a:latin typeface="+mn-lt"/>
              </a:rPr>
              <a:t>Didaktická znalost obsahu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993EC5-8668-42AF-9CA8-0E1140CE12B7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3105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mtClean="0"/>
              <a:t>Content Aggregation Model</a:t>
            </a:r>
          </a:p>
        </p:txBody>
      </p:sp>
      <p:pic>
        <p:nvPicPr>
          <p:cNvPr id="1843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447800"/>
            <a:ext cx="6453188" cy="447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8436" name="Rectangle 3"/>
          <p:cNvSpPr>
            <a:spLocks noChangeArrowheads="1"/>
          </p:cNvSpPr>
          <p:nvPr/>
        </p:nvSpPr>
        <p:spPr bwMode="auto">
          <a:xfrm>
            <a:off x="3352800" y="2743200"/>
            <a:ext cx="1447800" cy="2590800"/>
          </a:xfrm>
          <a:prstGeom prst="rect">
            <a:avLst/>
          </a:prstGeom>
          <a:noFill/>
          <a:ln w="5076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584973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>
          <a:xfrm>
            <a:off x="220028" y="271463"/>
            <a:ext cx="8695373" cy="1253014"/>
          </a:xfrm>
        </p:spPr>
        <p:txBody>
          <a:bodyPr lIns="0" tIns="0" rIns="0" bIns="0" anchor="t"/>
          <a:lstStyle/>
          <a:p>
            <a:pPr algn="l">
              <a:lnSpc>
                <a:spcPct val="95000"/>
              </a:lnSpc>
              <a:defRPr/>
            </a:pPr>
            <a:r>
              <a:rPr lang="en-US" sz="4300">
                <a:solidFill>
                  <a:srgbClr val="000000"/>
                </a:solidFill>
                <a:latin typeface="Arial" pitchFamily="34" charset="0"/>
              </a:rPr>
              <a:t>Jak jsou objevovány zdroje využitelné pro vzdělání</a:t>
            </a:r>
          </a:p>
        </p:txBody>
      </p:sp>
      <p:sp>
        <p:nvSpPr>
          <p:cNvPr id="23554" name="Rectangle 2"/>
          <p:cNvSpPr>
            <a:spLocks noGrp="1" noChangeArrowheads="1"/>
          </p:cNvSpPr>
          <p:nvPr>
            <p:ph idx="1"/>
          </p:nvPr>
        </p:nvSpPr>
        <p:spPr>
          <a:xfrm>
            <a:off x="131445" y="2011680"/>
            <a:ext cx="8693944" cy="4933474"/>
          </a:xfrm>
        </p:spPr>
        <p:txBody>
          <a:bodyPr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indent="0">
              <a:lnSpc>
                <a:spcPct val="85000"/>
              </a:lnSpc>
              <a:spcBef>
                <a:spcPct val="0"/>
              </a:spcBef>
              <a:buNone/>
            </a:pPr>
            <a:r>
              <a:rPr lang="en-US" altLang="cs-CZ" smtClean="0">
                <a:solidFill>
                  <a:srgbClr val="000000"/>
                </a:solidFill>
                <a:latin typeface="Verdana" pitchFamily="34" charset="0"/>
              </a:rPr>
              <a:t>- Potřeba vyhledávání informací a zdrojů</a:t>
            </a:r>
            <a:endParaRPr lang="en-US" altLang="cs-CZ" smtClean="0"/>
          </a:p>
          <a:p>
            <a:pPr marL="0" indent="0">
              <a:lnSpc>
                <a:spcPct val="85000"/>
              </a:lnSpc>
              <a:spcBef>
                <a:spcPct val="0"/>
              </a:spcBef>
              <a:buNone/>
            </a:pPr>
            <a:r>
              <a:rPr lang="en-US" altLang="cs-CZ" smtClean="0">
                <a:solidFill>
                  <a:srgbClr val="000000"/>
                </a:solidFill>
                <a:latin typeface="Verdana" pitchFamily="34" charset="0"/>
              </a:rPr>
              <a:t/>
            </a:r>
            <a:br>
              <a:rPr lang="en-US" altLang="cs-CZ" smtClean="0">
                <a:solidFill>
                  <a:srgbClr val="000000"/>
                </a:solidFill>
                <a:latin typeface="Verdana" pitchFamily="34" charset="0"/>
              </a:rPr>
            </a:br>
            <a:r>
              <a:rPr lang="en-US" altLang="cs-CZ" smtClean="0">
                <a:solidFill>
                  <a:srgbClr val="000000"/>
                </a:solidFill>
                <a:latin typeface="Verdana" pitchFamily="34" charset="0"/>
              </a:rPr>
              <a:t>- Vynalezeny nejrůznější techniky a postupy</a:t>
            </a:r>
            <a:endParaRPr lang="en-US" altLang="cs-CZ" smtClean="0"/>
          </a:p>
          <a:p>
            <a:pPr marL="0" indent="0">
              <a:lnSpc>
                <a:spcPct val="85000"/>
              </a:lnSpc>
              <a:spcBef>
                <a:spcPct val="0"/>
              </a:spcBef>
              <a:buNone/>
            </a:pPr>
            <a:r>
              <a:rPr lang="en-US" altLang="cs-CZ" smtClean="0">
                <a:solidFill>
                  <a:srgbClr val="000000"/>
                </a:solidFill>
                <a:latin typeface="Verdana" pitchFamily="34" charset="0"/>
              </a:rPr>
              <a:t/>
            </a:r>
            <a:br>
              <a:rPr lang="en-US" altLang="cs-CZ" smtClean="0">
                <a:solidFill>
                  <a:srgbClr val="000000"/>
                </a:solidFill>
                <a:latin typeface="Verdana" pitchFamily="34" charset="0"/>
              </a:rPr>
            </a:br>
            <a:r>
              <a:rPr lang="en-US" altLang="cs-CZ" smtClean="0">
                <a:solidFill>
                  <a:srgbClr val="000000"/>
                </a:solidFill>
                <a:latin typeface="Verdana" pitchFamily="34" charset="0"/>
              </a:rPr>
              <a:t>- Postupné propojování s ICT</a:t>
            </a:r>
            <a:endParaRPr lang="en-US" altLang="cs-CZ" smtClean="0"/>
          </a:p>
          <a:p>
            <a:pPr marL="0" indent="0">
              <a:lnSpc>
                <a:spcPct val="85000"/>
              </a:lnSpc>
              <a:spcBef>
                <a:spcPct val="0"/>
              </a:spcBef>
              <a:buNone/>
            </a:pPr>
            <a:r>
              <a:rPr lang="en-US" altLang="cs-CZ" smtClean="0">
                <a:solidFill>
                  <a:srgbClr val="000000"/>
                </a:solidFill>
                <a:latin typeface="Verdana" pitchFamily="34" charset="0"/>
              </a:rPr>
              <a:t/>
            </a:r>
            <a:br>
              <a:rPr lang="en-US" altLang="cs-CZ" smtClean="0">
                <a:solidFill>
                  <a:srgbClr val="000000"/>
                </a:solidFill>
                <a:latin typeface="Verdana" pitchFamily="34" charset="0"/>
              </a:rPr>
            </a:br>
            <a:r>
              <a:rPr lang="en-US" altLang="cs-CZ" smtClean="0">
                <a:solidFill>
                  <a:srgbClr val="000000"/>
                </a:solidFill>
                <a:latin typeface="Verdana" pitchFamily="34" charset="0"/>
              </a:rPr>
              <a:t>- Vznikají speciální přístupy, založené na ICT, sloužící k umožnění a usnadnění účinného vyhledávání a informací a zdrojů</a:t>
            </a:r>
          </a:p>
        </p:txBody>
      </p:sp>
    </p:spTree>
    <p:extLst>
      <p:ext uri="{BB962C8B-B14F-4D97-AF65-F5344CB8AC3E}">
        <p14:creationId xmlns:p14="http://schemas.microsoft.com/office/powerpoint/2010/main" val="1939223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Grp="1" noChangeArrowheads="1"/>
          </p:cNvSpPr>
          <p:nvPr>
            <p:ph type="title"/>
          </p:nvPr>
        </p:nvSpPr>
        <p:spPr>
          <a:xfrm>
            <a:off x="220028" y="271463"/>
            <a:ext cx="8695373" cy="1253014"/>
          </a:xfrm>
        </p:spPr>
        <p:txBody>
          <a:bodyPr lIns="0" tIns="0" rIns="0" bIns="0" anchor="t"/>
          <a:lstStyle/>
          <a:p>
            <a:pPr algn="l">
              <a:lnSpc>
                <a:spcPct val="95000"/>
              </a:lnSpc>
              <a:defRPr/>
            </a:pPr>
            <a:r>
              <a:rPr lang="en-US" sz="4300">
                <a:solidFill>
                  <a:srgbClr val="000000"/>
                </a:solidFill>
                <a:latin typeface="Arial" pitchFamily="34" charset="0"/>
              </a:rPr>
              <a:t>Jak jsou objevovány zdroje využitelné pro vzdělání</a:t>
            </a:r>
          </a:p>
        </p:txBody>
      </p:sp>
      <p:sp>
        <p:nvSpPr>
          <p:cNvPr id="32771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131445" y="1920240"/>
            <a:ext cx="8693944" cy="4933474"/>
          </a:xfrm>
        </p:spPr>
        <p:txBody>
          <a:bodyPr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indent="0">
              <a:lnSpc>
                <a:spcPct val="95000"/>
              </a:lnSpc>
              <a:spcBef>
                <a:spcPct val="0"/>
              </a:spcBef>
              <a:buNone/>
            </a:pPr>
            <a:r>
              <a:rPr lang="en-US" altLang="cs-CZ" smtClean="0">
                <a:solidFill>
                  <a:srgbClr val="000000"/>
                </a:solidFill>
                <a:latin typeface="Verdana" pitchFamily="34" charset="0"/>
              </a:rPr>
              <a:t>- Není možné prohledávat informační zdroje podle klasických postupů</a:t>
            </a:r>
            <a:endParaRPr lang="en-US" altLang="cs-CZ" smtClean="0"/>
          </a:p>
          <a:p>
            <a:pPr marL="0" indent="0">
              <a:lnSpc>
                <a:spcPct val="95000"/>
              </a:lnSpc>
              <a:spcBef>
                <a:spcPct val="0"/>
              </a:spcBef>
              <a:buNone/>
            </a:pPr>
            <a:r>
              <a:rPr lang="en-US" altLang="cs-CZ" smtClean="0">
                <a:solidFill>
                  <a:srgbClr val="000000"/>
                </a:solidFill>
                <a:latin typeface="Verdana" pitchFamily="34" charset="0"/>
              </a:rPr>
              <a:t/>
            </a:r>
            <a:br>
              <a:rPr lang="en-US" altLang="cs-CZ" smtClean="0">
                <a:solidFill>
                  <a:srgbClr val="000000"/>
                </a:solidFill>
                <a:latin typeface="Verdana" pitchFamily="34" charset="0"/>
              </a:rPr>
            </a:br>
            <a:r>
              <a:rPr lang="en-US" altLang="cs-CZ" smtClean="0">
                <a:solidFill>
                  <a:srgbClr val="000000"/>
                </a:solidFill>
                <a:latin typeface="Verdana" pitchFamily="34" charset="0"/>
              </a:rPr>
              <a:t>- Pokud si ale představíme katalog, kde je každý informační zdroj stručně popsán dle názvu, autora, klíčových slov, atd, lze tento informační zdroj rychle lokalizovat</a:t>
            </a:r>
            <a:endParaRPr lang="en-US" altLang="cs-CZ" smtClean="0"/>
          </a:p>
          <a:p>
            <a:pPr marL="0" indent="0">
              <a:lnSpc>
                <a:spcPct val="95000"/>
              </a:lnSpc>
              <a:spcBef>
                <a:spcPct val="0"/>
              </a:spcBef>
              <a:buNone/>
            </a:pPr>
            <a:endParaRPr lang="en-US" altLang="cs-CZ" smtClean="0">
              <a:solidFill>
                <a:srgbClr val="000000"/>
              </a:solidFill>
              <a:latin typeface="Verdana" pitchFamily="34" charset="0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None/>
            </a:pPr>
            <a:r>
              <a:rPr lang="en-US" altLang="cs-CZ" smtClean="0">
                <a:solidFill>
                  <a:srgbClr val="000000"/>
                </a:solidFill>
                <a:latin typeface="Verdana" pitchFamily="34" charset="0"/>
              </a:rPr>
              <a:t>- Metadata jsou klíčovou součástí vzdělávacích informačních systémů</a:t>
            </a:r>
          </a:p>
        </p:txBody>
      </p:sp>
    </p:spTree>
    <p:extLst>
      <p:ext uri="{BB962C8B-B14F-4D97-AF65-F5344CB8AC3E}">
        <p14:creationId xmlns:p14="http://schemas.microsoft.com/office/powerpoint/2010/main" val="2984163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/>
          </p:nvPr>
        </p:nvSpPr>
        <p:spPr>
          <a:xfrm>
            <a:off x="220028" y="271463"/>
            <a:ext cx="8695373" cy="1253014"/>
          </a:xfrm>
        </p:spPr>
        <p:txBody>
          <a:bodyPr lIns="0" tIns="0" rIns="0" bIns="0" anchor="t"/>
          <a:lstStyle/>
          <a:p>
            <a:pPr algn="l">
              <a:lnSpc>
                <a:spcPct val="95000"/>
              </a:lnSpc>
              <a:defRPr/>
            </a:pPr>
            <a:r>
              <a:rPr lang="en-US" sz="4300">
                <a:solidFill>
                  <a:srgbClr val="000000"/>
                </a:solidFill>
                <a:latin typeface="Arial" pitchFamily="34" charset="0"/>
              </a:rPr>
              <a:t>Jak jsou objevovány zdroje využitelné pro vzdělání</a:t>
            </a:r>
          </a:p>
        </p:txBody>
      </p:sp>
      <p:sp>
        <p:nvSpPr>
          <p:cNvPr id="25602" name="Rectangle 2"/>
          <p:cNvSpPr>
            <a:spLocks noGrp="1" noChangeArrowheads="1"/>
          </p:cNvSpPr>
          <p:nvPr>
            <p:ph idx="1"/>
          </p:nvPr>
        </p:nvSpPr>
        <p:spPr>
          <a:xfrm>
            <a:off x="222885" y="1828800"/>
            <a:ext cx="8693944" cy="5046345"/>
          </a:xfrm>
        </p:spPr>
        <p:txBody>
          <a:bodyPr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indent="0">
              <a:lnSpc>
                <a:spcPct val="85000"/>
              </a:lnSpc>
              <a:spcBef>
                <a:spcPct val="0"/>
              </a:spcBef>
              <a:buNone/>
            </a:pPr>
            <a:r>
              <a:rPr lang="en-US" altLang="cs-CZ" smtClean="0">
                <a:solidFill>
                  <a:srgbClr val="000000"/>
                </a:solidFill>
                <a:latin typeface="Verdana" pitchFamily="34" charset="0"/>
              </a:rPr>
              <a:t>- Pokud mají být zdroje sdíleny, musí být objevitelné</a:t>
            </a:r>
            <a:endParaRPr lang="en-US" altLang="cs-CZ" smtClean="0"/>
          </a:p>
          <a:p>
            <a:pPr marL="0" indent="0">
              <a:lnSpc>
                <a:spcPct val="85000"/>
              </a:lnSpc>
              <a:spcBef>
                <a:spcPct val="0"/>
              </a:spcBef>
              <a:buNone/>
            </a:pPr>
            <a:r>
              <a:rPr lang="en-US" altLang="cs-CZ" smtClean="0">
                <a:solidFill>
                  <a:srgbClr val="000000"/>
                </a:solidFill>
                <a:latin typeface="Verdana" pitchFamily="34" charset="0"/>
              </a:rPr>
              <a:t/>
            </a:r>
            <a:br>
              <a:rPr lang="en-US" altLang="cs-CZ" smtClean="0">
                <a:solidFill>
                  <a:srgbClr val="000000"/>
                </a:solidFill>
                <a:latin typeface="Verdana" pitchFamily="34" charset="0"/>
              </a:rPr>
            </a:br>
            <a:r>
              <a:rPr lang="en-US" altLang="cs-CZ" smtClean="0">
                <a:solidFill>
                  <a:srgbClr val="000000"/>
                </a:solidFill>
                <a:latin typeface="Verdana" pitchFamily="34" charset="0"/>
              </a:rPr>
              <a:t>- Pokud mají být objevitelné, musí se jejich popis (metadata) nějakým způsobem shodovat s tím, jak je lidé vyhledávají</a:t>
            </a:r>
            <a:endParaRPr lang="en-US" altLang="cs-CZ" smtClean="0"/>
          </a:p>
          <a:p>
            <a:pPr marL="0" indent="0">
              <a:lnSpc>
                <a:spcPct val="85000"/>
              </a:lnSpc>
              <a:spcBef>
                <a:spcPct val="0"/>
              </a:spcBef>
              <a:buNone/>
            </a:pPr>
            <a:r>
              <a:rPr lang="en-US" altLang="cs-CZ" smtClean="0">
                <a:solidFill>
                  <a:srgbClr val="000000"/>
                </a:solidFill>
                <a:latin typeface="Verdana" pitchFamily="34" charset="0"/>
              </a:rPr>
              <a:t/>
            </a:r>
            <a:br>
              <a:rPr lang="en-US" altLang="cs-CZ" smtClean="0">
                <a:solidFill>
                  <a:srgbClr val="000000"/>
                </a:solidFill>
                <a:latin typeface="Verdana" pitchFamily="34" charset="0"/>
              </a:rPr>
            </a:br>
            <a:r>
              <a:rPr lang="en-US" altLang="cs-CZ" smtClean="0">
                <a:solidFill>
                  <a:srgbClr val="000000"/>
                </a:solidFill>
                <a:latin typeface="Verdana" pitchFamily="34" charset="0"/>
              </a:rPr>
              <a:t>- Co z toho vyplývá?</a:t>
            </a:r>
            <a:endParaRPr lang="en-US" altLang="cs-CZ" smtClean="0"/>
          </a:p>
          <a:p>
            <a:pPr marL="0" indent="0">
              <a:lnSpc>
                <a:spcPct val="85000"/>
              </a:lnSpc>
              <a:spcBef>
                <a:spcPct val="0"/>
              </a:spcBef>
              <a:buNone/>
            </a:pPr>
            <a:endParaRPr lang="en-US" altLang="cs-CZ" smtClean="0">
              <a:solidFill>
                <a:srgbClr val="000000"/>
              </a:solidFill>
              <a:latin typeface="Verdana" pitchFamily="34" charset="0"/>
            </a:endParaRPr>
          </a:p>
          <a:p>
            <a:pPr marL="0" indent="0">
              <a:lnSpc>
                <a:spcPct val="85000"/>
              </a:lnSpc>
              <a:spcBef>
                <a:spcPct val="0"/>
              </a:spcBef>
              <a:buNone/>
            </a:pPr>
            <a:r>
              <a:rPr lang="en-US" altLang="cs-CZ" b="1" smtClean="0">
                <a:solidFill>
                  <a:srgbClr val="000000"/>
                </a:solidFill>
                <a:latin typeface="Verdana" pitchFamily="34" charset="0"/>
              </a:rPr>
              <a:t>Potřeba metadata sjednotit - Standardy</a:t>
            </a:r>
            <a:endParaRPr lang="en-US" altLang="cs-CZ" smtClean="0"/>
          </a:p>
          <a:p>
            <a:pPr marL="0" indent="0">
              <a:lnSpc>
                <a:spcPct val="85000"/>
              </a:lnSpc>
              <a:spcBef>
                <a:spcPct val="0"/>
              </a:spcBef>
              <a:buNone/>
            </a:pPr>
            <a:endParaRPr lang="en-US" altLang="cs-CZ" smtClean="0">
              <a:solidFill>
                <a:srgbClr val="000000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182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Grp="1" noChangeArrowheads="1"/>
          </p:cNvSpPr>
          <p:nvPr>
            <p:ph type="title"/>
          </p:nvPr>
        </p:nvSpPr>
        <p:spPr>
          <a:xfrm>
            <a:off x="222885" y="274320"/>
            <a:ext cx="8698230" cy="822960"/>
          </a:xfrm>
        </p:spPr>
        <p:txBody>
          <a:bodyPr lIns="0" tIns="0" rIns="0" bIns="0" anchor="t"/>
          <a:lstStyle/>
          <a:p>
            <a:pPr algn="l">
              <a:lnSpc>
                <a:spcPct val="95000"/>
              </a:lnSpc>
              <a:defRPr/>
            </a:pPr>
            <a:r>
              <a:rPr lang="en-US" sz="4300">
                <a:solidFill>
                  <a:srgbClr val="000000"/>
                </a:solidFill>
                <a:latin typeface="Arial" pitchFamily="34" charset="0"/>
              </a:rPr>
              <a:t>Standard pro LOM</a:t>
            </a:r>
          </a:p>
        </p:txBody>
      </p:sp>
      <p:sp>
        <p:nvSpPr>
          <p:cNvPr id="35843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222885" y="1645920"/>
            <a:ext cx="8698230" cy="4937760"/>
          </a:xfrm>
        </p:spPr>
        <p:txBody>
          <a:bodyPr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altLang="cs-CZ" sz="2400">
                <a:solidFill>
                  <a:srgbClr val="000000"/>
                </a:solidFill>
                <a:latin typeface="Arial" pitchFamily="34" charset="0"/>
              </a:rPr>
              <a:t>LOM= Learning Object Metadata (Metadata vzdělávacích objektů)</a:t>
            </a:r>
            <a:endParaRPr lang="en-US" altLang="cs-CZ" smtClean="0"/>
          </a:p>
          <a:p>
            <a:pPr marL="411480" lvl="1" indent="-308610">
              <a:lnSpc>
                <a:spcPct val="95000"/>
              </a:lnSpc>
              <a:spcBef>
                <a:spcPct val="0"/>
              </a:spcBef>
              <a:buClr>
                <a:srgbClr val="000000"/>
              </a:buClr>
              <a:buFontTx/>
              <a:buChar char="•"/>
            </a:pPr>
            <a:r>
              <a:rPr lang="en-US" altLang="cs-CZ" sz="2400">
                <a:solidFill>
                  <a:srgbClr val="000000"/>
                </a:solidFill>
                <a:latin typeface="Arial" pitchFamily="34" charset="0"/>
              </a:rPr>
              <a:t>LOM je metadatový standard pro popis vzdělávacích zdrojů </a:t>
            </a:r>
            <a:endParaRPr lang="en-US" altLang="cs-CZ" smtClean="0"/>
          </a:p>
          <a:p>
            <a:pPr marL="0" indent="0">
              <a:lnSpc>
                <a:spcPct val="95000"/>
              </a:lnSpc>
              <a:spcBef>
                <a:spcPct val="0"/>
              </a:spcBef>
              <a:buNone/>
            </a:pPr>
            <a:r>
              <a:rPr lang="en-US" altLang="cs-CZ" sz="2400">
                <a:solidFill>
                  <a:srgbClr val="000000"/>
                </a:solidFill>
                <a:latin typeface="Arial" pitchFamily="34" charset="0"/>
              </a:rPr>
              <a:t> </a:t>
            </a:r>
            <a:endParaRPr lang="en-US" altLang="cs-CZ" smtClean="0"/>
          </a:p>
          <a:p>
            <a:pPr marL="0" indent="0">
              <a:lnSpc>
                <a:spcPct val="95000"/>
              </a:lnSpc>
              <a:spcBef>
                <a:spcPct val="0"/>
              </a:spcBef>
              <a:buNone/>
            </a:pPr>
            <a:r>
              <a:rPr lang="en-US" altLang="cs-CZ" sz="2200">
                <a:solidFill>
                  <a:srgbClr val="000000"/>
                </a:solidFill>
                <a:latin typeface="Arial" pitchFamily="34" charset="0"/>
              </a:rPr>
              <a:t>- umožňuje užití a znovu užití  technologií, které podporují vzdělávací zdroje, jako je například tréning založený na využití počítačů a dálkové vzdělávání</a:t>
            </a:r>
            <a:endParaRPr lang="en-US" altLang="cs-CZ" smtClean="0"/>
          </a:p>
          <a:p>
            <a:pPr marL="0" indent="0">
              <a:lnSpc>
                <a:spcPct val="95000"/>
              </a:lnSpc>
              <a:spcBef>
                <a:spcPct val="0"/>
              </a:spcBef>
              <a:buNone/>
            </a:pPr>
            <a:r>
              <a:rPr lang="en-US" altLang="cs-CZ" sz="2200">
                <a:solidFill>
                  <a:srgbClr val="000000"/>
                </a:solidFill>
                <a:latin typeface="Arial" pitchFamily="34" charset="0"/>
              </a:rPr>
              <a:t>- LOM definuje minimalistickou sadu vlastností pro řízení, umístění a zhodnocení vzdělávacích objektů</a:t>
            </a:r>
            <a:endParaRPr lang="en-US" altLang="cs-CZ" smtClean="0"/>
          </a:p>
          <a:p>
            <a:pPr marL="0" indent="0">
              <a:lnSpc>
                <a:spcPct val="95000"/>
              </a:lnSpc>
              <a:spcBef>
                <a:spcPct val="0"/>
              </a:spcBef>
              <a:buNone/>
            </a:pPr>
            <a:endParaRPr lang="en-US" altLang="cs-CZ" sz="2200">
              <a:solidFill>
                <a:srgbClr val="000000"/>
              </a:solidFill>
              <a:latin typeface="Arial" pitchFamily="34" charset="0"/>
            </a:endParaRPr>
          </a:p>
          <a:p>
            <a:pPr marL="0" indent="0">
              <a:lnSpc>
                <a:spcPct val="95000"/>
              </a:lnSpc>
              <a:spcBef>
                <a:spcPct val="0"/>
              </a:spcBef>
              <a:buNone/>
            </a:pPr>
            <a:r>
              <a:rPr lang="en-US" altLang="cs-CZ" sz="2200">
                <a:solidFill>
                  <a:srgbClr val="000000"/>
                </a:solidFill>
                <a:latin typeface="Arial" pitchFamily="34" charset="0"/>
              </a:rPr>
              <a:t>- vlastnosti jsou uskupeny do 8 kategorií :</a:t>
            </a:r>
          </a:p>
        </p:txBody>
      </p:sp>
    </p:spTree>
    <p:extLst>
      <p:ext uri="{BB962C8B-B14F-4D97-AF65-F5344CB8AC3E}">
        <p14:creationId xmlns:p14="http://schemas.microsoft.com/office/powerpoint/2010/main" val="4151698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sz="4000" b="1" dirty="0" smtClean="0">
                <a:latin typeface="+mn-lt"/>
              </a:rPr>
              <a:t>Znalosti vztahující se k obsahu</a:t>
            </a:r>
            <a:endParaRPr lang="cs-CZ" sz="4000" dirty="0" smtClean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dirty="0" smtClean="0"/>
              <a:t>učitel </a:t>
            </a:r>
            <a:r>
              <a:rPr lang="cs-CZ" dirty="0"/>
              <a:t>disponuje znalostmi obsahu, které jsou složené ze tří komponent: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  <a:p>
            <a:pPr marL="514350" indent="-514350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AutoNum type="arabicParenR"/>
              <a:defRPr/>
            </a:pPr>
            <a:r>
              <a:rPr lang="cs-CZ" b="1" dirty="0" smtClean="0"/>
              <a:t>znalosti </a:t>
            </a:r>
            <a:r>
              <a:rPr lang="cs-CZ" b="1" dirty="0"/>
              <a:t>vědních a jiných oblastí (Subjekt </a:t>
            </a:r>
            <a:r>
              <a:rPr lang="cs-CZ" b="1" dirty="0" err="1"/>
              <a:t>content</a:t>
            </a:r>
            <a:r>
              <a:rPr lang="cs-CZ" b="1" dirty="0"/>
              <a:t> </a:t>
            </a:r>
            <a:r>
              <a:rPr lang="cs-CZ" b="1" dirty="0" err="1"/>
              <a:t>knowledge</a:t>
            </a:r>
            <a:r>
              <a:rPr lang="cs-CZ" b="1" dirty="0"/>
              <a:t>)</a:t>
            </a:r>
          </a:p>
          <a:p>
            <a:pPr marL="514350" indent="-514350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AutoNum type="arabicParenR"/>
              <a:defRPr/>
            </a:pPr>
            <a:r>
              <a:rPr lang="cs-CZ" b="1" dirty="0" smtClean="0"/>
              <a:t>didaktické </a:t>
            </a:r>
            <a:r>
              <a:rPr lang="cs-CZ" b="1" dirty="0"/>
              <a:t>znalosti obsahu (</a:t>
            </a:r>
            <a:r>
              <a:rPr lang="cs-CZ" b="1" dirty="0" err="1"/>
              <a:t>Pedagogical</a:t>
            </a:r>
            <a:r>
              <a:rPr lang="cs-CZ" b="1" dirty="0"/>
              <a:t> </a:t>
            </a:r>
            <a:r>
              <a:rPr lang="cs-CZ" b="1" dirty="0" err="1"/>
              <a:t>content</a:t>
            </a:r>
            <a:r>
              <a:rPr lang="cs-CZ" b="1" dirty="0"/>
              <a:t> </a:t>
            </a:r>
            <a:r>
              <a:rPr lang="cs-CZ" b="1" dirty="0" err="1"/>
              <a:t>knowledge</a:t>
            </a:r>
            <a:r>
              <a:rPr lang="cs-CZ" b="1" dirty="0"/>
              <a:t>)</a:t>
            </a:r>
            <a:r>
              <a:rPr lang="cs-CZ" dirty="0"/>
              <a:t> </a:t>
            </a:r>
          </a:p>
          <a:p>
            <a:pPr marL="514350" indent="-514350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AutoNum type="arabicParenR"/>
              <a:defRPr/>
            </a:pPr>
            <a:r>
              <a:rPr lang="cs-CZ" b="1" dirty="0" smtClean="0"/>
              <a:t>znalosti </a:t>
            </a:r>
            <a:r>
              <a:rPr lang="cs-CZ" b="1" dirty="0"/>
              <a:t>kurikula (Curriculum </a:t>
            </a:r>
            <a:r>
              <a:rPr lang="cs-CZ" b="1" dirty="0" err="1"/>
              <a:t>knowledge</a:t>
            </a:r>
            <a:r>
              <a:rPr lang="cs-CZ" b="1" dirty="0"/>
              <a:t>)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2EEC79-244C-4E7E-B33B-05D0E7AD6715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4655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200" b="1" smtClean="0"/>
              <a:t>Rozvíjení didaktických znalostí obsahu pomocí moderních informačních technologií</a:t>
            </a:r>
            <a:endParaRPr lang="cs-CZ" sz="3200" smtClean="0"/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400" b="1" smtClean="0"/>
          </a:p>
          <a:p>
            <a:r>
              <a:rPr lang="cs-CZ" sz="2400" b="1" smtClean="0"/>
              <a:t>E-learningového kurzu</a:t>
            </a:r>
            <a:r>
              <a:rPr lang="cs-CZ" sz="2400" smtClean="0"/>
              <a:t> </a:t>
            </a:r>
            <a:r>
              <a:rPr lang="cs-CZ" sz="2400" b="1" smtClean="0"/>
              <a:t>v prostředí Moodle – </a:t>
            </a:r>
            <a:r>
              <a:rPr lang="cs-CZ" sz="2400" smtClean="0"/>
              <a:t>např.</a:t>
            </a:r>
            <a:r>
              <a:rPr lang="cs-CZ" sz="2400" b="1" smtClean="0"/>
              <a:t> </a:t>
            </a:r>
            <a:r>
              <a:rPr lang="cs-CZ" sz="2400" smtClean="0"/>
              <a:t>publikování studijních materiálů, sběr a hodnocení úkolů, tvorba on-line testů</a:t>
            </a:r>
          </a:p>
          <a:p>
            <a:r>
              <a:rPr lang="cs-CZ" sz="2400" b="1" smtClean="0"/>
              <a:t>Mikrovyučování</a:t>
            </a:r>
            <a:r>
              <a:rPr lang="cs-CZ" sz="2400" smtClean="0"/>
              <a:t>  - krátké pedagogické vystoupení studenta (simulace výuky) – snímáno videokamerou, pedagogicko-psychologický rozbor, konstruktivní reflexe a sebereflexe</a:t>
            </a:r>
          </a:p>
          <a:p>
            <a:pPr eaLnBrk="1" hangingPunct="1">
              <a:buFont typeface="Wingdings" pitchFamily="2" charset="2"/>
              <a:buChar char="Ø"/>
            </a:pPr>
            <a:endParaRPr lang="cs-CZ" smtClean="0"/>
          </a:p>
          <a:p>
            <a:endParaRPr 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56EACD-010E-4EC2-B4ED-D699CBCD376D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09234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923925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sz="4000" b="1" dirty="0" smtClean="0">
                <a:latin typeface="+mn-lt"/>
              </a:rPr>
              <a:t>Autonomní učení </a:t>
            </a:r>
            <a:endParaRPr lang="cs-CZ" sz="4000" dirty="0" smtClean="0">
              <a:latin typeface="+mn-lt"/>
            </a:endParaRPr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675"/>
            <a:ext cx="8229600" cy="460851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endParaRPr lang="cs-CZ" sz="18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cs-CZ" sz="2000" smtClean="0"/>
              <a:t>slovo </a:t>
            </a:r>
            <a:r>
              <a:rPr lang="cs-CZ" sz="2000" i="1" smtClean="0"/>
              <a:t>autonomní</a:t>
            </a:r>
            <a:r>
              <a:rPr lang="cs-CZ" sz="2000" smtClean="0"/>
              <a:t> pochází z řeckého slova </a:t>
            </a:r>
            <a:r>
              <a:rPr lang="cs-CZ" sz="2000" i="1" smtClean="0"/>
              <a:t>eautos</a:t>
            </a:r>
            <a:r>
              <a:rPr lang="cs-CZ" sz="2000" smtClean="0"/>
              <a:t> což znamená </a:t>
            </a:r>
            <a:r>
              <a:rPr lang="cs-CZ" sz="2000" i="1" smtClean="0"/>
              <a:t>sebe (učení sebe sama)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cs-CZ" sz="2000" smtClean="0"/>
              <a:t>self-directed learning (70. léta) -  autoregulované učení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endParaRPr lang="cs-CZ" sz="2000" i="1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cs-CZ" sz="2000" smtClean="0"/>
              <a:t>znamená </a:t>
            </a:r>
            <a:r>
              <a:rPr lang="cs-CZ" sz="2000" b="1" i="1" smtClean="0"/>
              <a:t>vlastní řízení studia a procesu učení jedincem,  po stránce činností, motivační a metakognitivní</a:t>
            </a:r>
            <a:endParaRPr lang="cs-CZ" sz="2000" smtClean="0"/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endParaRPr lang="cs-CZ" sz="2000" i="1" smtClean="0"/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cs-CZ" sz="2000" b="1" i="1" smtClean="0"/>
              <a:t>Co podporuje autonomní učení?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cs-CZ" sz="2000" b="1" smtClean="0"/>
              <a:t>přístup k vysoce kvalitní podpoře výuky a vedení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cs-CZ" sz="2000" smtClean="0"/>
              <a:t>hodnocení orientované k rozvoji dalšího vzdělávání (není pouze opatření, přispívá k učení a poskytuje hodnotnou a účinnou zpětnou vazbu)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cs-CZ" sz="2000" smtClean="0"/>
              <a:t>množství příležitostí k získání profesní dovednosti jak v rámci vzdělávacích programů tak prostřednictvím extra-mimoškolních aktivit </a:t>
            </a:r>
          </a:p>
          <a:p>
            <a:pPr eaLnBrk="1" hangingPunct="1">
              <a:lnSpc>
                <a:spcPct val="80000"/>
              </a:lnSpc>
            </a:pPr>
            <a:endParaRPr lang="cs-CZ" sz="200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0FD164-D159-4320-B522-CFB537D075D0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8919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400" b="1" smtClean="0"/>
              <a:t>Autonomní student </a:t>
            </a:r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800" smtClean="0"/>
          </a:p>
          <a:p>
            <a:r>
              <a:rPr lang="cs-CZ" sz="2000" b="1" i="1" smtClean="0"/>
              <a:t>přejímá funkce učitele a sám je provádí, je tedy schopen:</a:t>
            </a:r>
            <a:endParaRPr lang="cs-CZ" sz="2000" i="1" smtClean="0"/>
          </a:p>
          <a:p>
            <a:r>
              <a:rPr lang="cs-CZ" sz="2000" smtClean="0"/>
              <a:t>rozpoznat vlastní potřeby</a:t>
            </a:r>
          </a:p>
          <a:p>
            <a:r>
              <a:rPr lang="cs-CZ" sz="2000" smtClean="0"/>
              <a:t>formulovat cíle</a:t>
            </a:r>
          </a:p>
          <a:p>
            <a:r>
              <a:rPr lang="cs-CZ" sz="2000" smtClean="0"/>
              <a:t>vybírat obsahy</a:t>
            </a:r>
          </a:p>
          <a:p>
            <a:r>
              <a:rPr lang="cs-CZ" sz="2000" smtClean="0"/>
              <a:t>používat efektivní učební strategie</a:t>
            </a:r>
          </a:p>
          <a:p>
            <a:r>
              <a:rPr lang="cs-CZ" sz="2000" smtClean="0"/>
              <a:t>obstarat si učební matriály</a:t>
            </a:r>
          </a:p>
          <a:p>
            <a:r>
              <a:rPr lang="cs-CZ" sz="2000" smtClean="0"/>
              <a:t>identifikovat jiné zdroje a pro své učení jich využívat</a:t>
            </a:r>
          </a:p>
          <a:p>
            <a:r>
              <a:rPr lang="cs-CZ" sz="2000" smtClean="0"/>
              <a:t>sám své učení organizovat, řídit, kontrolovat a hodnotit</a:t>
            </a:r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395585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355725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4400" b="1" dirty="0">
                <a:latin typeface="+mn-lt"/>
              </a:rPr>
              <a:t>Didaktické koncepty podporující autonomní učení</a:t>
            </a:r>
            <a:endParaRPr lang="cs-CZ" sz="4400" dirty="0">
              <a:latin typeface="+mn-lt"/>
            </a:endParaRPr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>
          <a:xfrm>
            <a:off x="457200" y="2349500"/>
            <a:ext cx="8229600" cy="3975100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cs-CZ" sz="1800" smtClean="0"/>
              <a:t>odpovídají v současnosti diskutovaným vzdělávacím cílům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cs-CZ" sz="1800" b="1" smtClean="0"/>
              <a:t>v centru přístupů je student 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cs-CZ" sz="1800" smtClean="0"/>
              <a:t>uzavřená učební situace se mění v otevřenou (otevřenost vzhledem k formám výuky, obsahu, okolnímu světu…)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cs-CZ" sz="1800" smtClean="0"/>
              <a:t>partnerský vztah mezi učitelem a studentem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cs-CZ" sz="1800" smtClean="0"/>
              <a:t>lektor je pomocníkem, organizátorem, facilitátorem, poskytuje nové impulsy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cs-CZ" sz="1800" b="1" smtClean="0"/>
              <a:t>CÍL :</a:t>
            </a:r>
          </a:p>
          <a:p>
            <a:r>
              <a:rPr lang="cs-CZ" sz="1800" smtClean="0"/>
              <a:t>poskytnout více podpory individuálním potřebám a možnostem studenta,</a:t>
            </a:r>
          </a:p>
          <a:p>
            <a:r>
              <a:rPr lang="cs-CZ" sz="1800" smtClean="0"/>
              <a:t>podporovat samostatnou činnost studenta</a:t>
            </a:r>
          </a:p>
          <a:p>
            <a:r>
              <a:rPr lang="cs-CZ" sz="1800" smtClean="0"/>
              <a:t>rozvíjet repertoár učebních strategií a technik</a:t>
            </a:r>
          </a:p>
          <a:p>
            <a:r>
              <a:rPr lang="cs-CZ" sz="1800" b="1" smtClean="0"/>
              <a:t>podporovat klíčové kompetence jako je: samostatnost, týmová práce, učit se učit…</a:t>
            </a:r>
          </a:p>
          <a:p>
            <a:endParaRPr lang="cs-CZ" sz="1800" smtClean="0"/>
          </a:p>
          <a:p>
            <a:pPr eaLnBrk="1" hangingPunct="1">
              <a:buFont typeface="Wingdings" pitchFamily="2" charset="2"/>
              <a:buChar char="Ø"/>
            </a:pPr>
            <a:endParaRPr lang="cs-CZ" sz="2800" b="1" i="1" smtClean="0"/>
          </a:p>
          <a:p>
            <a:pPr eaLnBrk="1" hangingPunct="1">
              <a:buFont typeface="Wingdings" pitchFamily="2" charset="2"/>
              <a:buChar char="Ø"/>
            </a:pPr>
            <a:endParaRPr lang="cs-CZ" sz="2800" smtClean="0"/>
          </a:p>
          <a:p>
            <a:pPr eaLnBrk="1" hangingPunct="1"/>
            <a:endParaRPr 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12056B-C8AC-4C26-969B-9D14A7C38318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8729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sz="4000" b="1" dirty="0" smtClean="0">
                <a:latin typeface="+mn-lt"/>
              </a:rPr>
              <a:t>Klíčové kompetence </a:t>
            </a:r>
            <a:endParaRPr lang="cs-CZ" sz="4000" dirty="0" smtClean="0">
              <a:latin typeface="+mn-lt"/>
            </a:endParaRPr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>
          <a:xfrm>
            <a:off x="468313" y="1916113"/>
            <a:ext cx="8229600" cy="4389437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 2" pitchFamily="18" charset="2"/>
              <a:buNone/>
            </a:pPr>
            <a:endParaRPr lang="cs-CZ" sz="2400" smtClean="0"/>
          </a:p>
          <a:p>
            <a:pPr eaLnBrk="1" hangingPunct="1">
              <a:buFont typeface="Wingdings" pitchFamily="2" charset="2"/>
              <a:buChar char="Ø"/>
            </a:pPr>
            <a:r>
              <a:rPr lang="cs-CZ" sz="2400" smtClean="0">
                <a:latin typeface="Arial" charset="0"/>
              </a:rPr>
              <a:t>metakognitivní učební strategie vychází z propracované kognitivní psychologie a vede k dalšímu rozvoji pedagogické psychologie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cs-CZ" sz="2400" smtClean="0">
                <a:latin typeface="Arial" charset="0"/>
              </a:rPr>
              <a:t>představují souhrn vědomostí, dovedností, schopností a postojů k uplatnění každého člověka ve společnosti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cs-CZ" sz="2400" smtClean="0">
                <a:latin typeface="Arial" charset="0"/>
              </a:rPr>
              <a:t>důraz na respektování psychologického poznání při vyučování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cs-CZ" sz="2400" smtClean="0">
                <a:latin typeface="Arial" charset="0"/>
              </a:rPr>
              <a:t>„myšlení o myšlení“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cs-CZ" sz="2400" smtClean="0">
                <a:latin typeface="Arial" charset="0"/>
              </a:rPr>
              <a:t>usilují o kvalitu vzdělávání a tvoří základ celoživotnímu vzdělávání = dlouhodobý proces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449131-1C92-4941-8CA3-ADFA262584FC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7514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1201</Words>
  <Application>Microsoft Office PowerPoint</Application>
  <PresentationFormat>Předvádění na obrazovce (4:3)</PresentationFormat>
  <Paragraphs>234</Paragraphs>
  <Slides>34</Slides>
  <Notes>27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35" baseType="lpstr">
      <vt:lpstr>Motiv systému Office</vt:lpstr>
      <vt:lpstr>Prezentace aplikace PowerPoint</vt:lpstr>
      <vt:lpstr>Prezentace aplikace PowerPoint</vt:lpstr>
      <vt:lpstr>Didaktická znalost obsahu</vt:lpstr>
      <vt:lpstr>Znalosti vztahující se k obsahu</vt:lpstr>
      <vt:lpstr>Rozvíjení didaktických znalostí obsahu pomocí moderních informačních technologií</vt:lpstr>
      <vt:lpstr>Autonomní učení </vt:lpstr>
      <vt:lpstr>Autonomní student </vt:lpstr>
      <vt:lpstr>Didaktické koncepty podporující autonomní učení</vt:lpstr>
      <vt:lpstr>Klíčové kompetence </vt:lpstr>
      <vt:lpstr>Typy vzdělávacích systémů </vt:lpstr>
      <vt:lpstr>Vývoj VS </vt:lpstr>
      <vt:lpstr>Prezentace aplikace PowerPoint</vt:lpstr>
      <vt:lpstr>Výhody distančního  vzdělávání</vt:lpstr>
      <vt:lpstr>Nevýhody distančního vzdělávání</vt:lpstr>
      <vt:lpstr>Open Source MLS</vt:lpstr>
      <vt:lpstr>Výhody</vt:lpstr>
      <vt:lpstr>Nevýhody</vt:lpstr>
      <vt:lpstr>KBTS Knowledge-based tutoring systems - Znalostní systémy</vt:lpstr>
      <vt:lpstr>Definice</vt:lpstr>
      <vt:lpstr>Typy expertních systémů</vt:lpstr>
      <vt:lpstr>Virtual Learning environment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Content Aggregation Model</vt:lpstr>
      <vt:lpstr>Jak jsou objevovány zdroje využitelné pro vzdělání</vt:lpstr>
      <vt:lpstr>Jak jsou objevovány zdroje využitelné pro vzdělání</vt:lpstr>
      <vt:lpstr>Jak jsou objevovány zdroje využitelné pro vzdělání</vt:lpstr>
      <vt:lpstr>Standard pro LOM</vt:lpstr>
    </vt:vector>
  </TitlesOfParts>
  <Company>UVT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Michal Lorenz</dc:creator>
  <cp:lastModifiedBy>Michal Lorenz</cp:lastModifiedBy>
  <cp:revision>3</cp:revision>
  <dcterms:created xsi:type="dcterms:W3CDTF">2013-10-31T15:34:09Z</dcterms:created>
  <dcterms:modified xsi:type="dcterms:W3CDTF">2013-10-31T15:48:08Z</dcterms:modified>
</cp:coreProperties>
</file>