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75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E10BB-A9E7-4D04-B5F4-DFA6E5BD3A8C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2055-FC1F-48D5-8588-A8C92C725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7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72B3AE-7294-48D3-805D-EBBC9E1A17C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80DBE-C720-47A1-9A73-9230614C7D2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80DBE-C720-47A1-9A73-9230614C7D2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80DBE-C720-47A1-9A73-9230614C7D2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80DBE-C720-47A1-9A73-9230614C7D2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80DBE-C720-47A1-9A73-9230614C7D2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B0E92-6F0F-4ABC-A4AE-FD036B12E95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08EFD-C586-442F-BA3D-A5E633369272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08EFD-C586-442F-BA3D-A5E633369272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08EFD-C586-442F-BA3D-A5E633369272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7AF85-50A9-4717-BCAE-7D2FDF81D3E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3DE204-1179-4DC0-BC6B-8BCF6C7A876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52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8DAF56-32DA-433D-8840-8478A5E76B9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169F9F-5D81-4341-8FEF-5C47B84160C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B3F6D8-C2AE-414B-9E49-064B9D41749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4C32CE-EDCF-4577-8506-78BD4B84327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80DBE-C720-47A1-9A73-9230614C7D2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80DBE-C720-47A1-9A73-9230614C7D2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72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68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82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6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97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05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6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19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73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69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5F4C-C6EF-4BAB-A784-A4C6B678936E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DA196-058D-4336-BC96-05A2393F3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57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moodle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moodle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35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vzdělávacích systémů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CAI </a:t>
            </a:r>
            <a:r>
              <a:rPr lang="en-US" sz="2400" dirty="0" smtClean="0"/>
              <a:t>- Computer-Assisted Instructional Systems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CAL - Computer-Assisted Learning Systems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ITS - Intelligent Tutoring Systems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LMS - Learning Management Systems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KBTS - Knowledge-Based Tutoring Systems</a:t>
            </a:r>
            <a:endParaRPr lang="cs-CZ" sz="24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1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Georgia" pitchFamily="18" charset="0"/>
              </a:rPr>
              <a:t>Vývoj VS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 rtlCol="0"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None/>
              <a:defRPr/>
            </a:pPr>
            <a:endParaRPr lang="cs-CZ" sz="24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Vzdělávací systémy začaly vznikat na základě rozvoje ICT a nástrojů s nimi spojenými.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60. léta - model učení založený na osobním sběru informací (sloužily studentům s hendikepem k zaznamenávání  odpovědí, VS CAL)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Následně přibyl </a:t>
            </a:r>
            <a:r>
              <a:rPr lang="cs-CZ" dirty="0" err="1" smtClean="0"/>
              <a:t>drill</a:t>
            </a:r>
            <a:r>
              <a:rPr lang="cs-CZ" dirty="0" smtClean="0"/>
              <a:t> a cvičení, což byl první posun od režimu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– student má možnost volby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80. léta - vývoj inteligentních vyučování systémů (ITS)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 konci 80. a na počátku 90. let byl patrný rapidní vzestup CD-ROM-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trainig</a:t>
            </a:r>
            <a:r>
              <a:rPr lang="cs-CZ" dirty="0" smtClean="0"/>
              <a:t>, které bylo následně během 90. let nahrazeno Internet-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Před vývojem webu umožňovaly vzdělávání založené na prezentaci znalostí prostřednictvím sítě tzv. expertní systémy, které dosáhly komerční popularity v 80. a 90. letech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 roce 2000 - e-</a:t>
            </a:r>
            <a:r>
              <a:rPr lang="cs-CZ" dirty="0" err="1" smtClean="0"/>
              <a:t>learningový</a:t>
            </a:r>
            <a:r>
              <a:rPr lang="cs-CZ" dirty="0" smtClean="0"/>
              <a:t> boom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2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859216" cy="5505475"/>
          </a:xfrm>
        </p:spPr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None/>
              <a:defRPr/>
            </a:pPr>
            <a:endParaRPr lang="cs-CZ" sz="2400" dirty="0" smtClean="0"/>
          </a:p>
          <a:p>
            <a:pPr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vzdělávacích systémů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1. VS založené na individuálním učení (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) – navržené tak, aby studentovi nabídli jistou míru personalizace založenou na zkušenosti s učením jednotlivého studenta a poskytly mu kontrolu a možný vývoj </a:t>
            </a:r>
            <a:r>
              <a:rPr lang="cs-CZ" dirty="0" err="1" smtClean="0"/>
              <a:t>metakognice</a:t>
            </a:r>
            <a:r>
              <a:rPr lang="cs-CZ" dirty="0" smtClean="0"/>
              <a:t> při učení</a:t>
            </a:r>
          </a:p>
          <a:p>
            <a:endParaRPr lang="cs-CZ" dirty="0" smtClean="0"/>
          </a:p>
          <a:p>
            <a:r>
              <a:rPr lang="cs-CZ" dirty="0" smtClean="0"/>
              <a:t>2. VS založené na společném učení (</a:t>
            </a:r>
            <a:r>
              <a:rPr lang="cs-CZ" dirty="0" err="1" smtClean="0"/>
              <a:t>community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) - aspekty spolupráce v učení ve skupině</a:t>
            </a:r>
          </a:p>
          <a:p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000636"/>
            <a:ext cx="1214446" cy="123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41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57018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Výhody distančního </a:t>
            </a:r>
            <a:b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vzdělávání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Větší rozsah funkcí a větší kvalita výuky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Nižší náklady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Lepší kontrola studentů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Více interakce a zpětné vazby pro studenty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- hraje významnou úlohu ve vzdělávání dospělých a v celoživotním vzdělávání</a:t>
            </a:r>
            <a:endParaRPr lang="cs-CZ" dirty="0"/>
          </a:p>
        </p:txBody>
      </p:sp>
      <p:pic>
        <p:nvPicPr>
          <p:cNvPr id="4" name="Picture 4" descr="49490 plus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4664"/>
            <a:ext cx="1435100" cy="1435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80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Nevýhody distančního vzdělávání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63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potlačení přímé komunikace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velké počáteční náklady na realizaci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možný neúspěch u studentů s malou motivací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instruktor nemusí být vždy k dispozici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vyžaduje alespoň základní počítačové dovednosti</a:t>
            </a:r>
            <a:endParaRPr lang="cs-CZ" dirty="0"/>
          </a:p>
        </p:txBody>
      </p:sp>
      <p:pic>
        <p:nvPicPr>
          <p:cNvPr id="4" name="Picture 6" descr="49927_27359_Minus_128x128_minus_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04664"/>
            <a:ext cx="1508125" cy="150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1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Open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Source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MLS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Moodle</a:t>
            </a: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dirty="0" smtClean="0">
                <a:hlinkClick r:id="rId3"/>
              </a:rPr>
              <a:t>http://moodle.org/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4"/>
              </a:rPr>
              <a:t>http://moodle.cz/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4572008"/>
            <a:ext cx="3038475" cy="800100"/>
          </a:xfrm>
          <a:prstGeom prst="rect">
            <a:avLst/>
          </a:prstGeom>
        </p:spPr>
      </p:pic>
      <p:pic>
        <p:nvPicPr>
          <p:cNvPr id="7" name="Obrázek 6" descr="images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5072074"/>
            <a:ext cx="1500198" cy="1500198"/>
          </a:xfrm>
          <a:prstGeom prst="rect">
            <a:avLst/>
          </a:prstGeom>
        </p:spPr>
      </p:pic>
      <p:pic>
        <p:nvPicPr>
          <p:cNvPr id="8" name="Obrázek 7" descr="umimto-map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72132" y="2428868"/>
            <a:ext cx="3049125" cy="1768492"/>
          </a:xfrm>
          <a:prstGeom prst="rect">
            <a:avLst/>
          </a:prstGeom>
        </p:spPr>
      </p:pic>
      <p:pic>
        <p:nvPicPr>
          <p:cNvPr id="5" name="Obrázek 4" descr="i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72264" y="1500174"/>
            <a:ext cx="2299728" cy="57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0034" y="2332037"/>
            <a:ext cx="4038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Centralizace a automatizace správy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Užívání samosprávy a samonaváděcích služeb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Rychlé shromažďování a poskytování vzdělávacího obsahu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857364"/>
            <a:ext cx="4038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Přizpůsobení obsahu a možnost vracet se ke zveřejněným informacím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Flexibilita - možnost úprav dle specifických požadavků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Snadná integrace s jinými systémy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5" name="Picture 4" descr="49490 plus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85728"/>
            <a:ext cx="1435100" cy="1435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79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4398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Nevýhody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4034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200" smtClean="0"/>
          </a:p>
          <a:p>
            <a:r>
              <a:rPr lang="cs-CZ" smtClean="0"/>
              <a:t>Složitost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r>
              <a:rPr lang="cs-CZ" smtClean="0"/>
              <a:t>Nepřehlednost</a:t>
            </a:r>
          </a:p>
          <a:p>
            <a:pPr>
              <a:buFont typeface="Arial" charset="0"/>
              <a:buNone/>
            </a:pPr>
            <a:r>
              <a:rPr lang="cs-CZ" sz="2400" smtClean="0"/>
              <a:t> </a:t>
            </a:r>
          </a:p>
          <a:p>
            <a:pPr>
              <a:buFont typeface="Arial" charset="0"/>
              <a:buNone/>
            </a:pPr>
            <a:endParaRPr lang="cs-CZ" sz="2200" smtClean="0"/>
          </a:p>
        </p:txBody>
      </p:sp>
      <p:pic>
        <p:nvPicPr>
          <p:cNvPr id="4" name="Picture 6" descr="49927_27359_Minus_128x128_minus_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357166"/>
            <a:ext cx="1508125" cy="150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16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6" cy="3071834"/>
          </a:xfr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Knowledge-based tutoring systems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Znalostní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systémy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143272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cs-CZ" sz="2800" dirty="0" smtClean="0"/>
              <a:t>znalostní systémy  = umělé inteligentní nástroje pracující v úzké oblasti poskytování inteligentních rozhodnutí s odůvodněním</a:t>
            </a:r>
          </a:p>
          <a:p>
            <a:pPr lvl="0" fontAlgn="base"/>
            <a:r>
              <a:rPr lang="cs-CZ" sz="2800" dirty="0" smtClean="0"/>
              <a:t>expertní systémy původně podmnožinou znalostních systémů; používají znalostí, které definovali odborníci – experti v daném oboru</a:t>
            </a:r>
          </a:p>
          <a:p>
            <a:pPr lvl="0" fontAlgn="base"/>
            <a:r>
              <a:rPr lang="cs-CZ" sz="2800" dirty="0" smtClean="0"/>
              <a:t>dnes již stírání rozdílů, považováno za synonyma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369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Definice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cs-CZ" dirty="0" smtClean="0"/>
              <a:t>Expertní systémy jsou počítačové programy simulující rozhodovací činnost experta při řešení složitých úloh a využívající vhodně zakódovaných, explicitně vyjádřených znalostí, převzatých od experta, s cílem dosáhnout ve zvolené problémové oblasti kvality rozhodování na úrovni experta.        </a:t>
            </a:r>
            <a:r>
              <a:rPr lang="cs-CZ" i="1" dirty="0" smtClean="0"/>
              <a:t>(Edward </a:t>
            </a:r>
            <a:r>
              <a:rPr lang="cs-CZ" i="1" dirty="0" err="1" smtClean="0"/>
              <a:t>Feigenbaum</a:t>
            </a:r>
            <a:r>
              <a:rPr lang="cs-CZ" i="1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6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</a:p>
          <a:p>
            <a:r>
              <a:rPr lang="cs-CZ" dirty="0" smtClean="0"/>
              <a:t>Vzdělanostní společnost</a:t>
            </a:r>
          </a:p>
          <a:p>
            <a:r>
              <a:rPr lang="cs-CZ" dirty="0" smtClean="0"/>
              <a:t>Učící se společnost</a:t>
            </a:r>
          </a:p>
          <a:p>
            <a:endParaRPr lang="cs-CZ" dirty="0"/>
          </a:p>
          <a:p>
            <a:r>
              <a:rPr lang="cs-CZ" dirty="0" smtClean="0"/>
              <a:t>Vzdělávací technologie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369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Typy expertních systémů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6186502" cy="504351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Problémově orientovaný ES </a:t>
            </a:r>
            <a:r>
              <a:rPr lang="cs-CZ" dirty="0" smtClean="0"/>
              <a:t>– pouze znalosti z určité domény</a:t>
            </a:r>
          </a:p>
          <a:p>
            <a:r>
              <a:rPr lang="cs-CZ" b="1" dirty="0" smtClean="0"/>
              <a:t>Prázdný ES </a:t>
            </a:r>
            <a:r>
              <a:rPr lang="cs-CZ" dirty="0" smtClean="0"/>
              <a:t>(</a:t>
            </a:r>
            <a:r>
              <a:rPr lang="cs-CZ" dirty="0" err="1" smtClean="0"/>
              <a:t>shell</a:t>
            </a:r>
            <a:r>
              <a:rPr lang="cs-CZ" dirty="0" smtClean="0"/>
              <a:t>) – prázdná báze znalostí</a:t>
            </a:r>
          </a:p>
          <a:p>
            <a:r>
              <a:rPr lang="cs-CZ" b="1" dirty="0" smtClean="0"/>
              <a:t>Diagnostický ES </a:t>
            </a:r>
            <a:r>
              <a:rPr lang="cs-CZ" dirty="0" smtClean="0"/>
              <a:t>– usuzování řízené cíly, vybrání možného závěru, zpětné dokazování jeho platnosti hledáním podpůrných dat </a:t>
            </a:r>
          </a:p>
          <a:p>
            <a:r>
              <a:rPr lang="cs-CZ" b="1" dirty="0" smtClean="0"/>
              <a:t>Plánovací ES </a:t>
            </a:r>
            <a:r>
              <a:rPr lang="cs-CZ" dirty="0" smtClean="0"/>
              <a:t>– usuzování řízené daty, rozhodování se na základě postupného získávání potřebných dat</a:t>
            </a:r>
            <a:endParaRPr lang="cs-CZ" dirty="0"/>
          </a:p>
        </p:txBody>
      </p:sp>
      <p:pic>
        <p:nvPicPr>
          <p:cNvPr id="4" name="Obrázek 3" descr="E7.jpg"/>
          <p:cNvPicPr>
            <a:picLocks noChangeAspect="1"/>
          </p:cNvPicPr>
          <p:nvPr/>
        </p:nvPicPr>
        <p:blipFill>
          <a:blip r:embed="rId3" cstate="print"/>
          <a:srcRect l="14096" r="3679"/>
          <a:stretch>
            <a:fillRect/>
          </a:stretch>
        </p:blipFill>
        <p:spPr>
          <a:xfrm>
            <a:off x="6429388" y="1500174"/>
            <a:ext cx="2500330" cy="35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err="1">
                <a:solidFill>
                  <a:srgbClr val="000000"/>
                </a:solidFill>
              </a:rPr>
              <a:t>Virtual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Learning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environment</a:t>
            </a:r>
            <a:r>
              <a:rPr lang="cs-CZ" altLang="cs-CZ" dirty="0">
                <a:solidFill>
                  <a:srgbClr val="000000"/>
                </a:solidFill>
              </a:rPr>
              <a:t/>
            </a:r>
            <a:br>
              <a:rPr lang="cs-CZ" altLang="cs-CZ" dirty="0">
                <a:solidFill>
                  <a:srgbClr val="00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00"/>
                </a:solidFill>
              </a:rPr>
              <a:t>„Tento výraz označuje prostor, ve kterém dochází k on-</a:t>
            </a:r>
            <a:r>
              <a:rPr lang="cs-CZ" altLang="cs-CZ" dirty="0" err="1">
                <a:solidFill>
                  <a:srgbClr val="000000"/>
                </a:solidFill>
              </a:rPr>
              <a:t>linové</a:t>
            </a:r>
            <a:r>
              <a:rPr lang="cs-CZ" altLang="cs-CZ" dirty="0">
                <a:solidFill>
                  <a:srgbClr val="000000"/>
                </a:solidFill>
              </a:rPr>
              <a:t> interakci za jakýmkoliv účelem, včetně učení, mezi studenty a učiteli.“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957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000000"/>
                </a:solidFill>
              </a:rPr>
              <a:t>Správné VLE by mělo: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79413" indent="-379413" eaLnBrk="0" hangingPunct="0"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None/>
            </a:pPr>
            <a:endParaRPr lang="cs-CZ" altLang="cs-CZ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2000">
                <a:solidFill>
                  <a:srgbClr val="000000"/>
                </a:solidFill>
              </a:rPr>
              <a:t>mít jednoduché ovládání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2000">
                <a:solidFill>
                  <a:srgbClr val="000000"/>
                </a:solidFill>
              </a:rPr>
              <a:t>fungovat v běžném webovém prohlížeči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2000">
                <a:solidFill>
                  <a:srgbClr val="000000"/>
                </a:solidFill>
              </a:rPr>
              <a:t>poskytovat studijní materiály (multimediální studijní materiály, možnost stažení a vytištění, vyhledávání v materiálech, dostatečně rozšířený formát materiálů,…)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2000">
                <a:solidFill>
                  <a:srgbClr val="000000"/>
                </a:solidFill>
              </a:rPr>
              <a:t>mít snadnou administraci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2000">
                <a:solidFill>
                  <a:srgbClr val="000000"/>
                </a:solidFill>
              </a:rPr>
              <a:t>umožňovat vyučujícímu sledovat efektivitu studia (testy, úkoly a jejich kontrola)</a:t>
            </a:r>
          </a:p>
        </p:txBody>
      </p:sp>
    </p:spTree>
    <p:extLst>
      <p:ext uri="{BB962C8B-B14F-4D97-AF65-F5344CB8AC3E}">
        <p14:creationId xmlns:p14="http://schemas.microsoft.com/office/powerpoint/2010/main" val="1706208630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90. léta -</a:t>
            </a:r>
            <a:r>
              <a:rPr lang="cs-CZ" altLang="cs-CZ" sz="2400" dirty="0" err="1">
                <a:solidFill>
                  <a:srgbClr val="000000"/>
                </a:solidFill>
              </a:rPr>
              <a:t>Reigeluth</a:t>
            </a:r>
            <a:r>
              <a:rPr lang="cs-CZ" altLang="cs-CZ" sz="2400" dirty="0">
                <a:solidFill>
                  <a:srgbClr val="000000"/>
                </a:solidFill>
              </a:rPr>
              <a:t> a Nelson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None/>
            </a:pP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1996 – </a:t>
            </a:r>
            <a:r>
              <a:rPr lang="cs-CZ" altLang="cs-CZ" sz="2400" dirty="0" err="1">
                <a:solidFill>
                  <a:srgbClr val="000000"/>
                </a:solidFill>
              </a:rPr>
              <a:t>Learning</a:t>
            </a:r>
            <a:r>
              <a:rPr lang="cs-CZ" altLang="cs-CZ" sz="2400" dirty="0">
                <a:solidFill>
                  <a:srgbClr val="000000"/>
                </a:solidFill>
              </a:rPr>
              <a:t> Technology </a:t>
            </a:r>
            <a:r>
              <a:rPr lang="cs-CZ" altLang="cs-CZ" sz="2400" dirty="0" err="1">
                <a:solidFill>
                  <a:srgbClr val="000000"/>
                </a:solidFill>
              </a:rPr>
              <a:t>Standards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Committee</a:t>
            </a:r>
            <a:r>
              <a:rPr lang="cs-CZ" altLang="cs-CZ" sz="2400" dirty="0">
                <a:solidFill>
                  <a:srgbClr val="000000"/>
                </a:solidFill>
              </a:rPr>
              <a:t> (LTSC) </a:t>
            </a:r>
            <a:r>
              <a:rPr lang="cs-CZ" altLang="cs-CZ" sz="2400" dirty="0" err="1">
                <a:solidFill>
                  <a:srgbClr val="000000"/>
                </a:solidFill>
              </a:rPr>
              <a:t>of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the</a:t>
            </a:r>
            <a:r>
              <a:rPr lang="cs-CZ" altLang="cs-CZ" sz="2400" dirty="0">
                <a:solidFill>
                  <a:srgbClr val="000000"/>
                </a:solidFill>
              </a:rPr>
              <a:t> Institute </a:t>
            </a:r>
            <a:r>
              <a:rPr lang="cs-CZ" altLang="cs-CZ" sz="2400" dirty="0" err="1">
                <a:solidFill>
                  <a:srgbClr val="000000"/>
                </a:solidFill>
              </a:rPr>
              <a:t>of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Electrical</a:t>
            </a:r>
            <a:r>
              <a:rPr lang="cs-CZ" altLang="cs-CZ" sz="2400" dirty="0">
                <a:solidFill>
                  <a:srgbClr val="000000"/>
                </a:solidFill>
              </a:rPr>
              <a:t> and </a:t>
            </a:r>
            <a:r>
              <a:rPr lang="cs-CZ" altLang="cs-CZ" sz="2400" dirty="0" err="1">
                <a:solidFill>
                  <a:srgbClr val="000000"/>
                </a:solidFill>
              </a:rPr>
              <a:t>Electronics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Engineers</a:t>
            </a:r>
            <a:r>
              <a:rPr lang="cs-CZ" altLang="cs-CZ" sz="2400" dirty="0">
                <a:solidFill>
                  <a:srgbClr val="000000"/>
                </a:solidFill>
              </a:rPr>
              <a:t> (IEEE)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None/>
            </a:pP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„Jakákoliv entita, digitální či nedigitální, kterou lze použít, znovu použít, nebo na kterou lze odkazovat při vzdělávání podporovaném technologiemi.“</a:t>
            </a:r>
          </a:p>
        </p:txBody>
      </p:sp>
      <p:sp>
        <p:nvSpPr>
          <p:cNvPr id="2" name="Obdélník 1"/>
          <p:cNvSpPr/>
          <p:nvPr/>
        </p:nvSpPr>
        <p:spPr>
          <a:xfrm>
            <a:off x="2051720" y="188640"/>
            <a:ext cx="3995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4000" dirty="0" smtClean="0">
                <a:solidFill>
                  <a:srgbClr val="000000"/>
                </a:solidFill>
              </a:rPr>
              <a:t>Vzdělávací objekty</a:t>
            </a:r>
            <a:endParaRPr lang="cs-CZ" altLang="cs-CZ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86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800"/>
              </a:spcBef>
              <a:buFont typeface="Arial" pitchFamily="34" charset="0"/>
              <a:buChar char="•"/>
            </a:pPr>
            <a:r>
              <a:rPr lang="cs-CZ" altLang="cs-CZ" sz="3200">
                <a:solidFill>
                  <a:srgbClr val="000000"/>
                </a:solidFill>
              </a:rPr>
              <a:t>„VO je jakýkoliv digitální zdroj opakovaně využitelný pro podporu výuky.“</a:t>
            </a:r>
          </a:p>
          <a:p>
            <a:pPr eaLnBrk="1" hangingPunct="1">
              <a:spcBef>
                <a:spcPts val="350"/>
              </a:spcBef>
              <a:buClrTx/>
              <a:buFontTx/>
              <a:buNone/>
            </a:pPr>
            <a:endParaRPr lang="cs-CZ" altLang="cs-CZ" sz="1400">
              <a:solidFill>
                <a:srgbClr val="000000"/>
              </a:solidFill>
            </a:endParaRPr>
          </a:p>
          <a:p>
            <a:pPr eaLnBrk="1" hangingPunct="1">
              <a:spcBef>
                <a:spcPts val="350"/>
              </a:spcBef>
              <a:buClrTx/>
              <a:buFontTx/>
              <a:buNone/>
            </a:pPr>
            <a:r>
              <a:rPr lang="cs-CZ" altLang="cs-CZ" sz="1400">
                <a:solidFill>
                  <a:srgbClr val="000000"/>
                </a:solidFill>
              </a:rPr>
              <a:t>(Wiley, David)</a:t>
            </a:r>
          </a:p>
          <a:p>
            <a:pPr eaLnBrk="1" hangingPunct="1">
              <a:spcBef>
                <a:spcPts val="350"/>
              </a:spcBef>
              <a:buClrTx/>
              <a:buFontTx/>
              <a:buNone/>
            </a:pPr>
            <a:endParaRPr lang="cs-CZ" altLang="cs-CZ" sz="140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pitchFamily="34" charset="0"/>
              <a:buChar char="•"/>
            </a:pPr>
            <a:r>
              <a:rPr lang="cs-CZ" altLang="cs-CZ" sz="3200">
                <a:solidFill>
                  <a:srgbClr val="000000"/>
                </a:solidFill>
              </a:rPr>
              <a:t>„Ucelený soubor informací, který je možné použít opakovaně jako samostatný modul či blok online kurzu. </a:t>
            </a:r>
          </a:p>
          <a:p>
            <a:pPr eaLnBrk="1" hangingPunct="1">
              <a:spcBef>
                <a:spcPts val="350"/>
              </a:spcBef>
              <a:buClrTx/>
              <a:buFontTx/>
              <a:buNone/>
            </a:pPr>
            <a:r>
              <a:rPr lang="cs-CZ" altLang="cs-CZ" sz="1400">
                <a:solidFill>
                  <a:srgbClr val="000000"/>
                </a:solidFill>
              </a:rPr>
              <a:t>(P. Drášil)</a:t>
            </a:r>
          </a:p>
        </p:txBody>
      </p:sp>
    </p:spTree>
    <p:extLst>
      <p:ext uri="{BB962C8B-B14F-4D97-AF65-F5344CB8AC3E}">
        <p14:creationId xmlns:p14="http://schemas.microsoft.com/office/powerpoint/2010/main" val="2058532399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000000"/>
                </a:solidFill>
              </a:rPr>
              <a:t>Příklady VO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800">
                <a:solidFill>
                  <a:srgbClr val="000000"/>
                </a:solidFill>
              </a:rPr>
              <a:t>jednotlivé digitální obrázky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None/>
            </a:pPr>
            <a:endParaRPr lang="cs-CZ" altLang="cs-CZ" sz="28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800">
                <a:solidFill>
                  <a:srgbClr val="000000"/>
                </a:solidFill>
              </a:rPr>
              <a:t>části textů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None/>
            </a:pPr>
            <a:endParaRPr lang="cs-CZ" altLang="cs-CZ" sz="28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800">
                <a:solidFill>
                  <a:srgbClr val="000000"/>
                </a:solidFill>
              </a:rPr>
              <a:t>jednoduché animace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None/>
            </a:pPr>
            <a:endParaRPr lang="cs-CZ" altLang="cs-CZ" sz="28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800">
                <a:solidFill>
                  <a:srgbClr val="000000"/>
                </a:solidFill>
              </a:rPr>
              <a:t>webové stránky (které mohou obsahovat výše vyjmenované)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None/>
            </a:pPr>
            <a:endParaRPr lang="cs-CZ" altLang="cs-CZ" sz="28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800">
                <a:solidFill>
                  <a:srgbClr val="000000"/>
                </a:solidFill>
              </a:rPr>
              <a:t>další média či aplikace</a:t>
            </a:r>
          </a:p>
        </p:txBody>
      </p:sp>
    </p:spTree>
    <p:extLst>
      <p:ext uri="{BB962C8B-B14F-4D97-AF65-F5344CB8AC3E}">
        <p14:creationId xmlns:p14="http://schemas.microsoft.com/office/powerpoint/2010/main" val="938359831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09600" y="8382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000000"/>
                </a:solidFill>
              </a:rPr>
              <a:t>Koncept znovupoužitelnosti VO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219200" y="2895600"/>
            <a:ext cx="6400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800"/>
              </a:spcBef>
              <a:buFont typeface="Arial" pitchFamily="34" charset="0"/>
              <a:buChar char="•"/>
            </a:pPr>
            <a:r>
              <a:rPr lang="cs-CZ" altLang="cs-CZ" sz="3200">
                <a:solidFill>
                  <a:srgbClr val="000000"/>
                </a:solidFill>
              </a:rPr>
              <a:t> nezávislé na kontextu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Char char="•"/>
            </a:pPr>
            <a:r>
              <a:rPr lang="cs-CZ" altLang="cs-CZ" sz="3200">
                <a:solidFill>
                  <a:srgbClr val="000000"/>
                </a:solidFill>
              </a:rPr>
              <a:t> použitelné kdekoliv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Char char="•"/>
            </a:pPr>
            <a:r>
              <a:rPr lang="cs-CZ" altLang="cs-CZ" sz="3200">
                <a:solidFill>
                  <a:srgbClr val="000000"/>
                </a:solidFill>
              </a:rPr>
              <a:t> použitelné kýmkoliv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Char char="•"/>
            </a:pPr>
            <a:r>
              <a:rPr lang="cs-CZ" altLang="cs-CZ" sz="3200">
                <a:solidFill>
                  <a:srgbClr val="000000"/>
                </a:solidFill>
              </a:rPr>
              <a:t> nezávislé na prostředí vzniku</a:t>
            </a:r>
          </a:p>
        </p:txBody>
      </p:sp>
    </p:spTree>
    <p:extLst>
      <p:ext uri="{BB962C8B-B14F-4D97-AF65-F5344CB8AC3E}">
        <p14:creationId xmlns:p14="http://schemas.microsoft.com/office/powerpoint/2010/main" val="4180219801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000000"/>
                </a:solidFill>
              </a:rPr>
              <a:t>SCORM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cs-CZ" altLang="cs-CZ" sz="2400">
                <a:solidFill>
                  <a:srgbClr val="000000"/>
                </a:solidFill>
              </a:rPr>
              <a:t>= Sharable Content Object Reference Model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cs-CZ" altLang="cs-CZ" sz="240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cs-CZ" altLang="cs-CZ" sz="2800">
                <a:solidFill>
                  <a:srgbClr val="000000"/>
                </a:solidFill>
              </a:rPr>
              <a:t>	Model (SCORM) je množina specifikací, které při aplikaci na obsah kurzu vytvoří malé a znovupoužitelné výukové objekty. Je to výsledek iniciativy Advanced Distributed Learning (ADL), SCORM-pružné moduly se mohou jednoduše spojit s jinými k vytvoření velmi modulárního úložiště výcvikových materiálů.</a:t>
            </a:r>
          </a:p>
        </p:txBody>
      </p:sp>
    </p:spTree>
    <p:extLst>
      <p:ext uri="{BB962C8B-B14F-4D97-AF65-F5344CB8AC3E}">
        <p14:creationId xmlns:p14="http://schemas.microsoft.com/office/powerpoint/2010/main" val="4146408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"/>
          <p:cNvGrpSpPr>
            <a:grpSpLocks/>
          </p:cNvGrpSpPr>
          <p:nvPr/>
        </p:nvGrpSpPr>
        <p:grpSpPr bwMode="auto">
          <a:xfrm>
            <a:off x="990600" y="989013"/>
            <a:ext cx="7237413" cy="4929187"/>
            <a:chOff x="624" y="623"/>
            <a:chExt cx="4559" cy="3105"/>
          </a:xfrm>
        </p:grpSpPr>
        <p:pic>
          <p:nvPicPr>
            <p:cNvPr id="1638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623"/>
              <a:ext cx="4559" cy="3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388" name="Text Box 3"/>
            <p:cNvSpPr txBox="1">
              <a:spLocks noChangeArrowheads="1"/>
            </p:cNvSpPr>
            <p:nvPr/>
          </p:nvSpPr>
          <p:spPr bwMode="auto">
            <a:xfrm>
              <a:off x="624" y="623"/>
              <a:ext cx="4559" cy="3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</p:grpSp>
    </p:spTree>
    <p:extLst>
      <p:ext uri="{BB962C8B-B14F-4D97-AF65-F5344CB8AC3E}">
        <p14:creationId xmlns:p14="http://schemas.microsoft.com/office/powerpoint/2010/main" val="2167476186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"/>
          <p:cNvGrpSpPr>
            <a:grpSpLocks/>
          </p:cNvGrpSpPr>
          <p:nvPr/>
        </p:nvGrpSpPr>
        <p:grpSpPr bwMode="auto">
          <a:xfrm>
            <a:off x="1749425" y="2292350"/>
            <a:ext cx="5532438" cy="3821113"/>
            <a:chOff x="1102" y="1444"/>
            <a:chExt cx="3485" cy="2407"/>
          </a:xfrm>
        </p:grpSpPr>
        <p:pic>
          <p:nvPicPr>
            <p:cNvPr id="174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" y="1444"/>
              <a:ext cx="3485" cy="2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413" name="Text Box 3"/>
            <p:cNvSpPr txBox="1">
              <a:spLocks noChangeArrowheads="1"/>
            </p:cNvSpPr>
            <p:nvPr/>
          </p:nvSpPr>
          <p:spPr bwMode="auto">
            <a:xfrm>
              <a:off x="1102" y="1444"/>
              <a:ext cx="3485" cy="2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</p:grp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295400" y="838200"/>
            <a:ext cx="6629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000000"/>
                </a:solidFill>
              </a:rPr>
              <a:t>a) Model shromažďování obsahu (CAM – Content    Aggregation Model) 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000000"/>
                </a:solidFill>
              </a:rPr>
              <a:t>b) Prostředí pro běh výuky (RTE –</a:t>
            </a:r>
            <a:r>
              <a:rPr lang="cs-CZ" altLang="cs-CZ">
                <a:solidFill>
                  <a:srgbClr val="000000"/>
                </a:solidFill>
              </a:rPr>
              <a:t> </a:t>
            </a:r>
            <a:r>
              <a:rPr lang="cs-CZ" altLang="cs-CZ" b="1">
                <a:solidFill>
                  <a:srgbClr val="000000"/>
                </a:solidFill>
              </a:rPr>
              <a:t>Run-Time Environment) 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000000"/>
                </a:solidFill>
              </a:rPr>
              <a:t>c) Třídění a navigace (SN – Sequencing and Navigation)</a:t>
            </a:r>
            <a:r>
              <a:rPr lang="cs-CZ" altLang="cs-CZ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869977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pojem didaktická znalost obsahu – L.S.Shulman</a:t>
            </a:r>
          </a:p>
          <a:p>
            <a:pPr eaLnBrk="1" hangingPunct="1"/>
            <a:r>
              <a:rPr lang="cs-CZ" smtClean="0"/>
              <a:t>co je didaktická znalost obsahu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úřední konceptem výzkumu vyučování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doménou pedagogické psychologie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programem pro empirický výzkum specifických problémů zaměřených na učení se </a:t>
            </a:r>
          </a:p>
          <a:p>
            <a:pPr eaLnBrk="1" hangingPunct="1"/>
            <a:endParaRPr lang="cs-CZ" smtClean="0"/>
          </a:p>
        </p:txBody>
      </p:sp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000" b="1" dirty="0" smtClean="0">
                <a:latin typeface="+mn-lt"/>
              </a:rPr>
              <a:t>Didaktická znalost obsahu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93EC5-8668-42AF-9CA8-0E1140CE12B7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1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Content Aggregation Model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453188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352800" y="2743200"/>
            <a:ext cx="1447800" cy="2590800"/>
          </a:xfrm>
          <a:prstGeom prst="rect">
            <a:avLst/>
          </a:prstGeom>
          <a:noFill/>
          <a:ln w="507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8497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028" y="271463"/>
            <a:ext cx="8695373" cy="1253014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Jak jsou objevovány zdroje využitelné pro vzdělání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131445" y="2011680"/>
            <a:ext cx="8693944" cy="4933474"/>
          </a:xfrm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Potřeba vyhledávání informací a zdrojů</a:t>
            </a:r>
            <a:endParaRPr lang="en-US" altLang="cs-CZ" smtClean="0"/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Vynalezeny nejrůznější techniky a postupy</a:t>
            </a:r>
            <a:endParaRPr lang="en-US" altLang="cs-CZ" smtClean="0"/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Postupné propojování s ICT</a:t>
            </a:r>
            <a:endParaRPr lang="en-US" altLang="cs-CZ" smtClean="0"/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Vznikají speciální přístupy, založené na ICT, sloužící k umožnění a usnadnění účinného vyhledávání a informací a zdrojů</a:t>
            </a:r>
          </a:p>
        </p:txBody>
      </p:sp>
    </p:spTree>
    <p:extLst>
      <p:ext uri="{BB962C8B-B14F-4D97-AF65-F5344CB8AC3E}">
        <p14:creationId xmlns:p14="http://schemas.microsoft.com/office/powerpoint/2010/main" val="19392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028" y="271463"/>
            <a:ext cx="8695373" cy="1253014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Jak jsou objevovány zdroje využitelné pro vzdělání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31445" y="1920240"/>
            <a:ext cx="8693944" cy="4933474"/>
          </a:xfrm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Není možné prohledávat informační zdroje podle klasických postupů</a:t>
            </a:r>
            <a:endParaRPr lang="en-US" altLang="cs-CZ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Pokud si ale představíme katalog, kde je každý informační zdroj stručně popsán dle názvu, autora, klíčových slov, atd, lze tento informační zdroj rychle lokalizovat</a:t>
            </a:r>
            <a:endParaRPr lang="en-US" altLang="cs-CZ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cs-CZ" smtClean="0">
              <a:solidFill>
                <a:srgbClr val="000000"/>
              </a:solidFill>
              <a:latin typeface="Verdana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Metadata jsou klíčovou součástí vzdělávacích informačních systémů</a:t>
            </a:r>
          </a:p>
        </p:txBody>
      </p:sp>
    </p:spTree>
    <p:extLst>
      <p:ext uri="{BB962C8B-B14F-4D97-AF65-F5344CB8AC3E}">
        <p14:creationId xmlns:p14="http://schemas.microsoft.com/office/powerpoint/2010/main" val="29841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20028" y="271463"/>
            <a:ext cx="8695373" cy="1253014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Jak jsou objevovány zdroje využitelné pro vzdělání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222885" y="1828800"/>
            <a:ext cx="8693944" cy="5046345"/>
          </a:xfrm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Pokud mají být zdroje sdíleny, musí být objevitelné</a:t>
            </a:r>
            <a:endParaRPr lang="en-US" altLang="cs-CZ" smtClean="0"/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Pokud mají být objevitelné, musí se jejich popis (metadata) nějakým způsobem shodovat s tím, jak je lidé vyhledávají</a:t>
            </a:r>
            <a:endParaRPr lang="en-US" altLang="cs-CZ" smtClean="0"/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altLang="cs-CZ" smtClean="0">
                <a:solidFill>
                  <a:srgbClr val="000000"/>
                </a:solidFill>
                <a:latin typeface="Verdana" pitchFamily="34" charset="0"/>
              </a:rPr>
              <a:t>- Co z toho vyplývá?</a:t>
            </a:r>
            <a:endParaRPr lang="en-US" altLang="cs-CZ" smtClean="0"/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endParaRPr lang="en-US" altLang="cs-CZ" smtClean="0">
              <a:solidFill>
                <a:srgbClr val="000000"/>
              </a:solidFill>
              <a:latin typeface="Verdana" pitchFamily="34" charset="0"/>
            </a:endParaRPr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cs-CZ" b="1" smtClean="0">
                <a:solidFill>
                  <a:srgbClr val="000000"/>
                </a:solidFill>
                <a:latin typeface="Verdana" pitchFamily="34" charset="0"/>
              </a:rPr>
              <a:t>Potřeba metadata sjednotit - Standardy</a:t>
            </a:r>
            <a:endParaRPr lang="en-US" altLang="cs-CZ" smtClean="0"/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endParaRPr lang="en-US" alt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22885" y="274320"/>
            <a:ext cx="8698230" cy="82296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  <a:defRPr/>
            </a:pPr>
            <a:r>
              <a:rPr lang="en-US" sz="4300">
                <a:solidFill>
                  <a:srgbClr val="000000"/>
                </a:solidFill>
                <a:latin typeface="Arial" pitchFamily="34" charset="0"/>
              </a:rPr>
              <a:t>Standard pro LOM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2885" y="1645920"/>
            <a:ext cx="8698230" cy="4937760"/>
          </a:xfrm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cs-CZ" sz="2400">
                <a:solidFill>
                  <a:srgbClr val="000000"/>
                </a:solidFill>
                <a:latin typeface="Arial" pitchFamily="34" charset="0"/>
              </a:rPr>
              <a:t>LOM= Learning Object Metadata (Metadata vzdělávacích objektů)</a:t>
            </a:r>
            <a:endParaRPr lang="en-US" altLang="cs-CZ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cs-CZ" sz="2400">
                <a:solidFill>
                  <a:srgbClr val="000000"/>
                </a:solidFill>
                <a:latin typeface="Arial" pitchFamily="34" charset="0"/>
              </a:rPr>
              <a:t>LOM je metadatový standard pro popis vzdělávacích zdrojů </a:t>
            </a:r>
            <a:endParaRPr lang="en-US" altLang="cs-CZ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cs-CZ" sz="240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altLang="cs-CZ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cs-CZ" sz="2200">
                <a:solidFill>
                  <a:srgbClr val="000000"/>
                </a:solidFill>
                <a:latin typeface="Arial" pitchFamily="34" charset="0"/>
              </a:rPr>
              <a:t>- umožňuje užití a znovu užití  technologií, které podporují vzdělávací zdroje, jako je například tréning založený na využití počítačů a dálkové vzdělávání</a:t>
            </a:r>
            <a:endParaRPr lang="en-US" altLang="cs-CZ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cs-CZ" sz="2200">
                <a:solidFill>
                  <a:srgbClr val="000000"/>
                </a:solidFill>
                <a:latin typeface="Arial" pitchFamily="34" charset="0"/>
              </a:rPr>
              <a:t>- LOM definuje minimalistickou sadu vlastností pro řízení, umístění a zhodnocení vzdělávacích objektů</a:t>
            </a:r>
            <a:endParaRPr lang="en-US" altLang="cs-CZ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cs-CZ" sz="2200">
              <a:solidFill>
                <a:srgbClr val="000000"/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cs-CZ" sz="2200">
                <a:solidFill>
                  <a:srgbClr val="000000"/>
                </a:solidFill>
                <a:latin typeface="Arial" pitchFamily="34" charset="0"/>
              </a:rPr>
              <a:t>- vlastnosti jsou uskupeny do 8 kategorií :</a:t>
            </a:r>
          </a:p>
        </p:txBody>
      </p:sp>
    </p:spTree>
    <p:extLst>
      <p:ext uri="{BB962C8B-B14F-4D97-AF65-F5344CB8AC3E}">
        <p14:creationId xmlns:p14="http://schemas.microsoft.com/office/powerpoint/2010/main" val="41516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b="1" dirty="0" smtClean="0">
                <a:latin typeface="+mn-lt"/>
              </a:rPr>
              <a:t>Znalosti vztahující se k obsahu</a:t>
            </a:r>
            <a:endParaRPr lang="cs-CZ" sz="4000" dirty="0" smtClean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učitel </a:t>
            </a:r>
            <a:r>
              <a:rPr lang="cs-CZ" dirty="0"/>
              <a:t>disponuje znalostmi obsahu, které jsou složené ze tří komponent: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arenR"/>
              <a:defRPr/>
            </a:pPr>
            <a:r>
              <a:rPr lang="cs-CZ" b="1" dirty="0" smtClean="0"/>
              <a:t>znalosti </a:t>
            </a:r>
            <a:r>
              <a:rPr lang="cs-CZ" b="1" dirty="0"/>
              <a:t>vědních a jiných oblastí (Subjekt </a:t>
            </a:r>
            <a:r>
              <a:rPr lang="cs-CZ" b="1" dirty="0" err="1"/>
              <a:t>content</a:t>
            </a:r>
            <a:r>
              <a:rPr lang="cs-CZ" b="1" dirty="0"/>
              <a:t> </a:t>
            </a:r>
            <a:r>
              <a:rPr lang="cs-CZ" b="1" dirty="0" err="1"/>
              <a:t>knowledge</a:t>
            </a:r>
            <a:r>
              <a:rPr lang="cs-CZ" b="1" dirty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arenR"/>
              <a:defRPr/>
            </a:pPr>
            <a:r>
              <a:rPr lang="cs-CZ" b="1" dirty="0" smtClean="0"/>
              <a:t>didaktické </a:t>
            </a:r>
            <a:r>
              <a:rPr lang="cs-CZ" b="1" dirty="0"/>
              <a:t>znalosti obsahu (</a:t>
            </a:r>
            <a:r>
              <a:rPr lang="cs-CZ" b="1" dirty="0" err="1"/>
              <a:t>Pedagogical</a:t>
            </a:r>
            <a:r>
              <a:rPr lang="cs-CZ" b="1" dirty="0"/>
              <a:t> </a:t>
            </a:r>
            <a:r>
              <a:rPr lang="cs-CZ" b="1" dirty="0" err="1"/>
              <a:t>content</a:t>
            </a:r>
            <a:r>
              <a:rPr lang="cs-CZ" b="1" dirty="0"/>
              <a:t> </a:t>
            </a:r>
            <a:r>
              <a:rPr lang="cs-CZ" b="1" dirty="0" err="1"/>
              <a:t>knowledge</a:t>
            </a:r>
            <a:r>
              <a:rPr lang="cs-CZ" b="1" dirty="0"/>
              <a:t>)</a:t>
            </a:r>
            <a:r>
              <a:rPr lang="cs-CZ" dirty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arenR"/>
              <a:defRPr/>
            </a:pPr>
            <a:r>
              <a:rPr lang="cs-CZ" b="1" dirty="0" smtClean="0"/>
              <a:t>znalosti </a:t>
            </a:r>
            <a:r>
              <a:rPr lang="cs-CZ" b="1" dirty="0"/>
              <a:t>kurikula (Curriculum </a:t>
            </a:r>
            <a:r>
              <a:rPr lang="cs-CZ" b="1" dirty="0" err="1"/>
              <a:t>knowledge</a:t>
            </a:r>
            <a:r>
              <a:rPr lang="cs-CZ" b="1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EEC79-244C-4E7E-B33B-05D0E7AD671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6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smtClean="0"/>
              <a:t>Rozvíjení didaktických znalostí obsahu pomocí moderních informačních technologií</a:t>
            </a:r>
            <a:endParaRPr lang="cs-CZ" sz="320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smtClean="0"/>
          </a:p>
          <a:p>
            <a:r>
              <a:rPr lang="cs-CZ" sz="2400" b="1" smtClean="0"/>
              <a:t>E-learningového kurzu</a:t>
            </a:r>
            <a:r>
              <a:rPr lang="cs-CZ" sz="2400" smtClean="0"/>
              <a:t> </a:t>
            </a:r>
            <a:r>
              <a:rPr lang="cs-CZ" sz="2400" b="1" smtClean="0"/>
              <a:t>v prostředí Moodle – </a:t>
            </a:r>
            <a:r>
              <a:rPr lang="cs-CZ" sz="2400" smtClean="0"/>
              <a:t>např.</a:t>
            </a:r>
            <a:r>
              <a:rPr lang="cs-CZ" sz="2400" b="1" smtClean="0"/>
              <a:t> </a:t>
            </a:r>
            <a:r>
              <a:rPr lang="cs-CZ" sz="2400" smtClean="0"/>
              <a:t>publikování studijních materiálů, sběr a hodnocení úkolů, tvorba on-line testů</a:t>
            </a:r>
          </a:p>
          <a:p>
            <a:r>
              <a:rPr lang="cs-CZ" sz="2400" b="1" smtClean="0"/>
              <a:t>Mikrovyučování</a:t>
            </a:r>
            <a:r>
              <a:rPr lang="cs-CZ" sz="2400" smtClean="0"/>
              <a:t>  - krátké pedagogické vystoupení studenta (simulace výuky) – snímáno videokamerou, pedagogicko-psychologický rozbor, konstruktivní reflexe a sebereflexe</a:t>
            </a:r>
          </a:p>
          <a:p>
            <a:pPr eaLnBrk="1" hangingPunct="1">
              <a:buFont typeface="Wingdings" pitchFamily="2" charset="2"/>
              <a:buChar char="Ø"/>
            </a:pPr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6EACD-010E-4EC2-B4ED-D699CBCD376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92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 smtClean="0">
                <a:latin typeface="+mn-lt"/>
              </a:rPr>
              <a:t>Autonomní učení </a:t>
            </a:r>
            <a:endParaRPr lang="cs-CZ" sz="4000" dirty="0" smtClean="0">
              <a:latin typeface="+mn-lt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slovo </a:t>
            </a:r>
            <a:r>
              <a:rPr lang="cs-CZ" sz="2000" i="1" smtClean="0"/>
              <a:t>autonomní</a:t>
            </a:r>
            <a:r>
              <a:rPr lang="cs-CZ" sz="2000" smtClean="0"/>
              <a:t> pochází z řeckého slova </a:t>
            </a:r>
            <a:r>
              <a:rPr lang="cs-CZ" sz="2000" i="1" smtClean="0"/>
              <a:t>eautos</a:t>
            </a:r>
            <a:r>
              <a:rPr lang="cs-CZ" sz="2000" smtClean="0"/>
              <a:t> což znamená </a:t>
            </a:r>
            <a:r>
              <a:rPr lang="cs-CZ" sz="2000" i="1" smtClean="0"/>
              <a:t>sebe (učení sebe sama)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self-directed learning (70. léta) -  autoregulované učení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20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znamená </a:t>
            </a:r>
            <a:r>
              <a:rPr lang="cs-CZ" sz="2000" b="1" i="1" smtClean="0"/>
              <a:t>vlastní řízení studia a procesu učení jedincem,  po stránce činností, motivační a metakognitivní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cs-CZ" sz="2000" i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000" b="1" i="1" smtClean="0"/>
              <a:t>Co podporuje autonomní učení?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smtClean="0"/>
              <a:t>přístup k vysoce kvalitní podpoře výuky a vedení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hodnocení orientované k rozvoji dalšího vzdělávání (není pouze opatření, přispívá k učení a poskytuje hodnotnou a účinnou zpětnou vazbu)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smtClean="0"/>
              <a:t>množství příležitostí k získání profesní dovednosti jak v rámci vzdělávacích programů tak prostřednictvím extra-mimoškolních aktivit 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FD164-D159-4320-B522-CFB537D075D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9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smtClean="0"/>
              <a:t>Autonomní student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smtClean="0"/>
          </a:p>
          <a:p>
            <a:r>
              <a:rPr lang="cs-CZ" sz="2000" b="1" i="1" smtClean="0"/>
              <a:t>přejímá funkce učitele a sám je provádí, je tedy schopen:</a:t>
            </a:r>
            <a:endParaRPr lang="cs-CZ" sz="2000" i="1" smtClean="0"/>
          </a:p>
          <a:p>
            <a:r>
              <a:rPr lang="cs-CZ" sz="2000" smtClean="0"/>
              <a:t>rozpoznat vlastní potřeby</a:t>
            </a:r>
          </a:p>
          <a:p>
            <a:r>
              <a:rPr lang="cs-CZ" sz="2000" smtClean="0"/>
              <a:t>formulovat cíle</a:t>
            </a:r>
          </a:p>
          <a:p>
            <a:r>
              <a:rPr lang="cs-CZ" sz="2000" smtClean="0"/>
              <a:t>vybírat obsahy</a:t>
            </a:r>
          </a:p>
          <a:p>
            <a:r>
              <a:rPr lang="cs-CZ" sz="2000" smtClean="0"/>
              <a:t>používat efektivní učební strategie</a:t>
            </a:r>
          </a:p>
          <a:p>
            <a:r>
              <a:rPr lang="cs-CZ" sz="2000" smtClean="0"/>
              <a:t>obstarat si učební matriály</a:t>
            </a:r>
          </a:p>
          <a:p>
            <a:r>
              <a:rPr lang="cs-CZ" sz="2000" smtClean="0"/>
              <a:t>identifikovat jiné zdroje a pro své učení jich využívat</a:t>
            </a:r>
          </a:p>
          <a:p>
            <a:r>
              <a:rPr lang="cs-CZ" sz="2000" smtClean="0"/>
              <a:t>sám své učení organizovat, řídit, kontrolovat a hodnotit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955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557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latin typeface="+mn-lt"/>
              </a:rPr>
              <a:t>Didaktické koncepty podporující autonomní učení</a:t>
            </a:r>
            <a:endParaRPr lang="cs-CZ" sz="4400" dirty="0">
              <a:latin typeface="+mn-lt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9751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z="1800" smtClean="0"/>
              <a:t>odpovídají v současnosti diskutovaným vzdělávacím cílům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800" b="1" smtClean="0"/>
              <a:t>v centru přístupů je student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800" smtClean="0"/>
              <a:t>uzavřená učební situace se mění v otevřenou (otevřenost vzhledem k formám výuky, obsahu, okolnímu světu…)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800" smtClean="0"/>
              <a:t>partnerský vztah mezi učitelem a studentem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800" smtClean="0"/>
              <a:t>lektor je pomocníkem, organizátorem, facilitátorem, poskytuje nové impulsy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800" b="1" smtClean="0"/>
              <a:t>CÍL :</a:t>
            </a:r>
          </a:p>
          <a:p>
            <a:r>
              <a:rPr lang="cs-CZ" sz="1800" smtClean="0"/>
              <a:t>poskytnout více podpory individuálním potřebám a možnostem studenta,</a:t>
            </a:r>
          </a:p>
          <a:p>
            <a:r>
              <a:rPr lang="cs-CZ" sz="1800" smtClean="0"/>
              <a:t>podporovat samostatnou činnost studenta</a:t>
            </a:r>
          </a:p>
          <a:p>
            <a:r>
              <a:rPr lang="cs-CZ" sz="1800" smtClean="0"/>
              <a:t>rozvíjet repertoár učebních strategií a technik</a:t>
            </a:r>
          </a:p>
          <a:p>
            <a:r>
              <a:rPr lang="cs-CZ" sz="1800" b="1" smtClean="0"/>
              <a:t>podporovat klíčové kompetence jako je: samostatnost, týmová práce, učit se učit…</a:t>
            </a:r>
          </a:p>
          <a:p>
            <a:endParaRPr lang="cs-CZ" sz="1800" smtClean="0"/>
          </a:p>
          <a:p>
            <a:pPr eaLnBrk="1" hangingPunct="1">
              <a:buFont typeface="Wingdings" pitchFamily="2" charset="2"/>
              <a:buChar char="Ø"/>
            </a:pPr>
            <a:endParaRPr lang="cs-CZ" sz="2800" b="1" i="1" smtClean="0"/>
          </a:p>
          <a:p>
            <a:pPr eaLnBrk="1" hangingPunct="1">
              <a:buFont typeface="Wingdings" pitchFamily="2" charset="2"/>
              <a:buChar char="Ø"/>
            </a:pPr>
            <a:endParaRPr lang="cs-CZ" sz="2800" smtClean="0"/>
          </a:p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2056B-C8AC-4C26-969B-9D14A7C3831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7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b="1" dirty="0" smtClean="0">
                <a:latin typeface="+mn-lt"/>
              </a:rPr>
              <a:t>Klíčové kompetence </a:t>
            </a:r>
            <a:endParaRPr lang="cs-CZ" sz="4000" dirty="0" smtClean="0">
              <a:latin typeface="+mn-lt"/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cs-CZ" sz="2400" smtClean="0">
                <a:latin typeface="Arial" charset="0"/>
              </a:rPr>
              <a:t>metakognitivní učební strategie vychází z propracované kognitivní psychologie a vede k dalšímu rozvoji pedagogické psychologie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smtClean="0">
                <a:latin typeface="Arial" charset="0"/>
              </a:rPr>
              <a:t>představují souhrn vědomostí, dovedností, schopností a postojů k uplatnění každého člověka ve společnosti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smtClean="0">
                <a:latin typeface="Arial" charset="0"/>
              </a:rPr>
              <a:t>důraz na respektování psychologického poznání při vyučování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smtClean="0">
                <a:latin typeface="Arial" charset="0"/>
              </a:rPr>
              <a:t>„myšlení o myšlení“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smtClean="0">
                <a:latin typeface="Arial" charset="0"/>
              </a:rPr>
              <a:t>usilují o kvalitu vzdělávání a tvoří základ celoživotnímu vzdělávání = dlouhodobý proces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49131-1C92-4941-8CA3-ADFA262584F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5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1201</Words>
  <Application>Microsoft Office PowerPoint</Application>
  <PresentationFormat>Předvádění na obrazovce (4:3)</PresentationFormat>
  <Paragraphs>234</Paragraphs>
  <Slides>34</Slides>
  <Notes>27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systému Office</vt:lpstr>
      <vt:lpstr>Prezentace aplikace PowerPoint</vt:lpstr>
      <vt:lpstr>Prezentace aplikace PowerPoint</vt:lpstr>
      <vt:lpstr>Didaktická znalost obsahu</vt:lpstr>
      <vt:lpstr>Znalosti vztahující se k obsahu</vt:lpstr>
      <vt:lpstr>Rozvíjení didaktických znalostí obsahu pomocí moderních informačních technologií</vt:lpstr>
      <vt:lpstr>Autonomní učení </vt:lpstr>
      <vt:lpstr>Autonomní student </vt:lpstr>
      <vt:lpstr>Didaktické koncepty podporující autonomní učení</vt:lpstr>
      <vt:lpstr>Klíčové kompetence </vt:lpstr>
      <vt:lpstr>Typy vzdělávacích systémů </vt:lpstr>
      <vt:lpstr>Vývoj VS </vt:lpstr>
      <vt:lpstr>Prezentace aplikace PowerPoint</vt:lpstr>
      <vt:lpstr>Výhody distančního  vzdělávání</vt:lpstr>
      <vt:lpstr>Nevýhody distančního vzdělávání</vt:lpstr>
      <vt:lpstr>Open Source MLS</vt:lpstr>
      <vt:lpstr>Výhody</vt:lpstr>
      <vt:lpstr>Nevýhody</vt:lpstr>
      <vt:lpstr>KBTS Knowledge-based tutoring systems - Znalostní systémy</vt:lpstr>
      <vt:lpstr>Definice</vt:lpstr>
      <vt:lpstr>Typy expertních systémů</vt:lpstr>
      <vt:lpstr>Virtual Learning environment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Content Aggregation Model</vt:lpstr>
      <vt:lpstr>Jak jsou objevovány zdroje využitelné pro vzdělání</vt:lpstr>
      <vt:lpstr>Jak jsou objevovány zdroje využitelné pro vzdělání</vt:lpstr>
      <vt:lpstr>Jak jsou objevovány zdroje využitelné pro vzdělání</vt:lpstr>
      <vt:lpstr>Standard pro LOM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Lorenz</dc:creator>
  <cp:lastModifiedBy>Michal Lorenz</cp:lastModifiedBy>
  <cp:revision>3</cp:revision>
  <dcterms:created xsi:type="dcterms:W3CDTF">2013-10-31T15:34:09Z</dcterms:created>
  <dcterms:modified xsi:type="dcterms:W3CDTF">2013-10-31T15:48:08Z</dcterms:modified>
</cp:coreProperties>
</file>