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7" r:id="rId2"/>
    <p:sldId id="263" r:id="rId3"/>
    <p:sldId id="262" r:id="rId4"/>
    <p:sldId id="264" r:id="rId5"/>
    <p:sldId id="266" r:id="rId6"/>
    <p:sldId id="267" r:id="rId7"/>
    <p:sldId id="268" r:id="rId8"/>
    <p:sldId id="269" r:id="rId9"/>
    <p:sldId id="258" r:id="rId10"/>
    <p:sldId id="270" r:id="rId11"/>
    <p:sldId id="261" r:id="rId12"/>
    <p:sldId id="272" r:id="rId13"/>
    <p:sldId id="273" r:id="rId14"/>
    <p:sldId id="26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5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308" autoAdjust="0"/>
  </p:normalViewPr>
  <p:slideViewPr>
    <p:cSldViewPr>
      <p:cViewPr varScale="1">
        <p:scale>
          <a:sx n="47" d="100"/>
          <a:sy n="47" d="100"/>
        </p:scale>
        <p:origin x="-20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You-Can-Observe-Lot-Watching/dp/047045404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pub/jack-whalen/10/635/5b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http://www.amazon.com/You-Can-Observe-Lot-Watching/dp/0470454040</a:t>
            </a:r>
            <a:r>
              <a:rPr lang="cs-CZ" dirty="0" smtClean="0"/>
              <a:t>  Basketbalista, který pozoroval</a:t>
            </a:r>
            <a:r>
              <a:rPr lang="cs-CZ" baseline="0" dirty="0" smtClean="0"/>
              <a:t> týmové zapojení hráčů.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147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http://www.linkedin.com/pub/jack-whalen/10/635/5bb</a:t>
            </a:r>
            <a:endParaRPr lang="cs-CZ" dirty="0" smtClean="0"/>
          </a:p>
          <a:p>
            <a:r>
              <a:rPr lang="en-US" dirty="0" smtClean="0"/>
              <a:t>One of my </a:t>
            </a:r>
            <a:r>
              <a:rPr lang="en-US" dirty="0" err="1" smtClean="0"/>
              <a:t>favourite</a:t>
            </a:r>
            <a:r>
              <a:rPr lang="en-US" dirty="0" smtClean="0"/>
              <a:t> examples of participant observation</a:t>
            </a:r>
          </a:p>
          <a:p>
            <a:r>
              <a:rPr lang="en-US" dirty="0" smtClean="0"/>
              <a:t>comes from Jack Whalen and colleagues at Xerox PARC.</a:t>
            </a:r>
          </a:p>
          <a:p>
            <a:r>
              <a:rPr lang="en-US" dirty="0" smtClean="0"/>
              <a:t>They were studying a call </a:t>
            </a:r>
            <a:r>
              <a:rPr lang="en-US" dirty="0" err="1" smtClean="0"/>
              <a:t>centre</a:t>
            </a:r>
            <a:r>
              <a:rPr lang="en-US" dirty="0" smtClean="0"/>
              <a:t> for photocopier repair,</a:t>
            </a:r>
          </a:p>
          <a:p>
            <a:r>
              <a:rPr lang="en-US" dirty="0" smtClean="0"/>
              <a:t>so these were people who field questions for technicians,</a:t>
            </a:r>
          </a:p>
          <a:p>
            <a:r>
              <a:rPr lang="en-US" dirty="0" smtClean="0"/>
              <a:t>and, over the telephone, help them work through troubleshooting broken photocopiers.</a:t>
            </a:r>
          </a:p>
          <a:p>
            <a:r>
              <a:rPr lang="en-US" dirty="0" smtClean="0"/>
              <a:t>Doing this over the phone can be extremely difficult.</a:t>
            </a:r>
          </a:p>
          <a:p>
            <a:r>
              <a:rPr lang="en-US" dirty="0" smtClean="0"/>
              <a:t>What Whalen and colleagues found was that, as you might expect,</a:t>
            </a:r>
          </a:p>
          <a:p>
            <a:r>
              <a:rPr lang="en-US" dirty="0" smtClean="0"/>
              <a:t>the most proficient person in this copier repair </a:t>
            </a:r>
            <a:r>
              <a:rPr lang="en-US" dirty="0" err="1" smtClean="0"/>
              <a:t>centre</a:t>
            </a:r>
            <a:r>
              <a:rPr lang="en-US" dirty="0" smtClean="0"/>
              <a:t> was the person who’d been the longest.</a:t>
            </a:r>
          </a:p>
          <a:p>
            <a:r>
              <a:rPr lang="en-US" dirty="0" smtClean="0"/>
              <a:t>It was the skill that they’d built up over a period of time.</a:t>
            </a:r>
          </a:p>
          <a:p>
            <a:r>
              <a:rPr lang="en-US" dirty="0" smtClean="0"/>
              <a:t>What’s interesting is that the second most effective person at this repair </a:t>
            </a:r>
            <a:r>
              <a:rPr lang="en-US" dirty="0" err="1" smtClean="0"/>
              <a:t>centre</a:t>
            </a:r>
            <a:r>
              <a:rPr lang="en-US" dirty="0" smtClean="0"/>
              <a:t> was not the  person</a:t>
            </a:r>
          </a:p>
          <a:p>
            <a:r>
              <a:rPr lang="en-US" dirty="0" smtClean="0"/>
              <a:t>who’d been the second longest, but rather the person who’d sat next to the person who had been the longest.</a:t>
            </a:r>
          </a:p>
          <a:p>
            <a:r>
              <a:rPr lang="en-US" dirty="0" smtClean="0"/>
              <a:t>What they realized was that, by sitting next to an expert, these repair technicians were able</a:t>
            </a:r>
          </a:p>
          <a:p>
            <a:r>
              <a:rPr lang="en-US" dirty="0" smtClean="0"/>
              <a:t>to pick  up all of the informal skills of doing repair work that aren’t written down in manuals anywhere.</a:t>
            </a:r>
          </a:p>
          <a:p>
            <a:r>
              <a:rPr lang="en-US" dirty="0" smtClean="0"/>
              <a:t>And it’s this apprenticeship model that helped somebody really excel in their job.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053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upport.balsamiq.com/customer/portal/articles/107999-specifying-interaction-with-mockup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quotes/y/yogiberra12528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Yogi_Berr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wiremagazine.com/2012/07/free-printable-sketching-wireframing-templates.html" TargetMode="External"/><Relationship Id="rId2" Type="http://schemas.openxmlformats.org/officeDocument/2006/relationships/hyperlink" Target="http://www.codeproject.com/Articles/111949/Excerpt-from-Designing-the-iPhone-User-Experi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erfocus.co.uk/articles/paperprototyping.html" TargetMode="External"/><Relationship Id="rId4" Type="http://schemas.openxmlformats.org/officeDocument/2006/relationships/hyperlink" Target="http://www.zurb.com/playground/honeycomb-stencil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oo.fis.utoronto.ca/fis/courses/lis2176/Readings/bobrow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344816" cy="4856583"/>
          </a:xfrm>
        </p:spPr>
        <p:txBody>
          <a:bodyPr/>
          <a:lstStyle/>
          <a:p>
            <a:r>
              <a:rPr lang="cs-CZ" sz="4800" dirty="0" smtClean="0"/>
              <a:t>Síla </a:t>
            </a:r>
            <a:r>
              <a:rPr lang="cs-CZ" sz="4800" dirty="0" err="1" smtClean="0"/>
              <a:t>prototypování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2000" dirty="0" smtClean="0"/>
              <a:t>(</a:t>
            </a:r>
            <a:r>
              <a:rPr lang="cs-CZ" sz="2000" dirty="0"/>
              <a:t>scénáře, persony, </a:t>
            </a:r>
            <a:r>
              <a:rPr lang="cs-CZ" sz="2000" dirty="0" err="1"/>
              <a:t>storyboardy</a:t>
            </a:r>
            <a:r>
              <a:rPr lang="cs-CZ" sz="2000" dirty="0"/>
              <a:t>, papírové </a:t>
            </a:r>
            <a:r>
              <a:rPr lang="cs-CZ" sz="2000" dirty="0" err="1" smtClean="0"/>
              <a:t>prototypováni</a:t>
            </a:r>
            <a:r>
              <a:rPr lang="cs-CZ" sz="2000" dirty="0" smtClean="0"/>
              <a:t>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</a:t>
            </a:r>
            <a:r>
              <a:rPr lang="cs-CZ" dirty="0" smtClean="0"/>
              <a:t>2013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026" name="Picture 2" descr="http://www.moveo.com/wp-content/uploads/2012/08/perso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400600" cy="4200468"/>
          </a:xfrm>
          <a:prstGeom prst="rect">
            <a:avLst/>
          </a:prstGeom>
          <a:noFill/>
        </p:spPr>
      </p:pic>
      <p:pic>
        <p:nvPicPr>
          <p:cNvPr id="1028" name="Picture 4" descr="http://www.avalonhu.com/SI/MeetingBytes/images/personas_comparsion_pr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4572000" cy="5314951"/>
          </a:xfrm>
          <a:prstGeom prst="rect">
            <a:avLst/>
          </a:prstGeom>
          <a:noFill/>
        </p:spPr>
      </p:pic>
      <p:pic>
        <p:nvPicPr>
          <p:cNvPr id="1030" name="Picture 6" descr="http://www.uxforthemasses.com/blog/wp-content/uploads/2010/06/Peter-the-busy-par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5715000" cy="407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16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Zdroj: </a:t>
            </a:r>
            <a:r>
              <a:rPr lang="cs-CZ" sz="1600" dirty="0" smtClean="0">
                <a:hlinkClick r:id="rId2"/>
              </a:rPr>
              <a:t>http://support.</a:t>
            </a:r>
            <a:r>
              <a:rPr lang="cs-CZ" sz="1600" dirty="0" err="1" smtClean="0">
                <a:hlinkClick r:id="rId2"/>
              </a:rPr>
              <a:t>balsamiq.com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customer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portal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articles</a:t>
            </a:r>
            <a:r>
              <a:rPr lang="cs-CZ" sz="1600" dirty="0" smtClean="0">
                <a:hlinkClick r:id="rId2"/>
              </a:rPr>
              <a:t>/107999-</a:t>
            </a:r>
            <a:r>
              <a:rPr lang="cs-CZ" sz="1600" dirty="0" err="1" smtClean="0">
                <a:hlinkClick r:id="rId2"/>
              </a:rPr>
              <a:t>specifying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interaction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with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mockups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170" name="Picture 2" descr="http://balsamiq.com/img/tutorials/interaction/doctyp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920880" cy="4743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09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Tipy a triky:</a:t>
            </a:r>
          </a:p>
          <a:p>
            <a:endParaRPr lang="cs-CZ" sz="3200" dirty="0" smtClean="0"/>
          </a:p>
          <a:p>
            <a:pPr>
              <a:buFontTx/>
              <a:buChar char="-"/>
            </a:pPr>
            <a:r>
              <a:rPr lang="cs-CZ" dirty="0" smtClean="0"/>
              <a:t> Všechny materiály mějte na jednom místě. </a:t>
            </a:r>
          </a:p>
          <a:p>
            <a:pPr>
              <a:buFontTx/>
              <a:buChar char="-"/>
            </a:pPr>
            <a:r>
              <a:rPr lang="cs-CZ" dirty="0" smtClean="0"/>
              <a:t> Pracujte rychle a používejte znovupoužitelné části. </a:t>
            </a:r>
          </a:p>
          <a:p>
            <a:pPr>
              <a:buFontTx/>
              <a:buChar char="-"/>
            </a:pPr>
            <a:r>
              <a:rPr lang="cs-CZ" dirty="0" smtClean="0"/>
              <a:t> Udělejte si fotku přístroje, na který budete vytvářet aplikaci. </a:t>
            </a:r>
          </a:p>
          <a:p>
            <a:pPr>
              <a:buFontTx/>
              <a:buChar char="-"/>
            </a:pPr>
            <a:r>
              <a:rPr lang="cs-CZ" dirty="0" smtClean="0"/>
              <a:t> Pokud je to možné, využívejte známe grafické a interakční elementy daného systému.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09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Prototypování</a:t>
            </a:r>
            <a:r>
              <a:rPr lang="cs-CZ" dirty="0" smtClean="0"/>
              <a:t> - typologie z hlediska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-</a:t>
            </a:r>
            <a:r>
              <a:rPr lang="cs-CZ" dirty="0" err="1" smtClean="0"/>
              <a:t>Storyboardy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-Papírové </a:t>
            </a:r>
            <a:r>
              <a:rPr lang="cs-CZ" dirty="0" err="1" smtClean="0"/>
              <a:t>prototypování</a:t>
            </a:r>
            <a:endParaRPr lang="cs-CZ" dirty="0" smtClean="0"/>
          </a:p>
          <a:p>
            <a:endParaRPr lang="cs-CZ" dirty="0" err="1" smtClean="0"/>
          </a:p>
          <a:p>
            <a:pPr>
              <a:buFontTx/>
              <a:buChar char="-"/>
            </a:pPr>
            <a:r>
              <a:rPr lang="cs-CZ" dirty="0" err="1" smtClean="0"/>
              <a:t>Wizard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Oz</a:t>
            </a:r>
            <a:r>
              <a:rPr lang="cs-CZ" dirty="0" smtClean="0"/>
              <a:t> </a:t>
            </a:r>
            <a:endParaRPr lang="cs-CZ" b="0" dirty="0" smtClean="0"/>
          </a:p>
          <a:p>
            <a:pPr lvl="1">
              <a:buNone/>
            </a:pPr>
            <a:endParaRPr lang="cs-CZ" b="0" dirty="0" smtClean="0"/>
          </a:p>
          <a:p>
            <a:pPr>
              <a:buFontTx/>
              <a:buChar char="-"/>
            </a:pPr>
            <a:r>
              <a:rPr lang="cs-CZ" dirty="0" smtClean="0"/>
              <a:t>Digitální </a:t>
            </a:r>
            <a:r>
              <a:rPr lang="cs-CZ" dirty="0" err="1" smtClean="0"/>
              <a:t>mockup</a:t>
            </a:r>
            <a:r>
              <a:rPr lang="cs-CZ" dirty="0" smtClean="0"/>
              <a:t> </a:t>
            </a:r>
          </a:p>
          <a:p>
            <a:pPr lvl="1">
              <a:buFontTx/>
              <a:buChar char="-"/>
            </a:pPr>
            <a:r>
              <a:rPr lang="cs-CZ" b="0" dirty="0" smtClean="0"/>
              <a:t>digitální prototyp vytvořený za pomoci speciálního software. </a:t>
            </a:r>
          </a:p>
          <a:p>
            <a:pPr lvl="1">
              <a:buNone/>
            </a:pPr>
            <a:endParaRPr lang="cs-CZ" b="0" dirty="0" smtClean="0"/>
          </a:p>
          <a:p>
            <a:pPr>
              <a:buFontTx/>
              <a:buChar char="-"/>
            </a:pPr>
            <a:r>
              <a:rPr lang="cs-CZ" dirty="0" smtClean="0"/>
              <a:t>Video </a:t>
            </a:r>
            <a:r>
              <a:rPr lang="cs-CZ" dirty="0" err="1" smtClean="0"/>
              <a:t>prototypování</a:t>
            </a:r>
            <a:r>
              <a:rPr lang="cs-CZ" dirty="0" smtClean="0"/>
              <a:t> </a:t>
            </a:r>
          </a:p>
          <a:p>
            <a:pPr lvl="1">
              <a:buFontTx/>
              <a:buChar char="-"/>
            </a:pPr>
            <a:r>
              <a:rPr lang="cs-CZ" dirty="0" smtClean="0"/>
              <a:t>p</a:t>
            </a:r>
            <a:r>
              <a:rPr lang="cs-CZ" b="0" dirty="0" smtClean="0"/>
              <a:t>odobně jako </a:t>
            </a:r>
            <a:r>
              <a:rPr lang="cs-CZ" b="0" dirty="0" err="1" smtClean="0"/>
              <a:t>storyboardy</a:t>
            </a:r>
            <a:r>
              <a:rPr lang="cs-CZ" b="0" dirty="0" smtClean="0"/>
              <a:t>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Storyboardy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Storyboard</a:t>
            </a:r>
            <a:r>
              <a:rPr lang="cs-CZ" dirty="0" smtClean="0"/>
              <a:t> = </a:t>
            </a:r>
            <a:r>
              <a:rPr lang="cs-CZ" b="0" dirty="0" smtClean="0"/>
              <a:t>kreslený scénář, který nám pomůže pochopit kontext </a:t>
            </a:r>
            <a:r>
              <a:rPr lang="cs-CZ" dirty="0" smtClean="0"/>
              <a:t>uživatel – prostředí – designovaný nástroj</a:t>
            </a:r>
            <a:r>
              <a:rPr lang="en-US" dirty="0" smtClean="0"/>
              <a:t>/</a:t>
            </a:r>
            <a:r>
              <a:rPr lang="cs-CZ" dirty="0" smtClean="0"/>
              <a:t>aplikace</a:t>
            </a:r>
            <a:r>
              <a:rPr lang="en-US" dirty="0" smtClean="0"/>
              <a:t>/ </a:t>
            </a:r>
            <a:r>
              <a:rPr lang="en-US" dirty="0" err="1" smtClean="0"/>
              <a:t>produkt</a:t>
            </a:r>
            <a:r>
              <a:rPr lang="en-US" b="0" dirty="0" smtClean="0"/>
              <a:t>. </a:t>
            </a:r>
            <a:r>
              <a:rPr lang="cs-CZ" b="0" dirty="0" smtClean="0"/>
              <a:t>Zachycuje děj, příběh, scénář. </a:t>
            </a:r>
          </a:p>
          <a:p>
            <a:endParaRPr lang="cs-CZ" b="0" dirty="0" smtClean="0"/>
          </a:p>
          <a:p>
            <a:pPr>
              <a:buFontTx/>
              <a:buChar char="-"/>
            </a:pPr>
            <a:r>
              <a:rPr lang="cs-CZ" b="0" dirty="0" smtClean="0"/>
              <a:t>Nejde o pěkné obrázky, ale o předání nápadu a představy. </a:t>
            </a:r>
          </a:p>
          <a:p>
            <a:endParaRPr lang="cs-CZ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00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Storyboardy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8194" name="Picture 2" descr="http://media.dexigner.com/article/19874/Movirtu_Frog_MXShare_Story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1816"/>
            <a:ext cx="7632848" cy="4541546"/>
          </a:xfrm>
          <a:prstGeom prst="rect">
            <a:avLst/>
          </a:prstGeom>
          <a:noFill/>
        </p:spPr>
      </p:pic>
      <p:pic>
        <p:nvPicPr>
          <p:cNvPr id="8196" name="Picture 4" descr="http://www.alphachimp.com/storage/post-images/storyboard-revision-2.png?__SQUARESPACE_CACHEVERSION=1304022725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6490692" cy="5049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00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900018"/>
          </a:xfrm>
        </p:spPr>
        <p:txBody>
          <a:bodyPr/>
          <a:lstStyle/>
          <a:p>
            <a:r>
              <a:rPr lang="cs-CZ" dirty="0" smtClean="0"/>
              <a:t>Papírové </a:t>
            </a:r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Výhody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Odhalíte zásadní chyby v designu rozhraní.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Šetříte peníze za vývoj špatného produktu.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Můžeme experimentovat s mnoha variantami.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Špatně navržený papírový prototyp můžeme vyhodit a vytvořit </a:t>
            </a:r>
            <a:r>
              <a:rPr lang="cs-CZ" dirty="0"/>
              <a:t>ú</a:t>
            </a:r>
            <a:r>
              <a:rPr lang="cs-CZ" dirty="0" smtClean="0"/>
              <a:t>plně nový.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Usnadňujete komunikaci mezi vývojovým týmem, designérem, uživatelem a vámi (klientem).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Nemusíte programovat.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Umocňuje kreativitu. 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/>
          <a:lstStyle/>
          <a:p>
            <a:r>
              <a:rPr lang="cs-CZ" smtClean="0"/>
              <a:t>Papírové 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Potřebujete</a:t>
            </a:r>
          </a:p>
          <a:p>
            <a:endParaRPr lang="cs-CZ" sz="3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Model přístroje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Různé papíry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Tužky, fixy, pastelky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Nůžky, lepidlo, izolepu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11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/>
          <a:lstStyle/>
          <a:p>
            <a:r>
              <a:rPr lang="cs-CZ" smtClean="0"/>
              <a:t>Papírové 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1026" name="Picture 2" descr="http://metasite.lt/bin/1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0674"/>
            <a:ext cx="4680520" cy="40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nabob.com/blog/wp-content/uploads/2009/09/notepod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124744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9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/>
          <a:lstStyle/>
          <a:p>
            <a:r>
              <a:rPr lang="cs-CZ" dirty="0" smtClean="0"/>
              <a:t>Papírové </a:t>
            </a:r>
            <a:r>
              <a:rPr lang="cs-CZ" dirty="0" err="1" smtClean="0"/>
              <a:t>prototypování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Přemýšlejte</a:t>
            </a:r>
          </a:p>
          <a:p>
            <a:endParaRPr lang="cs-CZ" sz="3200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Za jak dlouho jste schopni vytvořit první obrazovku?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Můžete si vytvořit rozmnoženinu první obrazovky.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Jak rychle jste schopni případně prototyp změnit?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66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Vaše nápady???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482952" cy="4373563"/>
          </a:xfrm>
        </p:spPr>
        <p:txBody>
          <a:bodyPr>
            <a:normAutofit fontScale="77500" lnSpcReduction="20000"/>
          </a:bodyPr>
          <a:lstStyle/>
          <a:p>
            <a:endParaRPr lang="cs-CZ" sz="5700" b="0" i="1" dirty="0" smtClean="0"/>
          </a:p>
          <a:p>
            <a:r>
              <a:rPr lang="cs-CZ" sz="5700" b="0" i="1" dirty="0" smtClean="0"/>
              <a:t>„</a:t>
            </a:r>
            <a:r>
              <a:rPr lang="en-US" sz="5700" b="0" i="1" dirty="0" smtClean="0"/>
              <a:t>You can observe a lot by just watching.</a:t>
            </a:r>
            <a:r>
              <a:rPr lang="cs-CZ" sz="5700" b="0" i="1" dirty="0" smtClean="0"/>
              <a:t>“</a:t>
            </a:r>
          </a:p>
          <a:p>
            <a:endParaRPr lang="cs-CZ" b="0" dirty="0" smtClean="0"/>
          </a:p>
          <a:p>
            <a:r>
              <a:rPr lang="cs-CZ" b="0" dirty="0" err="1" smtClean="0"/>
              <a:t>Yogi</a:t>
            </a:r>
            <a:r>
              <a:rPr lang="cs-CZ" b="0" dirty="0" smtClean="0"/>
              <a:t> </a:t>
            </a:r>
            <a:r>
              <a:rPr lang="cs-CZ" b="0" dirty="0" err="1" smtClean="0"/>
              <a:t>Berra</a:t>
            </a:r>
            <a:endParaRPr lang="cs-CZ" b="0" dirty="0" smtClean="0"/>
          </a:p>
          <a:p>
            <a:r>
              <a:rPr lang="en-US" b="0" dirty="0" smtClean="0"/>
              <a:t> </a:t>
            </a:r>
            <a:br>
              <a:rPr lang="en-US" b="0" dirty="0" smtClean="0"/>
            </a:br>
            <a:endParaRPr lang="cs-CZ" b="0" dirty="0" smtClean="0">
              <a:hlinkClick r:id="rId3"/>
            </a:endParaRPr>
          </a:p>
          <a:p>
            <a:endParaRPr lang="cs-CZ" b="0" dirty="0" smtClean="0">
              <a:hlinkClick r:id="rId3"/>
            </a:endParaRPr>
          </a:p>
          <a:p>
            <a:endParaRPr lang="cs-CZ" b="0" dirty="0" smtClean="0">
              <a:hlinkClick r:id="rId3"/>
            </a:endParaRPr>
          </a:p>
          <a:p>
            <a:endParaRPr lang="cs-CZ" b="0" dirty="0" smtClean="0">
              <a:hlinkClick r:id="rId3"/>
            </a:endParaRPr>
          </a:p>
          <a:p>
            <a:r>
              <a:rPr lang="cs-CZ" dirty="0" smtClean="0">
                <a:hlinkClick r:id="rId4"/>
              </a:rPr>
              <a:t>http://en.wikipedia.org/wiki/Yogi_Berra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 descr="http://4.bp.blogspot.com/-EwpTx3J72KE/TVt5-ptdaEI/AAAAAAAAADE/kXF0D3wEnaA/s1600/light+bul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262" y="2198144"/>
            <a:ext cx="30575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5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Rozbalovací menu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2050" name="Picture 2" descr="http://www.alistapart.com/d/paperprototyping/tab-post-drop-d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6600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94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3122"/>
            <a:ext cx="5791200" cy="831622"/>
          </a:xfrm>
        </p:spPr>
        <p:txBody>
          <a:bodyPr/>
          <a:lstStyle/>
          <a:p>
            <a:r>
              <a:rPr lang="cs-CZ" dirty="0" smtClean="0"/>
              <a:t>Označení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4098" name="Picture 2" descr="http://dorelvis.com/wp-content/uploads/2009/06/pap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560" y="908720"/>
            <a:ext cx="6987738" cy="46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fid.olin.edu/sa2011/s_engr3220-rock-me-amadeus/images/PaperPrototype/Edits/prototype_advfeat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2862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96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3122"/>
            <a:ext cx="5791200" cy="831622"/>
          </a:xfrm>
        </p:spPr>
        <p:txBody>
          <a:bodyPr/>
          <a:lstStyle/>
          <a:p>
            <a:r>
              <a:rPr lang="cs-CZ" dirty="0" smtClean="0"/>
              <a:t>Textová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122" name="Picture 2" descr="http://courses.csail.mit.edu/6.831/wiki/images/4/43/Prototyp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4968552" cy="39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3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3122"/>
            <a:ext cx="5791200" cy="831622"/>
          </a:xfrm>
        </p:spPr>
        <p:txBody>
          <a:bodyPr/>
          <a:lstStyle/>
          <a:p>
            <a:r>
              <a:rPr lang="cs-CZ" dirty="0" smtClean="0"/>
              <a:t>Ovládání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511" y="1196752"/>
            <a:ext cx="7620000" cy="4373563"/>
          </a:xfrm>
        </p:spPr>
        <p:txBody>
          <a:bodyPr/>
          <a:lstStyle/>
          <a:p>
            <a:r>
              <a:rPr lang="cs-CZ" dirty="0" smtClean="0"/>
              <a:t>Snažte se používat prvky systému, pro který </a:t>
            </a:r>
            <a:r>
              <a:rPr lang="cs-CZ" dirty="0" err="1" smtClean="0"/>
              <a:t>prototypujete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6146" name="Picture 2" descr="http://t0.gstatic.com/images?q=tbn:ANd9GcQ-Qusqjm5Wddn6sm6B7Z__vBe1ESyWh_iTVxvx2ajpf7LK7Urrlobq09qr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46" y="2348880"/>
            <a:ext cx="2592288" cy="38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itemotif.com/wp-content/uploads/2011/07/Date-and-Time-Controls-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6604"/>
            <a:ext cx="4627501" cy="47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68960"/>
            <a:ext cx="7620000" cy="3057203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Prototypujte</a:t>
            </a:r>
            <a:r>
              <a:rPr lang="cs-CZ" sz="4000" dirty="0" smtClean="0"/>
              <a:t> levně a rychle.</a:t>
            </a:r>
            <a:endParaRPr lang="cs-CZ" sz="4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9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828010"/>
          </a:xfrm>
        </p:spPr>
        <p:txBody>
          <a:bodyPr/>
          <a:lstStyle/>
          <a:p>
            <a:r>
              <a:rPr lang="cs-CZ" dirty="0" smtClean="0"/>
              <a:t>Literatura a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sz="1800" b="0" dirty="0"/>
              <a:t>SNYDER, </a:t>
            </a:r>
            <a:r>
              <a:rPr lang="cs-CZ" sz="1800" b="0" dirty="0" err="1"/>
              <a:t>Carolyn</a:t>
            </a:r>
            <a:r>
              <a:rPr lang="cs-CZ" sz="1800" b="0" dirty="0"/>
              <a:t>. </a:t>
            </a:r>
            <a:r>
              <a:rPr lang="cs-CZ" sz="1800" b="0" i="1" dirty="0" err="1"/>
              <a:t>Paper</a:t>
            </a:r>
            <a:r>
              <a:rPr lang="cs-CZ" sz="1800" b="0" i="1" dirty="0"/>
              <a:t> </a:t>
            </a:r>
            <a:r>
              <a:rPr lang="cs-CZ" sz="1800" b="0" i="1" dirty="0" err="1"/>
              <a:t>prototyping</a:t>
            </a:r>
            <a:r>
              <a:rPr lang="cs-CZ" sz="1800" b="0" dirty="0"/>
              <a:t>: </a:t>
            </a:r>
            <a:r>
              <a:rPr lang="cs-CZ" sz="1800" b="0" i="1" dirty="0" err="1"/>
              <a:t>the</a:t>
            </a:r>
            <a:r>
              <a:rPr lang="cs-CZ" sz="1800" b="0" i="1" dirty="0"/>
              <a:t> fast and </a:t>
            </a:r>
            <a:r>
              <a:rPr lang="cs-CZ" sz="1800" b="0" i="1" dirty="0" err="1"/>
              <a:t>easy</a:t>
            </a:r>
            <a:r>
              <a:rPr lang="cs-CZ" sz="1800" b="0" i="1" dirty="0"/>
              <a:t> </a:t>
            </a:r>
            <a:r>
              <a:rPr lang="cs-CZ" sz="1800" b="0" i="1" dirty="0" err="1"/>
              <a:t>way</a:t>
            </a:r>
            <a:r>
              <a:rPr lang="cs-CZ" sz="1800" b="0" i="1" dirty="0"/>
              <a:t> to design and </a:t>
            </a:r>
            <a:r>
              <a:rPr lang="cs-CZ" sz="1800" b="0" i="1" dirty="0" err="1"/>
              <a:t>refine</a:t>
            </a:r>
            <a:r>
              <a:rPr lang="cs-CZ" sz="1800" b="0" i="1" dirty="0"/>
              <a:t> user </a:t>
            </a:r>
            <a:r>
              <a:rPr lang="cs-CZ" sz="1800" b="0" i="1" dirty="0" err="1"/>
              <a:t>interfaces</a:t>
            </a:r>
            <a:r>
              <a:rPr lang="cs-CZ" sz="1800" b="0" dirty="0"/>
              <a:t>. San Diego, CA: Morgan Kaufmann </a:t>
            </a:r>
            <a:r>
              <a:rPr lang="cs-CZ" sz="1800" b="0" dirty="0" err="1"/>
              <a:t>Pub</a:t>
            </a:r>
            <a:r>
              <a:rPr lang="cs-CZ" sz="1800" b="0" dirty="0"/>
              <a:t>., c2003, </a:t>
            </a:r>
            <a:r>
              <a:rPr lang="cs-CZ" sz="1800" b="0" dirty="0" err="1" smtClean="0"/>
              <a:t>xxiv</a:t>
            </a:r>
            <a:r>
              <a:rPr lang="cs-CZ" sz="1800" b="0" dirty="0"/>
              <a:t>, 378 p. ISBN 15-586-0870-2</a:t>
            </a:r>
            <a:r>
              <a:rPr lang="cs-CZ" sz="1800" b="0" dirty="0" smtClean="0"/>
              <a:t>.</a:t>
            </a:r>
          </a:p>
          <a:p>
            <a:endParaRPr lang="cs-CZ" sz="1800" b="0" dirty="0" smtClean="0"/>
          </a:p>
          <a:p>
            <a:r>
              <a:rPr lang="cs-CZ" sz="1800" b="0" dirty="0" err="1"/>
              <a:t>Prototypování</a:t>
            </a:r>
            <a:r>
              <a:rPr lang="cs-CZ" sz="1800" b="0" dirty="0"/>
              <a:t> aplikací na iPhone. Výhody X nevýhody, Jak na to v krocích. Pozadí, standardizované ovládání: </a:t>
            </a:r>
            <a:r>
              <a:rPr lang="cs-CZ" sz="1800" b="0" dirty="0" err="1"/>
              <a:t>t</a:t>
            </a:r>
            <a:r>
              <a:rPr lang="cs-CZ" sz="1800" b="0" dirty="0" err="1" smtClean="0"/>
              <a:t>ap</a:t>
            </a:r>
            <a:r>
              <a:rPr lang="cs-CZ" sz="1800" b="0" dirty="0" smtClean="0"/>
              <a:t> </a:t>
            </a:r>
            <a:r>
              <a:rPr lang="cs-CZ" sz="1800" b="0" dirty="0"/>
              <a:t>b</a:t>
            </a:r>
            <a:r>
              <a:rPr lang="cs-CZ" sz="1800" b="0" dirty="0" smtClean="0"/>
              <a:t>ar</a:t>
            </a:r>
            <a:r>
              <a:rPr lang="cs-CZ" sz="1800" b="0" dirty="0"/>
              <a:t>, </a:t>
            </a:r>
            <a:r>
              <a:rPr lang="cs-CZ" sz="1800" b="0" dirty="0" smtClean="0"/>
              <a:t>posuvné </a:t>
            </a:r>
            <a:r>
              <a:rPr lang="cs-CZ" sz="1800" b="0" dirty="0"/>
              <a:t>ovládání, vkládání textu, výběr možností, označení možností, upozornění, Segmentované ovládaní. </a:t>
            </a:r>
            <a:r>
              <a:rPr lang="cs-CZ" sz="1800" b="0" u="sng" dirty="0">
                <a:hlinkClick r:id="rId2"/>
              </a:rPr>
              <a:t>http://www.codeproject.com/Articles/111949/Excerpt-from-Designing-the-iPhone-User-Experience</a:t>
            </a:r>
            <a:endParaRPr lang="cs-CZ" sz="1800" b="0" dirty="0"/>
          </a:p>
          <a:p>
            <a:r>
              <a:rPr lang="cs-CZ" sz="1800" b="0" dirty="0"/>
              <a:t> </a:t>
            </a:r>
          </a:p>
          <a:p>
            <a:r>
              <a:rPr lang="cs-CZ" sz="1800" b="0" dirty="0" err="1"/>
              <a:t>Templates</a:t>
            </a:r>
            <a:r>
              <a:rPr lang="cs-CZ" sz="1800" b="0" dirty="0"/>
              <a:t> </a:t>
            </a:r>
            <a:r>
              <a:rPr lang="cs-CZ" sz="1800" b="0" dirty="0" err="1"/>
              <a:t>iphone</a:t>
            </a:r>
            <a:r>
              <a:rPr lang="cs-CZ" sz="1800" b="0" dirty="0"/>
              <a:t> a některých Windows a Android telefonů (volně ke stažení): </a:t>
            </a:r>
            <a:r>
              <a:rPr lang="cs-CZ" sz="1800" b="0" u="sng" dirty="0">
                <a:hlinkClick r:id="rId3"/>
              </a:rPr>
              <a:t>http://www.tripwiremagazine.com/2012/07/free-printable-sketching-wireframing-templates.html</a:t>
            </a:r>
            <a:endParaRPr lang="cs-CZ" sz="1800" b="0" dirty="0"/>
          </a:p>
          <a:p>
            <a:r>
              <a:rPr lang="cs-CZ" sz="1800" b="0" dirty="0"/>
              <a:t> </a:t>
            </a:r>
          </a:p>
          <a:p>
            <a:r>
              <a:rPr lang="cs-CZ" sz="1800" b="0" dirty="0"/>
              <a:t>Stránka, kde lze stáhnout komponenty pro papírové </a:t>
            </a:r>
            <a:r>
              <a:rPr lang="cs-CZ" sz="1800" b="0" dirty="0" err="1"/>
              <a:t>prototypování</a:t>
            </a:r>
            <a:r>
              <a:rPr lang="cs-CZ" sz="1800" b="0" dirty="0"/>
              <a:t> HTC, Tablety s </a:t>
            </a:r>
            <a:r>
              <a:rPr lang="cs-CZ" sz="1800" b="0" dirty="0" err="1"/>
              <a:t>HoneyCompem</a:t>
            </a:r>
            <a:r>
              <a:rPr lang="cs-CZ" sz="1800" b="0" dirty="0"/>
              <a:t>, iPhone, </a:t>
            </a:r>
            <a:r>
              <a:rPr lang="cs-CZ" sz="1800" b="0" dirty="0" err="1"/>
              <a:t>iPad</a:t>
            </a:r>
            <a:r>
              <a:rPr lang="cs-CZ" sz="1800" b="0" dirty="0"/>
              <a:t> atd. </a:t>
            </a:r>
            <a:r>
              <a:rPr lang="cs-CZ" sz="1800" b="0" u="sng" dirty="0">
                <a:hlinkClick r:id="rId4"/>
              </a:rPr>
              <a:t>http://www.zurb.com/playground/honeycomb-stencils</a:t>
            </a:r>
            <a:endParaRPr lang="cs-CZ" sz="1800" b="0" dirty="0"/>
          </a:p>
          <a:p>
            <a:r>
              <a:rPr lang="cs-CZ" sz="1800" b="0" dirty="0"/>
              <a:t> </a:t>
            </a:r>
          </a:p>
          <a:p>
            <a:r>
              <a:rPr lang="cs-CZ" sz="1800" b="0" dirty="0"/>
              <a:t>Zajímavý článek o </a:t>
            </a:r>
            <a:r>
              <a:rPr lang="cs-CZ" sz="1800" b="0" dirty="0" err="1"/>
              <a:t>prototypování</a:t>
            </a:r>
            <a:r>
              <a:rPr lang="cs-CZ" sz="1800" b="0" dirty="0"/>
              <a:t>: </a:t>
            </a:r>
            <a:r>
              <a:rPr lang="cs-CZ" sz="1800" b="0" u="sng" dirty="0">
                <a:hlinkClick r:id="rId5"/>
              </a:rPr>
              <a:t>http://www.userfocus.co.uk/articles/paperprototyping.html</a:t>
            </a:r>
            <a:endParaRPr lang="cs-CZ" sz="1800" b="0" dirty="0"/>
          </a:p>
          <a:p>
            <a:endParaRPr lang="cs-CZ" sz="18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59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cs-CZ" dirty="0" smtClean="0"/>
              <a:t>Změna, inovace, nápad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Odpovězte si na dvě základní otázky:</a:t>
            </a:r>
          </a:p>
          <a:p>
            <a:endParaRPr lang="cs-CZ" dirty="0"/>
          </a:p>
          <a:p>
            <a:r>
              <a:rPr lang="cs-CZ" sz="4000" dirty="0" smtClean="0"/>
              <a:t>Co chtějí vaši uživatelé?</a:t>
            </a:r>
          </a:p>
          <a:p>
            <a:r>
              <a:rPr lang="cs-CZ" sz="4000" dirty="0" smtClean="0"/>
              <a:t>Co chcete vy?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Máme spoustu cílů – společenské, obchodní, finanční, ekologické apod.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56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Uživatelský výzkum (Analýza uživatelských potřeb)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>
            <a:normAutofit fontScale="70000" lnSpcReduction="20000"/>
          </a:bodyPr>
          <a:lstStyle/>
          <a:p>
            <a:r>
              <a:rPr lang="cs-CZ" sz="2600" dirty="0" smtClean="0"/>
              <a:t>Potřebujete vědět:</a:t>
            </a:r>
          </a:p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sz="3600" dirty="0" smtClean="0"/>
              <a:t>Kdo je vaše </a:t>
            </a:r>
            <a:r>
              <a:rPr lang="cs-CZ" sz="3600" dirty="0" smtClean="0">
                <a:solidFill>
                  <a:schemeClr val="tx2"/>
                </a:solidFill>
              </a:rPr>
              <a:t>cílovka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Jaký je váš konkrétní </a:t>
            </a:r>
            <a:r>
              <a:rPr lang="cs-CZ" sz="3600" dirty="0" smtClean="0">
                <a:solidFill>
                  <a:schemeClr val="tx2"/>
                </a:solidFill>
              </a:rPr>
              <a:t>uživatel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Co si vaši uživatelé </a:t>
            </a:r>
            <a:r>
              <a:rPr lang="cs-CZ" sz="3600" dirty="0" smtClean="0">
                <a:solidFill>
                  <a:schemeClr val="tx2"/>
                </a:solidFill>
              </a:rPr>
              <a:t>myslí</a:t>
            </a:r>
            <a:r>
              <a:rPr lang="cs-CZ" sz="3600" dirty="0" smtClean="0"/>
              <a:t>? 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Jaké jsou jejich </a:t>
            </a:r>
            <a:r>
              <a:rPr lang="cs-CZ" sz="3600" dirty="0" smtClean="0">
                <a:solidFill>
                  <a:schemeClr val="tx2"/>
                </a:solidFill>
              </a:rPr>
              <a:t>hodnoty a cíle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Jaké jsou jejich </a:t>
            </a:r>
            <a:r>
              <a:rPr lang="cs-CZ" sz="3600" dirty="0" smtClean="0">
                <a:solidFill>
                  <a:schemeClr val="tx2"/>
                </a:solidFill>
              </a:rPr>
              <a:t>pracovní a denní úkoly</a:t>
            </a:r>
            <a:r>
              <a:rPr lang="cs-CZ" sz="36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Jaké jsou jejich </a:t>
            </a:r>
            <a:r>
              <a:rPr lang="cs-CZ" sz="3600" dirty="0" smtClean="0">
                <a:solidFill>
                  <a:schemeClr val="tx2"/>
                </a:solidFill>
              </a:rPr>
              <a:t>konkrétní úkoly</a:t>
            </a:r>
            <a:r>
              <a:rPr lang="cs-CZ" sz="3600" dirty="0" smtClean="0"/>
              <a:t>, které budou řešit prostřednictvím vaší technologie</a:t>
            </a:r>
            <a:r>
              <a:rPr lang="en-US" sz="3600" dirty="0" smtClean="0"/>
              <a:t>/</a:t>
            </a:r>
            <a:r>
              <a:rPr lang="cs-CZ" sz="3600" dirty="0" smtClean="0"/>
              <a:t> </a:t>
            </a:r>
            <a:r>
              <a:rPr lang="en-US" sz="3600" dirty="0" err="1" smtClean="0"/>
              <a:t>produktu</a:t>
            </a:r>
            <a:r>
              <a:rPr lang="en-US" sz="3600" dirty="0" smtClean="0"/>
              <a:t>/</a:t>
            </a:r>
            <a:r>
              <a:rPr lang="en-US" sz="3600" dirty="0" err="1" smtClean="0"/>
              <a:t>aplikace</a:t>
            </a:r>
            <a:r>
              <a:rPr lang="en-US" sz="3600" dirty="0" smtClean="0"/>
              <a:t>/</a:t>
            </a:r>
            <a:r>
              <a:rPr lang="cs-CZ" sz="3600" dirty="0" smtClean="0"/>
              <a:t>řešení?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20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analýza uživatelských potřeb - metodologie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Pozorování</a:t>
            </a:r>
            <a:r>
              <a:rPr lang="cs-CZ" dirty="0" smtClean="0"/>
              <a:t> uživatelů v jejich přirozeném prostředí je nejvhodnější, ale zato časově náročné. 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Dotazníkové šetření a interview </a:t>
            </a:r>
            <a:r>
              <a:rPr lang="cs-CZ" dirty="0" smtClean="0"/>
              <a:t>jsou metody vhodné k statistické analýze a v případě většího počtu účastníků výzkumu. V případě dotazníku přicházíme o přímý kontakt s cílovou skupinou. </a:t>
            </a:r>
          </a:p>
          <a:p>
            <a:endParaRPr lang="cs-CZ" dirty="0"/>
          </a:p>
          <a:p>
            <a:r>
              <a:rPr lang="cs-CZ" dirty="0" err="1" smtClean="0">
                <a:solidFill>
                  <a:schemeClr val="tx2"/>
                </a:solidFill>
              </a:rPr>
              <a:t>Focus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groups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jsou užitečné, ale náročné na organizaci.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58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1.) 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cs-CZ" dirty="0" smtClean="0"/>
              <a:t>Jack </a:t>
            </a:r>
            <a:r>
              <a:rPr lang="cs-CZ" dirty="0" err="1" smtClean="0"/>
              <a:t>Whalen</a:t>
            </a:r>
            <a:r>
              <a:rPr lang="cs-CZ" dirty="0" smtClean="0"/>
              <a:t> – Call Centrum pro opravu kopírek XEROX PARK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://choo.fis.utoronto.ca/fis/courses/lis2176/Readings/bobrow.pdf</a:t>
            </a:r>
            <a:endParaRPr lang="cs-CZ" dirty="0" smtClean="0"/>
          </a:p>
          <a:p>
            <a:endParaRPr lang="cs-CZ" dirty="0" smtClean="0"/>
          </a:p>
          <a:p>
            <a:r>
              <a:rPr lang="cs-CZ" sz="3600" dirty="0" smtClean="0"/>
              <a:t>Proces pozorování</a:t>
            </a:r>
          </a:p>
          <a:p>
            <a:pPr>
              <a:buFontTx/>
              <a:buChar char="-"/>
            </a:pPr>
            <a:r>
              <a:rPr lang="cs-CZ" dirty="0" smtClean="0"/>
              <a:t> Spřátelte se s pozorovanými X nedávejte o sobě vědět.</a:t>
            </a:r>
          </a:p>
          <a:p>
            <a:pPr>
              <a:buFontTx/>
              <a:buChar char="-"/>
            </a:pPr>
            <a:r>
              <a:rPr lang="cs-CZ" dirty="0" smtClean="0"/>
              <a:t> Pozorujte všechno, co uživatelé dělají.</a:t>
            </a:r>
          </a:p>
          <a:p>
            <a:pPr>
              <a:buFontTx/>
              <a:buChar char="-"/>
            </a:pPr>
            <a:r>
              <a:rPr lang="cs-CZ" dirty="0" smtClean="0"/>
              <a:t> Zhodnoťte všechno, čeho jste si všimli (bez uživatelů i s uživateli v průběhu pozorování).</a:t>
            </a:r>
          </a:p>
          <a:p>
            <a:pPr>
              <a:buFontTx/>
              <a:buChar char="-"/>
            </a:pPr>
            <a:r>
              <a:rPr lang="cs-CZ" dirty="0" smtClean="0"/>
              <a:t> Hledejte chyby a chvíle, kdy se uživatelé zmýlí nebo jim něco nejde.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a Interview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 si vybrat respondenty?</a:t>
            </a:r>
          </a:p>
          <a:p>
            <a:pPr lvl="1"/>
            <a:r>
              <a:rPr lang="cs-CZ" dirty="0" smtClean="0"/>
              <a:t>Z cílové skupiny?</a:t>
            </a:r>
          </a:p>
          <a:p>
            <a:pPr lvl="1"/>
            <a:r>
              <a:rPr lang="cs-CZ" dirty="0" smtClean="0"/>
              <a:t>Mohou aktuálně systém užívat</a:t>
            </a:r>
            <a:r>
              <a:rPr lang="en-US" dirty="0" smtClean="0"/>
              <a:t>/</a:t>
            </a:r>
            <a:r>
              <a:rPr lang="cs-CZ" dirty="0" smtClean="0"/>
              <a:t>nevyužívat?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Nábor respondentů</a:t>
            </a:r>
          </a:p>
          <a:p>
            <a:pPr lvl="1"/>
            <a:r>
              <a:rPr lang="cs-CZ" dirty="0" err="1" smtClean="0"/>
              <a:t>Soc</a:t>
            </a:r>
            <a:r>
              <a:rPr lang="cs-CZ" dirty="0" smtClean="0"/>
              <a:t>. sítě</a:t>
            </a:r>
          </a:p>
          <a:p>
            <a:pPr lvl="1"/>
            <a:r>
              <a:rPr lang="cs-CZ" dirty="0" smtClean="0"/>
              <a:t>„Zeptej se bráchy“</a:t>
            </a:r>
          </a:p>
          <a:p>
            <a:pPr lvl="1"/>
            <a:r>
              <a:rPr lang="cs-CZ" dirty="0" smtClean="0"/>
              <a:t>Motivujte je!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Dotazník a Interview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Položte dobrou otázku, dostanete dobrou odpověď. </a:t>
            </a:r>
            <a:endParaRPr lang="cs-CZ" dirty="0" smtClean="0"/>
          </a:p>
          <a:p>
            <a:r>
              <a:rPr lang="cs-CZ" sz="3200" dirty="0" smtClean="0"/>
              <a:t>Dobré otázky</a:t>
            </a:r>
          </a:p>
          <a:p>
            <a:r>
              <a:rPr lang="cs-CZ" b="0" dirty="0" smtClean="0"/>
              <a:t>Jak je pro vás denní update systému podstatný?</a:t>
            </a:r>
          </a:p>
          <a:p>
            <a:r>
              <a:rPr lang="cs-CZ" b="0" dirty="0" smtClean="0"/>
              <a:t>Co na programu máte rádi?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</a:t>
            </a:r>
            <a:r>
              <a:rPr lang="cs-CZ" b="0" dirty="0" smtClean="0"/>
              <a:t> Používejte otevřené otázky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 </a:t>
            </a:r>
            <a:r>
              <a:rPr lang="en-US" b="0" dirty="0" err="1" smtClean="0"/>
              <a:t>Ticho</a:t>
            </a:r>
            <a:r>
              <a:rPr lang="en-US" b="0" dirty="0" smtClean="0"/>
              <a:t> je </a:t>
            </a:r>
            <a:r>
              <a:rPr lang="en-US" b="0" dirty="0" err="1" smtClean="0"/>
              <a:t>tak</a:t>
            </a:r>
            <a:r>
              <a:rPr lang="cs-CZ" b="0" dirty="0" smtClean="0"/>
              <a:t>é důležité, většinou pak někdo začne mluvit. </a:t>
            </a:r>
          </a:p>
          <a:p>
            <a:r>
              <a:rPr lang="cs-CZ" sz="3200" dirty="0" smtClean="0"/>
              <a:t>Špatné otázky</a:t>
            </a:r>
          </a:p>
          <a:p>
            <a:r>
              <a:rPr lang="cs-CZ" b="0" dirty="0" smtClean="0"/>
              <a:t>Co byste </a:t>
            </a:r>
            <a:r>
              <a:rPr lang="en-US" b="0" dirty="0" smtClean="0"/>
              <a:t>d</a:t>
            </a:r>
            <a:r>
              <a:rPr lang="cs-CZ" b="0" dirty="0" err="1" smtClean="0"/>
              <a:t>ělal</a:t>
            </a:r>
            <a:r>
              <a:rPr lang="en-US" b="0" dirty="0" smtClean="0"/>
              <a:t>/</a:t>
            </a:r>
            <a:r>
              <a:rPr lang="cs-CZ" b="0" dirty="0" smtClean="0"/>
              <a:t>měl rád</a:t>
            </a:r>
            <a:r>
              <a:rPr lang="en-US" b="0" dirty="0" smtClean="0"/>
              <a:t>/</a:t>
            </a:r>
            <a:r>
              <a:rPr lang="en-US" b="0" dirty="0" err="1" smtClean="0"/>
              <a:t>ch</a:t>
            </a:r>
            <a:r>
              <a:rPr lang="cs-CZ" b="0" dirty="0" smtClean="0"/>
              <a:t>těl v tomto hypotetickém případě. </a:t>
            </a:r>
          </a:p>
          <a:p>
            <a:r>
              <a:rPr lang="cs-CZ" b="0" dirty="0" smtClean="0"/>
              <a:t>Jak často cvičíte?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</a:t>
            </a:r>
            <a:r>
              <a:rPr lang="cs-CZ" b="0" dirty="0" smtClean="0"/>
              <a:t> Nepoužívejte škálu.</a:t>
            </a:r>
          </a:p>
          <a:p>
            <a:r>
              <a:rPr lang="cs-CZ" b="0" dirty="0" smtClean="0"/>
              <a:t>-</a:t>
            </a:r>
            <a:r>
              <a:rPr lang="en-US" b="0" dirty="0" smtClean="0"/>
              <a:t>&gt;</a:t>
            </a:r>
            <a:r>
              <a:rPr lang="cs-CZ" b="0" dirty="0" smtClean="0"/>
              <a:t> Nepoužívejte otázky typu ano</a:t>
            </a:r>
            <a:r>
              <a:rPr lang="en-US" b="0" dirty="0" smtClean="0"/>
              <a:t>/</a:t>
            </a:r>
            <a:r>
              <a:rPr lang="cs-CZ" b="0" dirty="0" smtClean="0"/>
              <a:t>ne. 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Persony </a:t>
            </a:r>
            <a:r>
              <a:rPr lang="en-US" sz="2800" dirty="0" smtClean="0"/>
              <a:t>=</a:t>
            </a:r>
            <a:r>
              <a:rPr lang="cs-CZ" sz="2800" dirty="0" smtClean="0"/>
              <a:t> Abstraktní profily konkrétních lidí (našich uživatelů)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Věk</a:t>
            </a:r>
          </a:p>
          <a:p>
            <a:pPr>
              <a:buFontTx/>
              <a:buChar char="-"/>
            </a:pPr>
            <a:r>
              <a:rPr lang="cs-CZ" dirty="0" smtClean="0"/>
              <a:t> Demografické faktory</a:t>
            </a:r>
          </a:p>
          <a:p>
            <a:pPr>
              <a:buFontTx/>
              <a:buChar char="-"/>
            </a:pPr>
            <a:r>
              <a:rPr lang="cs-CZ" dirty="0" smtClean="0"/>
              <a:t> Motivace, přání, sny, záměry, cíle, chování,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 Obrázek a jméno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Chceme navodit empatii (psychologie apod.)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16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2678</TotalTime>
  <Words>1025</Words>
  <Application>Microsoft Office PowerPoint</Application>
  <PresentationFormat>Předvádění na obrazovce (4:3)</PresentationFormat>
  <Paragraphs>241</Paragraphs>
  <Slides>26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Základní</vt:lpstr>
      <vt:lpstr>Síla prototypování (scénáře, persony, storyboardy, papírové prototypováni)  </vt:lpstr>
      <vt:lpstr>Vaše nápady???</vt:lpstr>
      <vt:lpstr>Změna, inovace, nápad </vt:lpstr>
      <vt:lpstr>Uživatelský výzkum (Analýza uživatelských potřeb)</vt:lpstr>
      <vt:lpstr>analýza uživatelských potřeb - metodologie</vt:lpstr>
      <vt:lpstr>1.) Pozorování</vt:lpstr>
      <vt:lpstr>Dotazník a Interview</vt:lpstr>
      <vt:lpstr>Dotazník a Interview</vt:lpstr>
      <vt:lpstr>Persony</vt:lpstr>
      <vt:lpstr>Persony</vt:lpstr>
      <vt:lpstr>Prototypování</vt:lpstr>
      <vt:lpstr>Prototypování</vt:lpstr>
      <vt:lpstr>Prototypování - typologie z hlediska technologie</vt:lpstr>
      <vt:lpstr>Storyboardy</vt:lpstr>
      <vt:lpstr>Storyboardy</vt:lpstr>
      <vt:lpstr>Papírové prototypování</vt:lpstr>
      <vt:lpstr>Papírové prototypování</vt:lpstr>
      <vt:lpstr>Papírové prototypování</vt:lpstr>
      <vt:lpstr>Papírové prototypování</vt:lpstr>
      <vt:lpstr>Rozbalovací menu</vt:lpstr>
      <vt:lpstr>Označení </vt:lpstr>
      <vt:lpstr>Textová pole</vt:lpstr>
      <vt:lpstr>Ovládání</vt:lpstr>
      <vt:lpstr>Závěr</vt:lpstr>
      <vt:lpstr>Literatura a odkazy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mariana</cp:lastModifiedBy>
  <cp:revision>30</cp:revision>
  <dcterms:created xsi:type="dcterms:W3CDTF">2012-09-18T10:23:45Z</dcterms:created>
  <dcterms:modified xsi:type="dcterms:W3CDTF">2013-10-01T17:34:34Z</dcterms:modified>
</cp:coreProperties>
</file>