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74" r:id="rId9"/>
    <p:sldId id="262" r:id="rId10"/>
    <p:sldId id="264" r:id="rId11"/>
    <p:sldId id="265" r:id="rId12"/>
    <p:sldId id="278" r:id="rId13"/>
    <p:sldId id="275" r:id="rId14"/>
    <p:sldId id="276" r:id="rId15"/>
    <p:sldId id="272" r:id="rId16"/>
    <p:sldId id="273" r:id="rId17"/>
    <p:sldId id="277" r:id="rId18"/>
    <p:sldId id="266" r:id="rId19"/>
    <p:sldId id="268" r:id="rId20"/>
    <p:sldId id="271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5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B88E78-AE4B-4659-B5B7-F9F6EA36E1EA}" type="datetimeFigureOut">
              <a:rPr lang="cs-CZ" smtClean="0"/>
              <a:pPr/>
              <a:t>26.11.2013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700068-0CF8-4B7B-AC7A-3EAA7F3F5A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Translitera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19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1994" TargetMode="External"/><Relationship Id="rId7" Type="http://schemas.openxmlformats.org/officeDocument/2006/relationships/hyperlink" Target="http://cs.wikipedia.org/wiki/1990" TargetMode="External"/><Relationship Id="rId2" Type="http://schemas.openxmlformats.org/officeDocument/2006/relationships/hyperlink" Target="http://cs.wikipedia.org/wiki/17._le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25._b%C5%99ezen" TargetMode="External"/><Relationship Id="rId5" Type="http://schemas.openxmlformats.org/officeDocument/2006/relationships/hyperlink" Target="http://cs.wikipedia.org/wiki/Um%C4%9Bl%C3%A1_dru%C5%BEice" TargetMode="External"/><Relationship Id="rId4" Type="http://schemas.openxmlformats.org/officeDocument/2006/relationships/hyperlink" Target="http://cs.wikipedia.org/wiki/Ob%C4%9B%C5%BEn%C3%A1_dr%C3%A1h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1976" TargetMode="External"/><Relationship Id="rId2" Type="http://schemas.openxmlformats.org/officeDocument/2006/relationships/hyperlink" Target="http://cs.wikipedia.org/wiki/19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19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GPS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gp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628800"/>
            <a:ext cx="5195267" cy="498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OPVK_MU_rg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188" y="116632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přijímačů podle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principu výpočtů:</a:t>
            </a:r>
          </a:p>
          <a:p>
            <a:pPr lvl="1"/>
            <a:r>
              <a:rPr lang="cs-CZ" dirty="0" smtClean="0"/>
              <a:t>kódové</a:t>
            </a:r>
          </a:p>
          <a:p>
            <a:pPr lvl="2"/>
            <a:r>
              <a:rPr lang="cs-CZ" dirty="0" smtClean="0"/>
              <a:t>jednoduchá, spolehlivá a nejčastěji používaná</a:t>
            </a:r>
          </a:p>
          <a:p>
            <a:pPr lvl="1"/>
            <a:r>
              <a:rPr lang="cs-CZ" dirty="0" smtClean="0"/>
              <a:t>fázové</a:t>
            </a:r>
          </a:p>
          <a:p>
            <a:pPr lvl="2"/>
            <a:r>
              <a:rPr lang="cs-CZ" dirty="0" smtClean="0"/>
              <a:t>se vyznačují vysokou přesností a nejednoznačností (</a:t>
            </a:r>
            <a:r>
              <a:rPr lang="cs-CZ" dirty="0" err="1" smtClean="0"/>
              <a:t>ambiguity</a:t>
            </a:r>
            <a:r>
              <a:rPr lang="cs-CZ" dirty="0" smtClean="0"/>
              <a:t>).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Fázové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Statické</a:t>
            </a:r>
            <a:r>
              <a:rPr lang="cs-CZ" dirty="0" smtClean="0"/>
              <a:t> (Static)</a:t>
            </a:r>
          </a:p>
          <a:p>
            <a:pPr lvl="1"/>
            <a:r>
              <a:rPr lang="cs-CZ" dirty="0" smtClean="0"/>
              <a:t>hodiny až dny</a:t>
            </a:r>
          </a:p>
          <a:p>
            <a:r>
              <a:rPr lang="cs-CZ" b="1" dirty="0" smtClean="0"/>
              <a:t>Rychlé statické</a:t>
            </a:r>
            <a:r>
              <a:rPr lang="cs-CZ" dirty="0" smtClean="0"/>
              <a:t> (</a:t>
            </a:r>
            <a:r>
              <a:rPr lang="cs-CZ" dirty="0" err="1" smtClean="0"/>
              <a:t>Fast</a:t>
            </a:r>
            <a:r>
              <a:rPr lang="cs-CZ" dirty="0" smtClean="0"/>
              <a:t> static)</a:t>
            </a:r>
          </a:p>
          <a:p>
            <a:pPr lvl="1"/>
            <a:r>
              <a:rPr lang="cs-CZ" dirty="0" smtClean="0"/>
              <a:t>minuty</a:t>
            </a:r>
          </a:p>
          <a:p>
            <a:r>
              <a:rPr lang="cs-CZ" b="1" dirty="0" smtClean="0"/>
              <a:t>Stop </a:t>
            </a:r>
            <a:r>
              <a:rPr lang="cs-CZ" b="1" dirty="0" err="1" smtClean="0"/>
              <a:t>and</a:t>
            </a:r>
            <a:r>
              <a:rPr lang="cs-CZ" b="1" dirty="0" smtClean="0"/>
              <a:t> go</a:t>
            </a:r>
            <a:r>
              <a:rPr lang="cs-CZ" dirty="0" smtClean="0"/>
              <a:t> (</a:t>
            </a:r>
            <a:r>
              <a:rPr lang="cs-CZ" dirty="0" err="1" smtClean="0"/>
              <a:t>polokinematická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sekundy</a:t>
            </a:r>
          </a:p>
          <a:p>
            <a:r>
              <a:rPr lang="cs-CZ" b="1" dirty="0" smtClean="0"/>
              <a:t>Kinematické</a:t>
            </a:r>
            <a:r>
              <a:rPr lang="cs-CZ" dirty="0" smtClean="0"/>
              <a:t> (</a:t>
            </a:r>
            <a:r>
              <a:rPr lang="cs-CZ" dirty="0" err="1" smtClean="0"/>
              <a:t>Kinematic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RTK</a:t>
            </a:r>
            <a:r>
              <a:rPr lang="cs-CZ" dirty="0" smtClean="0"/>
              <a:t> (Real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Kinematic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" y="620688"/>
            <a:ext cx="887138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5" y="548680"/>
            <a:ext cx="764559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7857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" y="692696"/>
            <a:ext cx="90777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0" y="188640"/>
            <a:ext cx="8435125" cy="63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Přístroje</a:t>
            </a:r>
            <a:endParaRPr lang="cs-CZ" dirty="0"/>
          </a:p>
        </p:txBody>
      </p:sp>
      <p:pic>
        <p:nvPicPr>
          <p:cNvPr id="7" name="Zástupný symbol pro obsah 6" descr="800px-GPSr_for_hik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Turistické</a:t>
            </a:r>
          </a:p>
          <a:p>
            <a:r>
              <a:rPr lang="cs-CZ" dirty="0" smtClean="0"/>
              <a:t>GIS</a:t>
            </a:r>
          </a:p>
          <a:p>
            <a:r>
              <a:rPr lang="cs-CZ" dirty="0" smtClean="0"/>
              <a:t>Geodetické</a:t>
            </a:r>
          </a:p>
          <a:p>
            <a:endParaRPr lang="cs-CZ" dirty="0" smtClean="0"/>
          </a:p>
          <a:p>
            <a:r>
              <a:rPr lang="cs-CZ" dirty="0" smtClean="0"/>
              <a:t>TRIMBLE</a:t>
            </a:r>
          </a:p>
          <a:p>
            <a:r>
              <a:rPr lang="cs-CZ" dirty="0" smtClean="0"/>
              <a:t>LEICA</a:t>
            </a:r>
          </a:p>
          <a:p>
            <a:r>
              <a:rPr lang="cs-CZ" dirty="0" smtClean="0"/>
              <a:t>TOPCON</a:t>
            </a:r>
          </a:p>
          <a:p>
            <a:r>
              <a:rPr lang="cs-CZ" dirty="0" smtClean="0"/>
              <a:t>JAVAD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6_3Betsy_MasterGeo6000MesaMosquitoMobileDem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" y="2492896"/>
            <a:ext cx="9020175" cy="4229100"/>
          </a:xfrm>
          <a:prstGeom prst="rect">
            <a:avLst/>
          </a:prstGeom>
        </p:spPr>
      </p:pic>
      <p:pic>
        <p:nvPicPr>
          <p:cNvPr id="5" name="Obrázek 4" descr="juno_agriculture_trimble-1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078" y="116632"/>
            <a:ext cx="3458546" cy="2304256"/>
          </a:xfrm>
          <a:prstGeom prst="rect">
            <a:avLst/>
          </a:prstGeom>
        </p:spPr>
      </p:pic>
      <p:pic>
        <p:nvPicPr>
          <p:cNvPr id="6" name="Obrázek 5" descr="noma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392488" cy="238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positioning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Systém pro určení polohy a času kdekoliv na Zemi, nebo nad Zemí s přesností do 10m</a:t>
            </a:r>
          </a:p>
          <a:p>
            <a:r>
              <a:rPr lang="cs-CZ" i="1" dirty="0" smtClean="0"/>
              <a:t>Družicový rádiový dálkoměrný</a:t>
            </a:r>
            <a:r>
              <a:rPr lang="cs-CZ" dirty="0" smtClean="0"/>
              <a:t> systém</a:t>
            </a:r>
          </a:p>
          <a:p>
            <a:r>
              <a:rPr lang="cs-CZ" dirty="0" smtClean="0"/>
              <a:t>Využití</a:t>
            </a:r>
          </a:p>
          <a:p>
            <a:pPr lvl="1"/>
            <a:r>
              <a:rPr lang="cs-CZ" dirty="0" smtClean="0"/>
              <a:t>vojenství</a:t>
            </a:r>
          </a:p>
          <a:p>
            <a:pPr lvl="1"/>
            <a:r>
              <a:rPr lang="cs-CZ" dirty="0" smtClean="0"/>
              <a:t>doprava</a:t>
            </a:r>
          </a:p>
          <a:p>
            <a:pPr lvl="1"/>
            <a:r>
              <a:rPr lang="cs-CZ" dirty="0" smtClean="0"/>
              <a:t>geodézie</a:t>
            </a:r>
          </a:p>
          <a:p>
            <a:pPr lvl="1"/>
            <a:r>
              <a:rPr lang="cs-CZ" dirty="0" smtClean="0"/>
              <a:t>GIS</a:t>
            </a:r>
          </a:p>
          <a:p>
            <a:pPr lvl="1"/>
            <a:r>
              <a:rPr lang="cs-CZ" dirty="0" smtClean="0"/>
              <a:t>věda</a:t>
            </a:r>
          </a:p>
          <a:p>
            <a:pPr lvl="1"/>
            <a:r>
              <a:rPr lang="cs-CZ" dirty="0" smtClean="0"/>
              <a:t>stavebnictví</a:t>
            </a:r>
          </a:p>
          <a:p>
            <a:pPr lvl="1"/>
            <a:r>
              <a:rPr lang="cs-CZ" dirty="0" smtClean="0"/>
              <a:t>turistika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"/>
            <a:ext cx="79248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543412_3579996059912_16294912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368" y="2420888"/>
            <a:ext cx="5796136" cy="4347102"/>
          </a:xfrm>
          <a:prstGeom prst="rect">
            <a:avLst/>
          </a:prstGeom>
        </p:spPr>
      </p:pic>
      <p:pic>
        <p:nvPicPr>
          <p:cNvPr id="3" name="Obrázek 2" descr="197904_1793960123150_46249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443" y="116632"/>
            <a:ext cx="4371061" cy="2448272"/>
          </a:xfrm>
          <a:prstGeom prst="rect">
            <a:avLst/>
          </a:prstGeom>
        </p:spPr>
      </p:pic>
      <p:pic>
        <p:nvPicPr>
          <p:cNvPr id="4" name="Obrázek 3" descr="526635_3579996499923_19211047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116632"/>
            <a:ext cx="4752528" cy="3564396"/>
          </a:xfrm>
          <a:prstGeom prst="rect">
            <a:avLst/>
          </a:prstGeom>
        </p:spPr>
      </p:pic>
      <p:pic>
        <p:nvPicPr>
          <p:cNvPr id="6" name="Obrázek 5" descr="DSCN9826.JPG"/>
          <p:cNvPicPr>
            <a:picLocks noChangeAspect="1"/>
          </p:cNvPicPr>
          <p:nvPr/>
        </p:nvPicPr>
        <p:blipFill>
          <a:blip r:embed="rId5" cstate="print"/>
          <a:srcRect l="10902" t="10761" r="11137" b="18704"/>
          <a:stretch>
            <a:fillRect/>
          </a:stretch>
        </p:blipFill>
        <p:spPr>
          <a:xfrm rot="16200000">
            <a:off x="-540567" y="3356993"/>
            <a:ext cx="403244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alileo_sat_constall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259" y="1336012"/>
            <a:ext cx="7207141" cy="5405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GPS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NAVSTAR GPS</a:t>
            </a:r>
          </a:p>
          <a:p>
            <a:pPr lvl="1"/>
            <a:r>
              <a:rPr lang="en-US" i="1" dirty="0" smtClean="0"/>
              <a:t>Navigation Signal Timing and Ranging Global Positioning System</a:t>
            </a:r>
            <a:endParaRPr lang="cs-CZ" dirty="0" smtClean="0"/>
          </a:p>
          <a:p>
            <a:r>
              <a:rPr lang="cs-CZ" dirty="0" smtClean="0"/>
              <a:t>GLONASS</a:t>
            </a:r>
          </a:p>
          <a:p>
            <a:pPr lvl="1"/>
            <a:r>
              <a:rPr lang="az-Cyrl-AZ" b="1" dirty="0" smtClean="0"/>
              <a:t>ГЛО</a:t>
            </a:r>
            <a:r>
              <a:rPr lang="az-Cyrl-AZ" dirty="0" smtClean="0"/>
              <a:t>бальная </a:t>
            </a:r>
            <a:r>
              <a:rPr lang="az-Cyrl-AZ" b="1" dirty="0" smtClean="0"/>
              <a:t>НА</a:t>
            </a:r>
            <a:r>
              <a:rPr lang="az-Cyrl-AZ" dirty="0" smtClean="0"/>
              <a:t>вигационная </a:t>
            </a:r>
            <a:r>
              <a:rPr lang="az-Cyrl-AZ" b="1" dirty="0" smtClean="0"/>
              <a:t>С</a:t>
            </a:r>
            <a:r>
              <a:rPr lang="az-Cyrl-AZ" dirty="0" smtClean="0"/>
              <a:t>путниковая </a:t>
            </a:r>
            <a:r>
              <a:rPr lang="az-Cyrl-AZ" b="1" dirty="0" smtClean="0"/>
              <a:t>С</a:t>
            </a:r>
            <a:r>
              <a:rPr lang="az-Cyrl-AZ" dirty="0" smtClean="0"/>
              <a:t>истема, </a:t>
            </a:r>
            <a:r>
              <a:rPr lang="cs-CZ" dirty="0" err="1" smtClean="0">
                <a:hlinkClick r:id="rId2" tooltip="Transliterace"/>
              </a:rPr>
              <a:t>tr</a:t>
            </a:r>
            <a:r>
              <a:rPr lang="cs-CZ" dirty="0" smtClean="0">
                <a:hlinkClick r:id="rId2" tooltip="Transliterace"/>
              </a:rPr>
              <a:t>.</a:t>
            </a:r>
            <a:r>
              <a:rPr lang="cs-CZ" dirty="0" smtClean="0"/>
              <a:t>: </a:t>
            </a:r>
            <a:r>
              <a:rPr lang="cs-CZ" dirty="0" err="1" smtClean="0"/>
              <a:t>Globalnaja</a:t>
            </a:r>
            <a:r>
              <a:rPr lang="cs-CZ" dirty="0" smtClean="0"/>
              <a:t> </a:t>
            </a:r>
            <a:r>
              <a:rPr lang="cs-CZ" dirty="0" err="1" smtClean="0"/>
              <a:t>navigacionnaja</a:t>
            </a:r>
            <a:r>
              <a:rPr lang="cs-CZ" dirty="0" smtClean="0"/>
              <a:t> </a:t>
            </a:r>
            <a:r>
              <a:rPr lang="cs-CZ" dirty="0" err="1" smtClean="0"/>
              <a:t>sputnikovaja</a:t>
            </a:r>
            <a:r>
              <a:rPr lang="cs-CZ" dirty="0" smtClean="0"/>
              <a:t> </a:t>
            </a:r>
            <a:r>
              <a:rPr lang="cs-CZ" dirty="0" err="1" smtClean="0"/>
              <a:t>sistěma</a:t>
            </a:r>
            <a:endParaRPr lang="cs-CZ" dirty="0" smtClean="0"/>
          </a:p>
          <a:p>
            <a:r>
              <a:rPr lang="cs-CZ" dirty="0" smtClean="0"/>
              <a:t>GALILEO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NAVSTAR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NAVSTAR GPS byl zahájen v roce </a:t>
            </a:r>
            <a:r>
              <a:rPr lang="cs-CZ" dirty="0" smtClean="0">
                <a:hlinkClick r:id="rId2" tooltip="1973"/>
              </a:rPr>
              <a:t>1973</a:t>
            </a:r>
            <a:r>
              <a:rPr lang="cs-CZ" dirty="0" smtClean="0"/>
              <a:t> </a:t>
            </a:r>
          </a:p>
          <a:p>
            <a:r>
              <a:rPr lang="cs-CZ" dirty="0" smtClean="0"/>
              <a:t>Od roku 1978–1985 začalo vypouštění 11 vývojových družic bloku I.</a:t>
            </a:r>
          </a:p>
          <a:p>
            <a:r>
              <a:rPr lang="cs-CZ" dirty="0" smtClean="0"/>
              <a:t>V roce 1979 byl rozšířen původní návrh z nedostačujících 18 na 24 družic.</a:t>
            </a:r>
          </a:p>
          <a:p>
            <a:r>
              <a:rPr lang="cs-CZ" dirty="0" smtClean="0"/>
              <a:t>Od roku 1980 začalo vypouštění družic se senzory pro detekci jaderných výbuchů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NAVSTAR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Počáteční operační dostupnost (IOC) byla vyhlášena 8. prosince 1993, plná operační dostupnost pak </a:t>
            </a:r>
            <a:r>
              <a:rPr lang="cs-CZ" dirty="0" smtClean="0">
                <a:hlinkClick r:id="rId2" tooltip="17. leden"/>
              </a:rPr>
              <a:t>17. ledna</a:t>
            </a:r>
            <a:r>
              <a:rPr lang="cs-CZ" dirty="0" smtClean="0"/>
              <a:t> </a:t>
            </a:r>
            <a:r>
              <a:rPr lang="cs-CZ" dirty="0" smtClean="0">
                <a:hlinkClick r:id="rId3" tooltip="1994"/>
              </a:rPr>
              <a:t>1994</a:t>
            </a:r>
            <a:r>
              <a:rPr lang="cs-CZ" dirty="0" smtClean="0"/>
              <a:t>, kdy byla na </a:t>
            </a:r>
            <a:r>
              <a:rPr lang="cs-CZ" dirty="0" smtClean="0">
                <a:hlinkClick r:id="rId4" tooltip="Oběžná dráha"/>
              </a:rPr>
              <a:t>orbitu</a:t>
            </a:r>
            <a:r>
              <a:rPr lang="cs-CZ" dirty="0" smtClean="0"/>
              <a:t> umístěna kompletní sestava 24 </a:t>
            </a:r>
            <a:r>
              <a:rPr lang="cs-CZ" dirty="0" smtClean="0">
                <a:hlinkClick r:id="rId5" tooltip="Umělá družice"/>
              </a:rPr>
              <a:t>družic</a:t>
            </a:r>
            <a:endParaRPr lang="cs-CZ" dirty="0" smtClean="0"/>
          </a:p>
          <a:p>
            <a:r>
              <a:rPr lang="cs-CZ" dirty="0" smtClean="0"/>
              <a:t>Definitivní zrušení selektivní dostupnosti nastalo 1. května 2000</a:t>
            </a:r>
          </a:p>
          <a:p>
            <a:pPr lvl="1"/>
            <a:r>
              <a:rPr lang="pl-PL" dirty="0" smtClean="0"/>
              <a:t>Od </a:t>
            </a:r>
            <a:r>
              <a:rPr lang="pl-PL" dirty="0" smtClean="0">
                <a:hlinkClick r:id="rId6" tooltip="25. březen"/>
              </a:rPr>
              <a:t>25. března</a:t>
            </a:r>
            <a:r>
              <a:rPr lang="pl-PL" dirty="0" smtClean="0"/>
              <a:t> </a:t>
            </a:r>
            <a:r>
              <a:rPr lang="pl-PL" dirty="0" smtClean="0">
                <a:hlinkClick r:id="rId7" tooltip="1990"/>
              </a:rPr>
              <a:t>1990</a:t>
            </a:r>
            <a:r>
              <a:rPr lang="pl-PL" dirty="0" smtClean="0"/>
              <a:t> byla do kódu radiového signálu zanášena umělá chyba. </a:t>
            </a:r>
            <a:r>
              <a:rPr lang="cs-CZ" dirty="0" smtClean="0"/>
              <a:t>SA způsobovalo chybu 45 m horizontálně.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GLONASS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Vývoj GLONASS byl zahájen v roce </a:t>
            </a:r>
            <a:r>
              <a:rPr lang="cs-CZ" dirty="0" smtClean="0">
                <a:hlinkClick r:id="rId2" tooltip="1970"/>
              </a:rPr>
              <a:t>1970</a:t>
            </a:r>
            <a:r>
              <a:rPr lang="cs-CZ" dirty="0" smtClean="0"/>
              <a:t> vytvořením dokumentu Ministerstva obrany SSSR, Sovětské akademie věd a Sovětského námořnictva o vývoji jednotného systému pro navigaci na zemi, na vodě i ve vzduchu, který byl v roce </a:t>
            </a:r>
            <a:r>
              <a:rPr lang="cs-CZ" dirty="0" smtClean="0">
                <a:hlinkClick r:id="rId3" tooltip="1976"/>
              </a:rPr>
              <a:t>1976</a:t>
            </a:r>
            <a:r>
              <a:rPr lang="cs-CZ" dirty="0" smtClean="0"/>
              <a:t> přijat a první testovací družice byla vypuštěna v roce </a:t>
            </a:r>
            <a:r>
              <a:rPr lang="cs-CZ" dirty="0" smtClean="0">
                <a:hlinkClick r:id="rId4" tooltip="1982"/>
              </a:rPr>
              <a:t>1982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letech 1996-2001 byla kosmická část systému GLONASS v úpadku. Od roku 2001 (do 2012) je prováděno jeho znovuobnovení do plného operačního stavu.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084168" cy="6086302"/>
          </a:xfrm>
        </p:spPr>
      </p:pic>
    </p:spTree>
    <p:extLst>
      <p:ext uri="{BB962C8B-B14F-4D97-AF65-F5344CB8AC3E}">
        <p14:creationId xmlns:p14="http://schemas.microsoft.com/office/powerpoint/2010/main" val="4610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přijímačů podle 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přijímaných pásem:</a:t>
            </a:r>
          </a:p>
          <a:p>
            <a:pPr lvl="1"/>
            <a:r>
              <a:rPr lang="cs-CZ" dirty="0" err="1" smtClean="0"/>
              <a:t>jednofrekvenční</a:t>
            </a:r>
            <a:endParaRPr lang="cs-CZ" dirty="0" smtClean="0"/>
          </a:p>
          <a:p>
            <a:pPr lvl="2"/>
            <a:r>
              <a:rPr lang="cs-CZ" dirty="0" smtClean="0"/>
              <a:t>přijímá méně dat a vyžaduje delší observaci na jednom bodu</a:t>
            </a:r>
          </a:p>
          <a:p>
            <a:pPr lvl="1"/>
            <a:r>
              <a:rPr lang="cs-CZ" dirty="0" err="1" smtClean="0"/>
              <a:t>dvoufrekvenční</a:t>
            </a:r>
            <a:endParaRPr lang="cs-CZ" dirty="0" smtClean="0"/>
          </a:p>
          <a:p>
            <a:pPr lvl="2"/>
            <a:r>
              <a:rPr lang="cs-CZ" dirty="0" smtClean="0"/>
              <a:t>přesnější, rychlejší</a:t>
            </a:r>
          </a:p>
          <a:p>
            <a:pPr lvl="1"/>
            <a:r>
              <a:rPr lang="cs-CZ" dirty="0" err="1" smtClean="0"/>
              <a:t>vícefrekvenční</a:t>
            </a:r>
            <a:r>
              <a:rPr lang="cs-CZ" dirty="0" smtClean="0"/>
              <a:t> (připravují se pro pásmo L5)</a:t>
            </a:r>
          </a:p>
          <a:p>
            <a:r>
              <a:rPr lang="cs-CZ" dirty="0" smtClean="0"/>
              <a:t>kanálů:</a:t>
            </a:r>
          </a:p>
          <a:p>
            <a:pPr lvl="1"/>
            <a:r>
              <a:rPr lang="cs-CZ" dirty="0" smtClean="0"/>
              <a:t>jednokanálové (používané v raných fázích projektu GPS)</a:t>
            </a:r>
          </a:p>
          <a:p>
            <a:pPr lvl="1"/>
            <a:r>
              <a:rPr lang="cs-CZ" dirty="0" smtClean="0"/>
              <a:t>vícekanálové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470</TotalTime>
  <Words>147</Words>
  <Application>Microsoft Office PowerPoint</Application>
  <PresentationFormat>Předvádění na obrazovce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Franklin Gothic Book</vt:lpstr>
      <vt:lpstr>Franklin Gothic Medium</vt:lpstr>
      <vt:lpstr>Wingdings 2</vt:lpstr>
      <vt:lpstr>Cesta</vt:lpstr>
      <vt:lpstr>GPS</vt:lpstr>
      <vt:lpstr>Global positioning system</vt:lpstr>
      <vt:lpstr>Prezentace aplikace PowerPoint</vt:lpstr>
      <vt:lpstr>GPS systémy</vt:lpstr>
      <vt:lpstr>NAVSTAR</vt:lpstr>
      <vt:lpstr>NAVSTAR</vt:lpstr>
      <vt:lpstr>GLONASS</vt:lpstr>
      <vt:lpstr>Prezentace aplikace PowerPoint</vt:lpstr>
      <vt:lpstr>rozdělení přijímačů podle :</vt:lpstr>
      <vt:lpstr>rozdělení přijímačů podle :</vt:lpstr>
      <vt:lpstr>Fázové měření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Přístroje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</dc:title>
  <dc:creator>Gommon</dc:creator>
  <cp:lastModifiedBy>Gommon</cp:lastModifiedBy>
  <cp:revision>39</cp:revision>
  <dcterms:created xsi:type="dcterms:W3CDTF">2012-11-19T19:59:12Z</dcterms:created>
  <dcterms:modified xsi:type="dcterms:W3CDTF">2013-11-26T14:20:30Z</dcterms:modified>
</cp:coreProperties>
</file>