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  <p:sldId id="265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78" y="-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jbhtnet.com/journals/Vol_2_No_6_October_2012/14.pdf" TargetMode="External"/><Relationship Id="rId2" Type="http://schemas.openxmlformats.org/officeDocument/2006/relationships/hyperlink" Target="http://www.ijalel.org/pdf/123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%C6%8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sz="4800" b="1" dirty="0" err="1" smtClean="0">
                <a:solidFill>
                  <a:srgbClr val="FFFF00"/>
                </a:solidFill>
              </a:rPr>
              <a:t>Nigerian</a:t>
            </a:r>
            <a:r>
              <a:rPr lang="fr-FR" sz="4800" b="1" dirty="0" smtClean="0">
                <a:solidFill>
                  <a:srgbClr val="FFFF00"/>
                </a:solidFill>
              </a:rPr>
              <a:t> Accent </a:t>
            </a:r>
            <a:r>
              <a:rPr lang="fr-FR" sz="4800" b="1" dirty="0" err="1" smtClean="0">
                <a:solidFill>
                  <a:srgbClr val="FFFF00"/>
                </a:solidFill>
              </a:rPr>
              <a:t>features</a:t>
            </a:r>
            <a:r>
              <a:rPr lang="fr-FR" sz="4800" b="1" dirty="0" smtClean="0">
                <a:solidFill>
                  <a:srgbClr val="FFFF00"/>
                </a:solidFill>
              </a:rPr>
              <a:t/>
            </a:r>
            <a:br>
              <a:rPr lang="fr-FR" sz="4800" b="1" dirty="0" smtClean="0">
                <a:solidFill>
                  <a:srgbClr val="FFFF00"/>
                </a:solidFill>
              </a:rPr>
            </a:br>
            <a:r>
              <a:rPr lang="fr-FR" sz="4800" b="1" dirty="0">
                <a:solidFill>
                  <a:srgbClr val="FFFF00"/>
                </a:solidFill>
              </a:rPr>
              <a:t/>
            </a:r>
            <a:br>
              <a:rPr lang="fr-FR" sz="4800" b="1" dirty="0">
                <a:solidFill>
                  <a:srgbClr val="FFFF00"/>
                </a:solidFill>
              </a:rPr>
            </a:br>
            <a:r>
              <a:rPr lang="fr-FR" sz="4800" b="1" dirty="0" smtClean="0">
                <a:solidFill>
                  <a:srgbClr val="FFFF00"/>
                </a:solidFill>
              </a:rPr>
              <a:t/>
            </a:r>
            <a:br>
              <a:rPr lang="fr-FR" sz="4800" b="1" dirty="0" smtClean="0">
                <a:solidFill>
                  <a:srgbClr val="FFFF00"/>
                </a:solidFill>
              </a:rPr>
            </a:br>
            <a:r>
              <a:rPr lang="fr-FR" sz="4800" b="1" dirty="0">
                <a:solidFill>
                  <a:srgbClr val="FFFF00"/>
                </a:solidFill>
              </a:rPr>
              <a:t/>
            </a:r>
            <a:br>
              <a:rPr lang="fr-FR" sz="4800" b="1" dirty="0">
                <a:solidFill>
                  <a:srgbClr val="FFFF00"/>
                </a:solidFill>
              </a:rPr>
            </a:br>
            <a:r>
              <a:rPr lang="fr-FR" sz="4800" b="1" dirty="0" smtClean="0">
                <a:solidFill>
                  <a:srgbClr val="FFFF00"/>
                </a:solidFill>
              </a:rPr>
              <a:t/>
            </a:r>
            <a:br>
              <a:rPr lang="fr-FR" sz="4800" b="1" dirty="0" smtClean="0">
                <a:solidFill>
                  <a:srgbClr val="FFFF00"/>
                </a:solidFill>
              </a:rPr>
            </a:br>
            <a:r>
              <a:rPr lang="fr-FR" sz="4800" b="1" dirty="0">
                <a:solidFill>
                  <a:srgbClr val="FFFF00"/>
                </a:solidFill>
              </a:rPr>
              <a:t/>
            </a:r>
            <a:br>
              <a:rPr lang="fr-FR" sz="4800" b="1" dirty="0">
                <a:solidFill>
                  <a:srgbClr val="FFFF00"/>
                </a:solidFill>
              </a:rPr>
            </a:br>
            <a:r>
              <a:rPr lang="fr-FR" sz="4800" b="1" dirty="0" smtClean="0">
                <a:solidFill>
                  <a:srgbClr val="FFFF00"/>
                </a:solidFill>
              </a:rPr>
              <a:t/>
            </a:r>
            <a:br>
              <a:rPr lang="fr-FR" sz="4800" b="1" dirty="0" smtClean="0">
                <a:solidFill>
                  <a:srgbClr val="FFFF00"/>
                </a:solidFill>
              </a:rPr>
            </a:br>
            <a:r>
              <a:rPr lang="fr-FR" sz="3200" dirty="0" smtClean="0">
                <a:solidFill>
                  <a:srgbClr val="FFFF00"/>
                </a:solidFill>
              </a:rPr>
              <a:t>Afef Missaoui</a:t>
            </a:r>
            <a:endParaRPr lang="fr-FR" sz="3200" dirty="0">
              <a:solidFill>
                <a:srgbClr val="FFFF00"/>
              </a:solidFill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87" y="1853248"/>
            <a:ext cx="9553432" cy="3783277"/>
          </a:xfrm>
        </p:spPr>
      </p:pic>
    </p:spTree>
    <p:extLst>
      <p:ext uri="{BB962C8B-B14F-4D97-AF65-F5344CB8AC3E}">
        <p14:creationId xmlns:p14="http://schemas.microsoft.com/office/powerpoint/2010/main" val="66909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solidFill>
                  <a:srgbClr val="FFC000"/>
                </a:solidFill>
              </a:rPr>
              <a:t>references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http://</a:t>
            </a:r>
            <a:r>
              <a:rPr lang="fr-FR" dirty="0" smtClean="0">
                <a:hlinkClick r:id="rId2"/>
              </a:rPr>
              <a:t>www.ijalel.org/pdf/123.pdf</a:t>
            </a:r>
            <a:endParaRPr lang="fr-FR" dirty="0" smtClean="0"/>
          </a:p>
          <a:p>
            <a:r>
              <a:rPr lang="fr-FR" dirty="0">
                <a:hlinkClick r:id="rId3"/>
              </a:rPr>
              <a:t>http://</a:t>
            </a:r>
            <a:r>
              <a:rPr lang="fr-FR" dirty="0" smtClean="0">
                <a:hlinkClick r:id="rId3"/>
              </a:rPr>
              <a:t>www.ijbhtnet.com/journals/Vol_2_No_6_October_2012/14.pdf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078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>
                <a:solidFill>
                  <a:srgbClr val="FFC000"/>
                </a:solidFill>
              </a:rPr>
              <a:t>Nigerian</a:t>
            </a:r>
            <a:r>
              <a:rPr lang="fr-FR" b="1" dirty="0" smtClean="0">
                <a:solidFill>
                  <a:srgbClr val="FFC000"/>
                </a:solidFill>
              </a:rPr>
              <a:t> </a:t>
            </a:r>
            <a:r>
              <a:rPr lang="fr-FR" b="1" dirty="0" err="1" smtClean="0">
                <a:solidFill>
                  <a:srgbClr val="FFC000"/>
                </a:solidFill>
              </a:rPr>
              <a:t>english</a:t>
            </a:r>
            <a:endParaRPr lang="fr-FR" b="1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The official </a:t>
            </a:r>
            <a:r>
              <a:rPr lang="fr-FR" dirty="0" err="1" smtClean="0"/>
              <a:t>language</a:t>
            </a:r>
            <a:r>
              <a:rPr lang="fr-FR" dirty="0" smtClean="0"/>
              <a:t> of Nigeria, English, </a:t>
            </a:r>
            <a:r>
              <a:rPr lang="fr-FR" dirty="0" err="1" smtClean="0"/>
              <a:t>was</a:t>
            </a:r>
            <a:r>
              <a:rPr lang="fr-FR" dirty="0" smtClean="0"/>
              <a:t> </a:t>
            </a:r>
            <a:r>
              <a:rPr lang="fr-FR" dirty="0" err="1" smtClean="0"/>
              <a:t>chosen</a:t>
            </a:r>
            <a:r>
              <a:rPr lang="fr-FR" dirty="0" smtClean="0"/>
              <a:t> to </a:t>
            </a:r>
            <a:r>
              <a:rPr lang="fr-FR" dirty="0" err="1" smtClean="0"/>
              <a:t>facilitate</a:t>
            </a:r>
            <a:r>
              <a:rPr lang="fr-FR" dirty="0" smtClean="0"/>
              <a:t> the cultural and 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unity</a:t>
            </a:r>
            <a:r>
              <a:rPr lang="fr-FR" dirty="0" smtClean="0"/>
              <a:t> of the country.</a:t>
            </a:r>
          </a:p>
          <a:p>
            <a:pPr marL="0" indent="0">
              <a:buNone/>
            </a:pPr>
            <a:r>
              <a:rPr lang="fr-FR" dirty="0" smtClean="0"/>
              <a:t>The </a:t>
            </a:r>
            <a:r>
              <a:rPr lang="fr-FR" dirty="0" err="1" smtClean="0"/>
              <a:t>choice</a:t>
            </a:r>
            <a:r>
              <a:rPr lang="fr-FR" dirty="0" smtClean="0"/>
              <a:t> of English  as the official </a:t>
            </a:r>
            <a:r>
              <a:rPr lang="fr-FR" dirty="0" err="1" smtClean="0"/>
              <a:t>language</a:t>
            </a:r>
            <a:r>
              <a:rPr lang="fr-FR" dirty="0" smtClean="0"/>
              <a:t> </a:t>
            </a:r>
            <a:r>
              <a:rPr lang="fr-FR" dirty="0" err="1" smtClean="0"/>
              <a:t>was</a:t>
            </a:r>
            <a:r>
              <a:rPr lang="fr-FR" dirty="0" smtClean="0"/>
              <a:t> </a:t>
            </a:r>
            <a:r>
              <a:rPr lang="fr-FR" dirty="0" err="1" smtClean="0"/>
              <a:t>partially</a:t>
            </a:r>
            <a:r>
              <a:rPr lang="fr-FR" dirty="0" smtClean="0"/>
              <a:t> </a:t>
            </a:r>
            <a:r>
              <a:rPr lang="fr-FR" dirty="0" err="1" smtClean="0"/>
              <a:t>related</a:t>
            </a:r>
            <a:r>
              <a:rPr lang="fr-FR" dirty="0" smtClean="0"/>
              <a:t> to the </a:t>
            </a:r>
            <a:r>
              <a:rPr lang="fr-FR" dirty="0" err="1" smtClean="0"/>
              <a:t>fact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part of </a:t>
            </a:r>
            <a:r>
              <a:rPr lang="fr-FR" dirty="0" err="1" smtClean="0"/>
              <a:t>Nigerian</a:t>
            </a:r>
            <a:r>
              <a:rPr lang="fr-FR" dirty="0" smtClean="0"/>
              <a:t> population </a:t>
            </a:r>
            <a:r>
              <a:rPr lang="fr-FR" dirty="0" err="1" smtClean="0"/>
              <a:t>spoke</a:t>
            </a:r>
            <a:r>
              <a:rPr lang="fr-FR" dirty="0" smtClean="0"/>
              <a:t> </a:t>
            </a:r>
            <a:r>
              <a:rPr lang="fr-FR" dirty="0"/>
              <a:t>E</a:t>
            </a:r>
            <a:r>
              <a:rPr lang="fr-FR" dirty="0" smtClean="0"/>
              <a:t>nglish as </a:t>
            </a:r>
            <a:r>
              <a:rPr lang="fr-FR" dirty="0" err="1" smtClean="0"/>
              <a:t>result</a:t>
            </a:r>
            <a:r>
              <a:rPr lang="fr-FR" dirty="0" smtClean="0"/>
              <a:t> of British </a:t>
            </a:r>
            <a:r>
              <a:rPr lang="fr-FR" dirty="0" err="1" smtClean="0"/>
              <a:t>conolisation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ended</a:t>
            </a:r>
            <a:r>
              <a:rPr lang="fr-FR" dirty="0" smtClean="0"/>
              <a:t> in 1960.</a:t>
            </a:r>
          </a:p>
          <a:p>
            <a:pPr marL="0" indent="0">
              <a:buNone/>
            </a:pPr>
            <a:r>
              <a:rPr lang="fr-FR" dirty="0" smtClean="0"/>
              <a:t>English </a:t>
            </a:r>
            <a:r>
              <a:rPr lang="fr-FR" dirty="0" err="1" smtClean="0"/>
              <a:t>was</a:t>
            </a:r>
            <a:r>
              <a:rPr lang="fr-FR" dirty="0" smtClean="0"/>
              <a:t> the first </a:t>
            </a:r>
            <a:r>
              <a:rPr lang="fr-FR" dirty="0" err="1" smtClean="0"/>
              <a:t>language</a:t>
            </a:r>
            <a:r>
              <a:rPr lang="fr-FR" dirty="0" smtClean="0"/>
              <a:t>, </a:t>
            </a:r>
            <a:r>
              <a:rPr lang="fr-FR" dirty="0" err="1" smtClean="0"/>
              <a:t>however</a:t>
            </a:r>
            <a:r>
              <a:rPr lang="fr-FR" dirty="0" smtClean="0"/>
              <a:t>, </a:t>
            </a:r>
            <a:r>
              <a:rPr lang="fr-FR" dirty="0" err="1" smtClean="0"/>
              <a:t>remains</a:t>
            </a:r>
            <a:r>
              <a:rPr lang="fr-FR" dirty="0" smtClean="0"/>
              <a:t> an exclusive </a:t>
            </a:r>
            <a:r>
              <a:rPr lang="fr-FR" dirty="0" err="1" smtClean="0"/>
              <a:t>preserve</a:t>
            </a:r>
            <a:r>
              <a:rPr lang="fr-FR" dirty="0" smtClean="0"/>
              <a:t> to a </a:t>
            </a:r>
            <a:r>
              <a:rPr lang="fr-FR" dirty="0" err="1" smtClean="0"/>
              <a:t>small</a:t>
            </a:r>
            <a:r>
              <a:rPr lang="fr-FR" dirty="0" smtClean="0"/>
              <a:t> </a:t>
            </a:r>
            <a:r>
              <a:rPr lang="fr-FR" dirty="0" err="1" smtClean="0"/>
              <a:t>minority</a:t>
            </a:r>
            <a:r>
              <a:rPr lang="fr-FR" dirty="0" smtClean="0"/>
              <a:t> of the </a:t>
            </a:r>
            <a:r>
              <a:rPr lang="fr-FR" dirty="0" err="1" smtClean="0"/>
              <a:t>country’s</a:t>
            </a:r>
            <a:r>
              <a:rPr lang="fr-FR" dirty="0" smtClean="0"/>
              <a:t> </a:t>
            </a:r>
            <a:r>
              <a:rPr lang="fr-FR" dirty="0" err="1" smtClean="0"/>
              <a:t>urban</a:t>
            </a:r>
            <a:r>
              <a:rPr lang="fr-FR" dirty="0" smtClean="0"/>
              <a:t> </a:t>
            </a:r>
            <a:r>
              <a:rPr lang="fr-FR" dirty="0" err="1" smtClean="0"/>
              <a:t>elite</a:t>
            </a:r>
            <a:r>
              <a:rPr lang="fr-FR" dirty="0" smtClean="0"/>
              <a:t>, and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not </a:t>
            </a:r>
            <a:r>
              <a:rPr lang="fr-FR" dirty="0" err="1" smtClean="0"/>
              <a:t>spoken</a:t>
            </a:r>
            <a:r>
              <a:rPr lang="fr-FR" dirty="0" smtClean="0"/>
              <a:t> at all in </a:t>
            </a:r>
            <a:r>
              <a:rPr lang="fr-FR" dirty="0" err="1" smtClean="0"/>
              <a:t>some</a:t>
            </a:r>
            <a:r>
              <a:rPr lang="fr-FR" dirty="0" smtClean="0"/>
              <a:t> rural areas.</a:t>
            </a:r>
          </a:p>
          <a:p>
            <a:pPr marL="0" indent="0">
              <a:buNone/>
            </a:pPr>
            <a:r>
              <a:rPr lang="fr-FR" dirty="0" err="1" smtClean="0"/>
              <a:t>Nigerian</a:t>
            </a:r>
            <a:r>
              <a:rPr lang="fr-FR" dirty="0" smtClean="0"/>
              <a:t> </a:t>
            </a:r>
            <a:r>
              <a:rPr lang="fr-FR" dirty="0" err="1"/>
              <a:t>P</a:t>
            </a:r>
            <a:r>
              <a:rPr lang="fr-FR" dirty="0" err="1" smtClean="0"/>
              <a:t>edgin</a:t>
            </a:r>
            <a:r>
              <a:rPr lang="fr-FR" dirty="0" smtClean="0"/>
              <a:t> </a:t>
            </a:r>
            <a:r>
              <a:rPr lang="fr-FR" dirty="0"/>
              <a:t>E</a:t>
            </a:r>
            <a:r>
              <a:rPr lang="fr-FR" dirty="0" smtClean="0"/>
              <a:t>nglish, </a:t>
            </a:r>
            <a:r>
              <a:rPr lang="fr-FR" dirty="0" err="1" smtClean="0"/>
              <a:t>often</a:t>
            </a:r>
            <a:r>
              <a:rPr lang="fr-FR" dirty="0" smtClean="0"/>
              <a:t>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simply</a:t>
            </a:r>
            <a:r>
              <a:rPr lang="fr-FR" dirty="0" smtClean="0"/>
              <a:t> as Pidgin or </a:t>
            </a:r>
            <a:r>
              <a:rPr lang="fr-FR" dirty="0" err="1" smtClean="0"/>
              <a:t>broken</a:t>
            </a:r>
            <a:r>
              <a:rPr lang="fr-FR" dirty="0" smtClean="0"/>
              <a:t> (</a:t>
            </a:r>
            <a:r>
              <a:rPr lang="fr-FR" dirty="0" err="1" smtClean="0"/>
              <a:t>broken</a:t>
            </a:r>
            <a:r>
              <a:rPr lang="fr-FR" dirty="0" smtClean="0"/>
              <a:t> </a:t>
            </a:r>
            <a:r>
              <a:rPr lang="fr-FR" dirty="0" err="1" smtClean="0"/>
              <a:t>english</a:t>
            </a:r>
            <a:r>
              <a:rPr lang="fr-FR" dirty="0" smtClean="0"/>
              <a:t>),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popular</a:t>
            </a:r>
            <a:r>
              <a:rPr lang="fr-FR" dirty="0" smtClean="0"/>
              <a:t> lingua franca, </a:t>
            </a:r>
            <a:r>
              <a:rPr lang="fr-FR" dirty="0" err="1" smtClean="0"/>
              <a:t>though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varying</a:t>
            </a:r>
            <a:r>
              <a:rPr lang="fr-FR" dirty="0" smtClean="0"/>
              <a:t> </a:t>
            </a:r>
            <a:r>
              <a:rPr lang="fr-FR" dirty="0" err="1" smtClean="0"/>
              <a:t>regional</a:t>
            </a:r>
            <a:r>
              <a:rPr lang="fr-FR" dirty="0" smtClean="0"/>
              <a:t> influences on </a:t>
            </a:r>
            <a:r>
              <a:rPr lang="fr-FR" dirty="0" err="1" smtClean="0"/>
              <a:t>dialect</a:t>
            </a:r>
            <a:r>
              <a:rPr lang="fr-FR" dirty="0" smtClean="0"/>
              <a:t> and slang.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241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>
                <a:solidFill>
                  <a:srgbClr val="FFC000"/>
                </a:solidFill>
              </a:rPr>
              <a:t>Some</a:t>
            </a:r>
            <a:r>
              <a:rPr lang="fr-FR" b="1" dirty="0" smtClean="0">
                <a:solidFill>
                  <a:srgbClr val="FFC000"/>
                </a:solidFill>
              </a:rPr>
              <a:t> </a:t>
            </a:r>
            <a:r>
              <a:rPr lang="fr-FR" b="1" dirty="0" err="1" smtClean="0">
                <a:solidFill>
                  <a:srgbClr val="FFC000"/>
                </a:solidFill>
              </a:rPr>
              <a:t>features</a:t>
            </a:r>
            <a:r>
              <a:rPr lang="fr-FR" b="1" dirty="0" smtClean="0">
                <a:solidFill>
                  <a:srgbClr val="FFC000"/>
                </a:solidFill>
              </a:rPr>
              <a:t> of </a:t>
            </a:r>
            <a:r>
              <a:rPr lang="fr-FR" b="1" dirty="0" err="1" smtClean="0">
                <a:solidFill>
                  <a:srgbClr val="FFC000"/>
                </a:solidFill>
              </a:rPr>
              <a:t>nigerian</a:t>
            </a:r>
            <a:r>
              <a:rPr lang="fr-FR" b="1" dirty="0" smtClean="0">
                <a:solidFill>
                  <a:srgbClr val="FFC000"/>
                </a:solidFill>
              </a:rPr>
              <a:t> </a:t>
            </a:r>
            <a:r>
              <a:rPr lang="fr-FR" b="1" dirty="0" err="1" smtClean="0">
                <a:solidFill>
                  <a:srgbClr val="FFC000"/>
                </a:solidFill>
              </a:rPr>
              <a:t>english-phonology</a:t>
            </a:r>
            <a:r>
              <a:rPr lang="fr-FR" b="1" dirty="0" smtClean="0">
                <a:solidFill>
                  <a:srgbClr val="FFC000"/>
                </a:solidFill>
              </a:rPr>
              <a:t> </a:t>
            </a:r>
            <a:endParaRPr lang="fr-FR" b="1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7172" y="2130191"/>
            <a:ext cx="8946541" cy="4195481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In </a:t>
            </a:r>
            <a:r>
              <a:rPr lang="fr-FR" dirty="0" err="1" smtClean="0"/>
              <a:t>discussing</a:t>
            </a:r>
            <a:r>
              <a:rPr lang="fr-FR" dirty="0" smtClean="0"/>
              <a:t> variation of </a:t>
            </a:r>
            <a:r>
              <a:rPr lang="fr-FR" dirty="0" err="1" smtClean="0"/>
              <a:t>Nigerian</a:t>
            </a:r>
            <a:r>
              <a:rPr lang="fr-FR" dirty="0" smtClean="0"/>
              <a:t> </a:t>
            </a:r>
            <a:r>
              <a:rPr lang="fr-FR" dirty="0"/>
              <a:t>E</a:t>
            </a:r>
            <a:r>
              <a:rPr lang="fr-FR" dirty="0" smtClean="0"/>
              <a:t>nglish </a:t>
            </a:r>
            <a:r>
              <a:rPr lang="fr-FR" dirty="0" err="1" smtClean="0"/>
              <a:t>Adgbite</a:t>
            </a:r>
            <a:r>
              <a:rPr lang="fr-FR" dirty="0" smtClean="0"/>
              <a:t> and </a:t>
            </a:r>
            <a:r>
              <a:rPr lang="fr-FR" dirty="0" err="1" smtClean="0"/>
              <a:t>Akindele</a:t>
            </a:r>
            <a:r>
              <a:rPr lang="fr-FR" dirty="0" smtClean="0"/>
              <a:t> (1999) have </a:t>
            </a:r>
            <a:r>
              <a:rPr lang="fr-FR" dirty="0" err="1" smtClean="0"/>
              <a:t>identified</a:t>
            </a:r>
            <a:r>
              <a:rPr lang="fr-FR" dirty="0" smtClean="0"/>
              <a:t> certain </a:t>
            </a:r>
            <a:r>
              <a:rPr lang="fr-FR" dirty="0" err="1" smtClean="0"/>
              <a:t>phonological</a:t>
            </a:r>
            <a:r>
              <a:rPr lang="fr-FR" dirty="0" smtClean="0"/>
              <a:t> items </a:t>
            </a:r>
            <a:r>
              <a:rPr lang="fr-FR" dirty="0" err="1" smtClean="0"/>
              <a:t>that</a:t>
            </a:r>
            <a:r>
              <a:rPr lang="fr-FR" dirty="0" smtClean="0"/>
              <a:t> tend to show variation in the speech of </a:t>
            </a:r>
            <a:r>
              <a:rPr lang="fr-FR" dirty="0" err="1" smtClean="0"/>
              <a:t>Nigerian</a:t>
            </a:r>
            <a:r>
              <a:rPr lang="fr-FR" dirty="0" smtClean="0"/>
              <a:t> speakers of English, </a:t>
            </a:r>
            <a:r>
              <a:rPr lang="fr-FR" dirty="0" err="1" smtClean="0"/>
              <a:t>these</a:t>
            </a:r>
            <a:r>
              <a:rPr lang="fr-FR" dirty="0" smtClean="0"/>
              <a:t> comprise </a:t>
            </a:r>
            <a:r>
              <a:rPr lang="fr-FR" dirty="0" err="1" smtClean="0"/>
              <a:t>sounds</a:t>
            </a:r>
            <a:r>
              <a:rPr lang="fr-FR" dirty="0" smtClean="0"/>
              <a:t>, stress </a:t>
            </a:r>
            <a:r>
              <a:rPr lang="fr-FR" dirty="0" err="1" smtClean="0"/>
              <a:t>syllable</a:t>
            </a:r>
            <a:r>
              <a:rPr lang="fr-FR" dirty="0" smtClean="0"/>
              <a:t> and intonation.</a:t>
            </a:r>
          </a:p>
          <a:p>
            <a:r>
              <a:rPr lang="fr-FR" dirty="0" smtClean="0"/>
              <a:t>For </a:t>
            </a:r>
            <a:r>
              <a:rPr lang="fr-FR" dirty="0" err="1" smtClean="0"/>
              <a:t>example</a:t>
            </a:r>
            <a:r>
              <a:rPr lang="fr-FR" dirty="0" smtClean="0"/>
              <a:t>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distinction </a:t>
            </a:r>
            <a:r>
              <a:rPr lang="fr-FR" dirty="0" err="1" smtClean="0"/>
              <a:t>between</a:t>
            </a:r>
            <a:r>
              <a:rPr lang="fr-FR" dirty="0" smtClean="0"/>
              <a:t> short and long </a:t>
            </a:r>
            <a:r>
              <a:rPr lang="fr-FR" dirty="0" err="1" smtClean="0"/>
              <a:t>vowels</a:t>
            </a:r>
            <a:r>
              <a:rPr lang="fr-FR" dirty="0"/>
              <a:t> </a:t>
            </a:r>
            <a:r>
              <a:rPr lang="fr-FR" dirty="0" smtClean="0"/>
              <a:t>    /o:/     [o] and /i:/     [i]. </a:t>
            </a:r>
            <a:r>
              <a:rPr lang="fr-FR" dirty="0" err="1" smtClean="0"/>
              <a:t>Vowels</a:t>
            </a:r>
            <a:r>
              <a:rPr lang="fr-FR" dirty="0" smtClean="0"/>
              <a:t> are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reduced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usual</a:t>
            </a:r>
            <a:r>
              <a:rPr lang="fr-FR" dirty="0" smtClean="0"/>
              <a:t> </a:t>
            </a:r>
            <a:r>
              <a:rPr lang="fr-FR" dirty="0" err="1" smtClean="0"/>
              <a:t>qualities</a:t>
            </a:r>
            <a:r>
              <a:rPr lang="fr-FR" dirty="0" smtClean="0"/>
              <a:t> </a:t>
            </a:r>
            <a:r>
              <a:rPr lang="fr-FR" dirty="0" err="1" smtClean="0"/>
              <a:t>especially</a:t>
            </a:r>
            <a:r>
              <a:rPr lang="fr-FR" dirty="0" smtClean="0"/>
              <a:t> in the case of the </a:t>
            </a:r>
            <a:r>
              <a:rPr lang="fr-FR" dirty="0" err="1" smtClean="0"/>
              <a:t>following</a:t>
            </a:r>
            <a:r>
              <a:rPr lang="fr-FR" dirty="0" smtClean="0"/>
              <a:t> </a:t>
            </a:r>
            <a:r>
              <a:rPr lang="fr-FR" dirty="0" err="1" smtClean="0"/>
              <a:t>vowels</a:t>
            </a:r>
            <a:r>
              <a:rPr lang="fr-FR" dirty="0" smtClean="0"/>
              <a:t> set /e/     [</a:t>
            </a:r>
            <a:r>
              <a:rPr lang="fr-FR" dirty="0" err="1" smtClean="0"/>
              <a:t>ei</a:t>
            </a:r>
            <a:r>
              <a:rPr lang="fr-FR" dirty="0" smtClean="0"/>
              <a:t>], /o/    [u] and /</a:t>
            </a:r>
            <a:r>
              <a:rPr lang="en-US" u="sng" dirty="0" smtClean="0">
                <a:hlinkClick r:id="rId2" tooltip="Ə"/>
              </a:rPr>
              <a:t>ə</a:t>
            </a:r>
            <a:r>
              <a:rPr lang="en-US" dirty="0" smtClean="0"/>
              <a:t>/     [æ], /u/    [u:].</a:t>
            </a:r>
          </a:p>
          <a:p>
            <a:r>
              <a:rPr lang="en-US" dirty="0" smtClean="0"/>
              <a:t>Consonants are on the other hand realized differently voiceless inter-dental fricative /</a:t>
            </a:r>
            <a:r>
              <a:rPr lang="el-GR" dirty="0" smtClean="0"/>
              <a:t>θ</a:t>
            </a:r>
            <a:r>
              <a:rPr lang="en-US" dirty="0" smtClean="0"/>
              <a:t>/    /s/ or [t], while the voiced inter-dental fricative /ð/   [d] or [z].</a:t>
            </a:r>
          </a:p>
          <a:p>
            <a:r>
              <a:rPr lang="en-US" dirty="0" smtClean="0"/>
              <a:t>The voiced bilabial fricative and the voiceless stop /v/, /p/    [f], while </a:t>
            </a:r>
            <a:r>
              <a:rPr lang="en-US" dirty="0" err="1" smtClean="0"/>
              <a:t>alveo-patal</a:t>
            </a:r>
            <a:r>
              <a:rPr lang="en-US" dirty="0" smtClean="0"/>
              <a:t> fricative /s/    [s] </a:t>
            </a:r>
            <a:endParaRPr lang="fr-FR" dirty="0" smtClean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086376" y="3795238"/>
            <a:ext cx="283336" cy="34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3687902" y="3830215"/>
            <a:ext cx="283336" cy="34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9085756" y="4094234"/>
            <a:ext cx="283336" cy="34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3546234" y="4382066"/>
            <a:ext cx="283336" cy="34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5166020" y="6027560"/>
            <a:ext cx="182452" cy="456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2959225" y="5339326"/>
            <a:ext cx="234351" cy="378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1944708" y="4382067"/>
            <a:ext cx="283336" cy="34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8693238" y="5738410"/>
            <a:ext cx="283336" cy="34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4491347" y="5032380"/>
            <a:ext cx="258074" cy="30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4905059" y="4382067"/>
            <a:ext cx="242701" cy="34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8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Syllable</a:t>
            </a:r>
            <a:r>
              <a:rPr lang="fr-FR" dirty="0" smtClean="0"/>
              <a:t> structure in a case </a:t>
            </a:r>
            <a:r>
              <a:rPr lang="fr-FR" dirty="0" err="1" smtClean="0"/>
              <a:t>where</a:t>
            </a:r>
            <a:r>
              <a:rPr lang="fr-FR" dirty="0" smtClean="0"/>
              <a:t> </a:t>
            </a:r>
            <a:r>
              <a:rPr lang="fr-FR" dirty="0" err="1" smtClean="0"/>
              <a:t>words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consonant clusters </a:t>
            </a:r>
            <a:r>
              <a:rPr lang="fr-FR" dirty="0" err="1" smtClean="0"/>
              <a:t>such</a:t>
            </a:r>
            <a:r>
              <a:rPr lang="fr-FR" dirty="0" smtClean="0"/>
              <a:t> as (CCVC) OR (CCCV) are </a:t>
            </a:r>
            <a:r>
              <a:rPr lang="fr-FR" dirty="0" err="1" smtClean="0"/>
              <a:t>re-syllabified</a:t>
            </a:r>
            <a:r>
              <a:rPr lang="fr-FR" dirty="0" smtClean="0"/>
              <a:t> by </a:t>
            </a:r>
            <a:r>
              <a:rPr lang="fr-FR" dirty="0" err="1" smtClean="0"/>
              <a:t>breaking</a:t>
            </a:r>
            <a:r>
              <a:rPr lang="fr-FR" dirty="0" smtClean="0"/>
              <a:t> the consonant cluster in </a:t>
            </a:r>
            <a:r>
              <a:rPr lang="fr-FR" dirty="0" err="1" smtClean="0"/>
              <a:t>words</a:t>
            </a:r>
            <a:r>
              <a:rPr lang="fr-FR" dirty="0" smtClean="0"/>
              <a:t> </a:t>
            </a:r>
            <a:r>
              <a:rPr lang="fr-FR" dirty="0" err="1" smtClean="0"/>
              <a:t>such</a:t>
            </a:r>
            <a:r>
              <a:rPr lang="fr-FR" dirty="0" smtClean="0"/>
              <a:t> as « </a:t>
            </a:r>
            <a:r>
              <a:rPr lang="fr-FR" dirty="0" err="1" smtClean="0"/>
              <a:t>bread</a:t>
            </a:r>
            <a:r>
              <a:rPr lang="fr-FR" dirty="0" smtClean="0"/>
              <a:t> » /bred/     [</a:t>
            </a:r>
            <a:r>
              <a:rPr lang="fr-FR" dirty="0" err="1" smtClean="0"/>
              <a:t>bured</a:t>
            </a:r>
            <a:r>
              <a:rPr lang="fr-FR" dirty="0" smtClean="0"/>
              <a:t>]  « </a:t>
            </a:r>
            <a:r>
              <a:rPr lang="fr-FR" dirty="0" err="1" smtClean="0"/>
              <a:t>security</a:t>
            </a:r>
            <a:r>
              <a:rPr lang="fr-FR" dirty="0" smtClean="0"/>
              <a:t> » /</a:t>
            </a:r>
            <a:r>
              <a:rPr lang="fr-FR" dirty="0" err="1" smtClean="0"/>
              <a:t>skuriti</a:t>
            </a:r>
            <a:r>
              <a:rPr lang="fr-FR" dirty="0" smtClean="0"/>
              <a:t>/     [</a:t>
            </a:r>
            <a:r>
              <a:rPr lang="fr-FR" dirty="0" err="1" smtClean="0"/>
              <a:t>sikuriti</a:t>
            </a:r>
            <a:r>
              <a:rPr lang="fr-FR" dirty="0" smtClean="0"/>
              <a:t>] and </a:t>
            </a:r>
            <a:r>
              <a:rPr lang="fr-FR" dirty="0" err="1" smtClean="0"/>
              <a:t>school</a:t>
            </a:r>
            <a:r>
              <a:rPr lang="fr-FR" dirty="0" smtClean="0"/>
              <a:t> /</a:t>
            </a:r>
            <a:r>
              <a:rPr lang="fr-FR" dirty="0" err="1" smtClean="0"/>
              <a:t>skul</a:t>
            </a:r>
            <a:r>
              <a:rPr lang="fr-FR" dirty="0" smtClean="0"/>
              <a:t>/     [</a:t>
            </a:r>
            <a:r>
              <a:rPr lang="fr-FR" dirty="0" err="1" smtClean="0"/>
              <a:t>suku:l</a:t>
            </a:r>
            <a:r>
              <a:rPr lang="fr-FR" dirty="0" smtClean="0"/>
              <a:t>].                                               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7922044" y="2884099"/>
            <a:ext cx="309093" cy="38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3812146" y="3168203"/>
            <a:ext cx="231820" cy="12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7186411" y="3181082"/>
            <a:ext cx="2516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10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>
                <a:solidFill>
                  <a:srgbClr val="FFC000"/>
                </a:solidFill>
              </a:rPr>
              <a:t>Linguistic</a:t>
            </a:r>
            <a:r>
              <a:rPr lang="fr-FR" b="1" dirty="0" smtClean="0">
                <a:solidFill>
                  <a:srgbClr val="FFC000"/>
                </a:solidFill>
              </a:rPr>
              <a:t> </a:t>
            </a:r>
            <a:r>
              <a:rPr lang="fr-FR" b="1" dirty="0" err="1" smtClean="0">
                <a:solidFill>
                  <a:srgbClr val="FFC000"/>
                </a:solidFill>
              </a:rPr>
              <a:t>features</a:t>
            </a:r>
            <a:r>
              <a:rPr lang="fr-FR" b="1" dirty="0" smtClean="0">
                <a:solidFill>
                  <a:srgbClr val="FFC000"/>
                </a:solidFill>
              </a:rPr>
              <a:t> of NE</a:t>
            </a:r>
            <a:endParaRPr lang="fr-FR" b="1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Stress in </a:t>
            </a:r>
            <a:r>
              <a:rPr lang="fr-FR" dirty="0" err="1" smtClean="0"/>
              <a:t>nigerian</a:t>
            </a:r>
            <a:r>
              <a:rPr lang="fr-FR" dirty="0" smtClean="0"/>
              <a:t> </a:t>
            </a:r>
            <a:r>
              <a:rPr lang="fr-FR" dirty="0" err="1" smtClean="0"/>
              <a:t>english</a:t>
            </a:r>
            <a:r>
              <a:rPr lang="fr-FR" dirty="0" smtClean="0"/>
              <a:t> </a:t>
            </a:r>
            <a:r>
              <a:rPr lang="fr-FR" dirty="0" err="1" smtClean="0"/>
              <a:t>appeared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influenced</a:t>
            </a:r>
            <a:r>
              <a:rPr lang="fr-FR" dirty="0" smtClean="0"/>
              <a:t> by the </a:t>
            </a:r>
            <a:r>
              <a:rPr lang="fr-FR" dirty="0" err="1" smtClean="0"/>
              <a:t>tone</a:t>
            </a:r>
            <a:r>
              <a:rPr lang="fr-FR" dirty="0" smtClean="0"/>
              <a:t> </a:t>
            </a:r>
            <a:r>
              <a:rPr lang="fr-FR" dirty="0" err="1" smtClean="0"/>
              <a:t>syllable</a:t>
            </a:r>
            <a:r>
              <a:rPr lang="fr-FR" dirty="0" smtClean="0"/>
              <a:t> in </a:t>
            </a:r>
            <a:r>
              <a:rPr lang="fr-FR" dirty="0" err="1" smtClean="0"/>
              <a:t>many</a:t>
            </a:r>
            <a:r>
              <a:rPr lang="fr-FR" dirty="0" smtClean="0"/>
              <a:t> </a:t>
            </a:r>
            <a:r>
              <a:rPr lang="fr-FR" dirty="0" err="1" smtClean="0"/>
              <a:t>nigerian</a:t>
            </a:r>
            <a:r>
              <a:rPr lang="fr-FR" dirty="0" smtClean="0"/>
              <a:t> </a:t>
            </a:r>
            <a:r>
              <a:rPr lang="fr-FR" dirty="0" err="1" smtClean="0"/>
              <a:t>languages</a:t>
            </a:r>
            <a:r>
              <a:rPr lang="fr-FR" dirty="0" smtClean="0"/>
              <a:t> and for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reason</a:t>
            </a:r>
            <a:r>
              <a:rPr lang="fr-FR" dirty="0" smtClean="0"/>
              <a:t> </a:t>
            </a:r>
            <a:r>
              <a:rPr lang="fr-FR" dirty="0" err="1" smtClean="0"/>
              <a:t>many</a:t>
            </a:r>
            <a:r>
              <a:rPr lang="fr-FR" dirty="0" smtClean="0"/>
              <a:t> </a:t>
            </a:r>
            <a:r>
              <a:rPr lang="fr-FR" dirty="0" err="1" smtClean="0"/>
              <a:t>english</a:t>
            </a:r>
            <a:r>
              <a:rPr lang="fr-FR" dirty="0" smtClean="0"/>
              <a:t> </a:t>
            </a:r>
            <a:r>
              <a:rPr lang="fr-FR" dirty="0" err="1" smtClean="0"/>
              <a:t>words</a:t>
            </a:r>
            <a:r>
              <a:rPr lang="fr-FR" dirty="0" smtClean="0"/>
              <a:t>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wrongly</a:t>
            </a:r>
            <a:r>
              <a:rPr lang="fr-FR" dirty="0" smtClean="0"/>
              <a:t> </a:t>
            </a:r>
            <a:r>
              <a:rPr lang="fr-FR" dirty="0" err="1" smtClean="0"/>
              <a:t>assigned</a:t>
            </a:r>
            <a:r>
              <a:rPr lang="fr-FR" dirty="0" smtClean="0"/>
              <a:t> stress </a:t>
            </a:r>
            <a:r>
              <a:rPr lang="fr-FR" dirty="0" err="1" smtClean="0"/>
              <a:t>irrespective</a:t>
            </a:r>
            <a:r>
              <a:rPr lang="fr-FR" dirty="0" smtClean="0"/>
              <a:t> of </a:t>
            </a:r>
            <a:r>
              <a:rPr lang="fr-FR" dirty="0" err="1" smtClean="0"/>
              <a:t>their</a:t>
            </a:r>
            <a:r>
              <a:rPr lang="fr-FR" dirty="0" smtClean="0"/>
              <a:t> class </a:t>
            </a:r>
            <a:r>
              <a:rPr lang="fr-FR" dirty="0" err="1" smtClean="0"/>
              <a:t>category</a:t>
            </a:r>
            <a:r>
              <a:rPr lang="fr-FR" dirty="0" smtClean="0"/>
              <a:t>.</a:t>
            </a:r>
          </a:p>
          <a:p>
            <a:r>
              <a:rPr lang="fr-FR" dirty="0" smtClean="0"/>
              <a:t>The </a:t>
            </a:r>
            <a:r>
              <a:rPr lang="fr-FR" dirty="0" err="1" smtClean="0"/>
              <a:t>following</a:t>
            </a:r>
            <a:r>
              <a:rPr lang="fr-FR" dirty="0" smtClean="0"/>
              <a:t> </a:t>
            </a:r>
            <a:r>
              <a:rPr lang="fr-FR" dirty="0" err="1" smtClean="0"/>
              <a:t>english</a:t>
            </a:r>
            <a:r>
              <a:rPr lang="fr-FR" dirty="0" smtClean="0"/>
              <a:t> </a:t>
            </a:r>
            <a:r>
              <a:rPr lang="fr-FR" dirty="0" err="1" smtClean="0"/>
              <a:t>words</a:t>
            </a:r>
            <a:r>
              <a:rPr lang="fr-FR" dirty="0" smtClean="0"/>
              <a:t>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stressed</a:t>
            </a:r>
            <a:r>
              <a:rPr lang="fr-FR" dirty="0" smtClean="0"/>
              <a:t> </a:t>
            </a:r>
            <a:r>
              <a:rPr lang="fr-FR" dirty="0" err="1" smtClean="0"/>
              <a:t>thus</a:t>
            </a:r>
            <a:r>
              <a:rPr lang="fr-FR" dirty="0" smtClean="0"/>
              <a:t> ‘</a:t>
            </a:r>
            <a:r>
              <a:rPr lang="fr-FR" dirty="0" err="1" smtClean="0"/>
              <a:t>madam</a:t>
            </a:r>
            <a:r>
              <a:rPr lang="fr-FR" dirty="0" smtClean="0"/>
              <a:t>’ [</a:t>
            </a:r>
            <a:r>
              <a:rPr lang="fr-FR" dirty="0" err="1" smtClean="0"/>
              <a:t>ma’dam</a:t>
            </a:r>
            <a:r>
              <a:rPr lang="fr-FR" dirty="0" smtClean="0"/>
              <a:t>], ‘’</a:t>
            </a:r>
            <a:r>
              <a:rPr lang="fr-FR" dirty="0" err="1" smtClean="0"/>
              <a:t>recognize</a:t>
            </a:r>
            <a:r>
              <a:rPr lang="fr-FR" dirty="0" smtClean="0"/>
              <a:t>’’ [</a:t>
            </a:r>
            <a:r>
              <a:rPr lang="fr-FR" dirty="0" err="1" smtClean="0"/>
              <a:t>rekog’niz</a:t>
            </a:r>
            <a:r>
              <a:rPr lang="fr-FR" dirty="0" smtClean="0"/>
              <a:t>], ‘’import’’[</a:t>
            </a:r>
            <a:r>
              <a:rPr lang="fr-FR" dirty="0" err="1" smtClean="0"/>
              <a:t>im’port</a:t>
            </a:r>
            <a:r>
              <a:rPr lang="fr-FR" dirty="0" smtClean="0"/>
              <a:t>] and ‘’record’’ [</a:t>
            </a:r>
            <a:r>
              <a:rPr lang="fr-FR" dirty="0" err="1" smtClean="0"/>
              <a:t>re’kord</a:t>
            </a:r>
            <a:r>
              <a:rPr lang="fr-FR" dirty="0" smtClean="0"/>
              <a:t>].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310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>
                <a:solidFill>
                  <a:srgbClr val="FFC000"/>
                </a:solidFill>
              </a:rPr>
              <a:t>Different</a:t>
            </a:r>
            <a:r>
              <a:rPr lang="fr-FR" b="1" dirty="0" smtClean="0">
                <a:solidFill>
                  <a:srgbClr val="FFC000"/>
                </a:solidFill>
              </a:rPr>
              <a:t> </a:t>
            </a:r>
            <a:r>
              <a:rPr lang="fr-FR" b="1" dirty="0" err="1" smtClean="0">
                <a:solidFill>
                  <a:srgbClr val="FFC000"/>
                </a:solidFill>
              </a:rPr>
              <a:t>form</a:t>
            </a:r>
            <a:r>
              <a:rPr lang="fr-FR" b="1" dirty="0" smtClean="0">
                <a:solidFill>
                  <a:srgbClr val="FFC000"/>
                </a:solidFill>
              </a:rPr>
              <a:t> of NE</a:t>
            </a:r>
            <a:endParaRPr lang="fr-FR" b="1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The concept </a:t>
            </a:r>
            <a:r>
              <a:rPr lang="fr-FR" dirty="0" err="1" smtClean="0"/>
              <a:t>Nigerian</a:t>
            </a:r>
            <a:r>
              <a:rPr lang="fr-FR" dirty="0" smtClean="0"/>
              <a:t> English in </a:t>
            </a:r>
            <a:r>
              <a:rPr lang="fr-FR" dirty="0" err="1" smtClean="0"/>
              <a:t>Jowit</a:t>
            </a:r>
            <a:r>
              <a:rPr lang="fr-FR" dirty="0" smtClean="0"/>
              <a:t> (1991) </a:t>
            </a:r>
            <a:r>
              <a:rPr lang="fr-FR" dirty="0" err="1" smtClean="0"/>
              <a:t>term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popular</a:t>
            </a:r>
            <a:r>
              <a:rPr lang="fr-FR" dirty="0" smtClean="0"/>
              <a:t> </a:t>
            </a:r>
            <a:r>
              <a:rPr lang="fr-FR" dirty="0" err="1" smtClean="0"/>
              <a:t>Nigerian</a:t>
            </a:r>
            <a:r>
              <a:rPr lang="fr-FR" dirty="0" smtClean="0"/>
              <a:t> English, </a:t>
            </a:r>
            <a:r>
              <a:rPr lang="fr-FR" dirty="0" err="1" smtClean="0"/>
              <a:t>where</a:t>
            </a:r>
            <a:r>
              <a:rPr lang="fr-FR" dirty="0" smtClean="0"/>
              <a:t> </a:t>
            </a:r>
            <a:r>
              <a:rPr lang="fr-FR" dirty="0" err="1" smtClean="0"/>
              <a:t>he</a:t>
            </a:r>
            <a:r>
              <a:rPr lang="fr-FR" dirty="0" smtClean="0"/>
              <a:t> </a:t>
            </a:r>
            <a:r>
              <a:rPr lang="fr-FR" dirty="0" err="1" smtClean="0"/>
              <a:t>identified</a:t>
            </a:r>
            <a:r>
              <a:rPr lang="fr-FR" dirty="0" smtClean="0"/>
              <a:t> </a:t>
            </a:r>
            <a:r>
              <a:rPr lang="fr-FR" dirty="0" err="1" smtClean="0"/>
              <a:t>every</a:t>
            </a:r>
            <a:r>
              <a:rPr lang="fr-FR" dirty="0" smtClean="0"/>
              <a:t> </a:t>
            </a:r>
            <a:r>
              <a:rPr lang="fr-FR" dirty="0" err="1" smtClean="0"/>
              <a:t>regional</a:t>
            </a:r>
            <a:r>
              <a:rPr lang="fr-FR" dirty="0" smtClean="0"/>
              <a:t> block </a:t>
            </a:r>
            <a:r>
              <a:rPr lang="fr-FR" dirty="0" err="1" smtClean="0"/>
              <a:t>with</a:t>
            </a:r>
            <a:r>
              <a:rPr lang="fr-FR" dirty="0" smtClean="0"/>
              <a:t> a </a:t>
            </a:r>
            <a:r>
              <a:rPr lang="fr-FR" dirty="0" err="1" smtClean="0"/>
              <a:t>particular</a:t>
            </a:r>
            <a:r>
              <a:rPr lang="fr-FR" dirty="0" smtClean="0"/>
              <a:t> </a:t>
            </a:r>
            <a:r>
              <a:rPr lang="fr-FR" dirty="0" err="1" smtClean="0"/>
              <a:t>form</a:t>
            </a:r>
            <a:r>
              <a:rPr lang="fr-FR" dirty="0" smtClean="0"/>
              <a:t> of English.</a:t>
            </a:r>
          </a:p>
          <a:p>
            <a:r>
              <a:rPr lang="fr-FR" dirty="0" smtClean="0"/>
              <a:t>For </a:t>
            </a:r>
            <a:r>
              <a:rPr lang="fr-FR" dirty="0" err="1" smtClean="0"/>
              <a:t>example</a:t>
            </a:r>
            <a:r>
              <a:rPr lang="fr-FR" dirty="0" smtClean="0"/>
              <a:t>, Yoruba,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Nupoid</a:t>
            </a:r>
            <a:r>
              <a:rPr lang="fr-FR" dirty="0" smtClean="0"/>
              <a:t> and </a:t>
            </a:r>
            <a:r>
              <a:rPr lang="fr-FR" dirty="0" err="1" smtClean="0"/>
              <a:t>Edoid</a:t>
            </a:r>
            <a:r>
              <a:rPr lang="fr-FR" dirty="0" smtClean="0"/>
              <a:t> groups are </a:t>
            </a:r>
            <a:r>
              <a:rPr lang="fr-FR" dirty="0" err="1" smtClean="0"/>
              <a:t>identified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a </a:t>
            </a:r>
            <a:r>
              <a:rPr lang="fr-FR" dirty="0" err="1" smtClean="0"/>
              <a:t>form</a:t>
            </a:r>
            <a:r>
              <a:rPr lang="fr-FR" dirty="0" smtClean="0"/>
              <a:t> of </a:t>
            </a:r>
            <a:r>
              <a:rPr lang="fr-FR" dirty="0" err="1" smtClean="0"/>
              <a:t>english</a:t>
            </a:r>
            <a:r>
              <a:rPr lang="fr-FR" dirty="0" smtClean="0"/>
              <a:t>.</a:t>
            </a:r>
          </a:p>
          <a:p>
            <a:r>
              <a:rPr lang="fr-FR" dirty="0" smtClean="0"/>
              <a:t>Igbo and Hausa </a:t>
            </a:r>
            <a:r>
              <a:rPr lang="fr-FR" dirty="0" err="1" smtClean="0"/>
              <a:t>along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neighbors</a:t>
            </a:r>
            <a:r>
              <a:rPr lang="fr-FR" dirty="0" smtClean="0"/>
              <a:t> </a:t>
            </a:r>
            <a:r>
              <a:rPr lang="fr-FR" dirty="0" err="1" smtClean="0"/>
              <a:t>were</a:t>
            </a:r>
            <a:r>
              <a:rPr lang="fr-FR" dirty="0" smtClean="0"/>
              <a:t> </a:t>
            </a:r>
            <a:r>
              <a:rPr lang="fr-FR" dirty="0" err="1" smtClean="0"/>
              <a:t>each</a:t>
            </a:r>
            <a:r>
              <a:rPr lang="fr-FR" dirty="0" smtClean="0"/>
              <a:t> </a:t>
            </a:r>
            <a:r>
              <a:rPr lang="fr-FR" dirty="0" err="1" smtClean="0"/>
              <a:t>belongs</a:t>
            </a:r>
            <a:r>
              <a:rPr lang="fr-FR" dirty="0" smtClean="0"/>
              <a:t> to a group </a:t>
            </a:r>
            <a:r>
              <a:rPr lang="fr-FR" dirty="0" err="1" smtClean="0"/>
              <a:t>identified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a </a:t>
            </a:r>
            <a:r>
              <a:rPr lang="fr-FR" dirty="0" err="1" smtClean="0"/>
              <a:t>particular</a:t>
            </a:r>
            <a:r>
              <a:rPr lang="fr-FR" dirty="0" smtClean="0"/>
              <a:t> </a:t>
            </a:r>
            <a:r>
              <a:rPr lang="fr-FR" dirty="0" err="1" smtClean="0"/>
              <a:t>form</a:t>
            </a:r>
            <a:r>
              <a:rPr lang="fr-FR" dirty="0" smtClean="0"/>
              <a:t> of </a:t>
            </a:r>
            <a:r>
              <a:rPr lang="fr-FR" dirty="0" err="1" smtClean="0"/>
              <a:t>english</a:t>
            </a:r>
            <a:r>
              <a:rPr lang="fr-FR" dirty="0" smtClean="0"/>
              <a:t>.</a:t>
            </a:r>
          </a:p>
          <a:p>
            <a:r>
              <a:rPr lang="fr-FR" dirty="0" smtClean="0"/>
              <a:t>One </a:t>
            </a:r>
            <a:r>
              <a:rPr lang="fr-FR" dirty="0" err="1" smtClean="0"/>
              <a:t>form</a:t>
            </a:r>
            <a:r>
              <a:rPr lang="fr-FR" dirty="0" smtClean="0"/>
              <a:t> of English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popular</a:t>
            </a:r>
            <a:r>
              <a:rPr lang="fr-FR" dirty="0" smtClean="0"/>
              <a:t> on one </a:t>
            </a:r>
            <a:r>
              <a:rPr lang="fr-FR" dirty="0" err="1" smtClean="0"/>
              <a:t>region</a:t>
            </a:r>
            <a:r>
              <a:rPr lang="fr-FR" dirty="0" smtClean="0"/>
              <a:t> of the country </a:t>
            </a:r>
            <a:r>
              <a:rPr lang="fr-FR" dirty="0" err="1" smtClean="0"/>
              <a:t>than</a:t>
            </a:r>
            <a:r>
              <a:rPr lang="fr-FR" dirty="0" smtClean="0"/>
              <a:t> </a:t>
            </a:r>
            <a:r>
              <a:rPr lang="fr-FR" dirty="0" err="1" smtClean="0"/>
              <a:t>another</a:t>
            </a:r>
            <a:r>
              <a:rPr lang="fr-FR" dirty="0" smtClean="0"/>
              <a:t>, </a:t>
            </a:r>
            <a:r>
              <a:rPr lang="fr-FR" dirty="0" err="1" smtClean="0"/>
              <a:t>this</a:t>
            </a:r>
            <a:r>
              <a:rPr lang="fr-FR" dirty="0" smtClean="0"/>
              <a:t> assertion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bring</a:t>
            </a:r>
            <a:r>
              <a:rPr lang="fr-FR" dirty="0" smtClean="0"/>
              <a:t> to </a:t>
            </a:r>
            <a:r>
              <a:rPr lang="fr-FR" dirty="0" err="1" smtClean="0"/>
              <a:t>mind</a:t>
            </a:r>
            <a:r>
              <a:rPr lang="fr-FR" dirty="0" smtClean="0"/>
              <a:t> the existence of </a:t>
            </a:r>
            <a:r>
              <a:rPr lang="fr-FR" dirty="0" err="1" smtClean="0"/>
              <a:t>many</a:t>
            </a:r>
            <a:r>
              <a:rPr lang="fr-FR" dirty="0" smtClean="0"/>
              <a:t> </a:t>
            </a:r>
            <a:r>
              <a:rPr lang="fr-FR" dirty="0" err="1" smtClean="0"/>
              <a:t>varieties</a:t>
            </a:r>
            <a:r>
              <a:rPr lang="fr-FR" dirty="0" smtClean="0"/>
              <a:t> of </a:t>
            </a:r>
            <a:r>
              <a:rPr lang="fr-FR" dirty="0"/>
              <a:t>E</a:t>
            </a:r>
            <a:r>
              <a:rPr lang="fr-FR" dirty="0" smtClean="0"/>
              <a:t>nglish in Nigeria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879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C000"/>
                </a:solidFill>
              </a:rPr>
              <a:t>The consonant </a:t>
            </a:r>
            <a:r>
              <a:rPr lang="fr-FR" b="1" dirty="0" err="1" smtClean="0">
                <a:solidFill>
                  <a:srgbClr val="FFC000"/>
                </a:solidFill>
              </a:rPr>
              <a:t>treatment</a:t>
            </a:r>
            <a:endParaRPr lang="fr-FR" b="1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Consonants </a:t>
            </a:r>
            <a:r>
              <a:rPr lang="fr-FR" dirty="0" err="1" smtClean="0"/>
              <a:t>which</a:t>
            </a:r>
            <a:r>
              <a:rPr lang="fr-FR" dirty="0" smtClean="0"/>
              <a:t> do not </a:t>
            </a:r>
            <a:r>
              <a:rPr lang="fr-FR" dirty="0" err="1" smtClean="0"/>
              <a:t>exist</a:t>
            </a:r>
            <a:r>
              <a:rPr lang="fr-FR" dirty="0" smtClean="0"/>
              <a:t> in all </a:t>
            </a:r>
            <a:r>
              <a:rPr lang="fr-FR" dirty="0" err="1" smtClean="0"/>
              <a:t>mother</a:t>
            </a:r>
            <a:r>
              <a:rPr lang="fr-FR" dirty="0" smtClean="0"/>
              <a:t> </a:t>
            </a:r>
            <a:r>
              <a:rPr lang="fr-FR" dirty="0" err="1" smtClean="0"/>
              <a:t>tongue</a:t>
            </a:r>
            <a:r>
              <a:rPr lang="fr-FR" dirty="0" smtClean="0"/>
              <a:t> speakers’ </a:t>
            </a:r>
            <a:r>
              <a:rPr lang="fr-FR" dirty="0" err="1" smtClean="0"/>
              <a:t>sound</a:t>
            </a:r>
            <a:r>
              <a:rPr lang="fr-FR" dirty="0" smtClean="0"/>
              <a:t> </a:t>
            </a:r>
            <a:r>
              <a:rPr lang="fr-FR" dirty="0" err="1" smtClean="0"/>
              <a:t>systems</a:t>
            </a:r>
            <a:r>
              <a:rPr lang="fr-FR" dirty="0" smtClean="0"/>
              <a:t> </a:t>
            </a:r>
            <a:r>
              <a:rPr lang="fr-FR" dirty="0" err="1" smtClean="0"/>
              <a:t>yet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pose </a:t>
            </a:r>
            <a:r>
              <a:rPr lang="fr-FR" dirty="0" err="1" smtClean="0"/>
              <a:t>difficulty</a:t>
            </a:r>
            <a:r>
              <a:rPr lang="fr-FR" dirty="0" smtClean="0"/>
              <a:t> in </a:t>
            </a:r>
            <a:r>
              <a:rPr lang="fr-FR" dirty="0" err="1" smtClean="0"/>
              <a:t>pronunciation</a:t>
            </a:r>
            <a:r>
              <a:rPr lang="fr-FR" dirty="0" smtClean="0"/>
              <a:t> to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nigerian</a:t>
            </a:r>
            <a:r>
              <a:rPr lang="fr-FR" dirty="0" smtClean="0"/>
              <a:t> </a:t>
            </a:r>
            <a:r>
              <a:rPr lang="fr-FR" dirty="0" err="1" smtClean="0"/>
              <a:t>eng;ish</a:t>
            </a:r>
            <a:r>
              <a:rPr lang="fr-FR" dirty="0" smtClean="0"/>
              <a:t> speakers and no </a:t>
            </a:r>
            <a:r>
              <a:rPr lang="fr-FR" dirty="0" err="1" smtClean="0"/>
              <a:t>difficulty</a:t>
            </a:r>
            <a:r>
              <a:rPr lang="fr-FR" dirty="0" smtClean="0"/>
              <a:t> to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others</a:t>
            </a:r>
            <a:r>
              <a:rPr lang="fr-FR" dirty="0" smtClean="0"/>
              <a:t>.</a:t>
            </a:r>
          </a:p>
          <a:p>
            <a:r>
              <a:rPr lang="fr-FR" dirty="0" smtClean="0"/>
              <a:t>For </a:t>
            </a:r>
            <a:r>
              <a:rPr lang="fr-FR" dirty="0" err="1" smtClean="0"/>
              <a:t>example</a:t>
            </a:r>
            <a:r>
              <a:rPr lang="fr-FR" dirty="0" smtClean="0"/>
              <a:t> the </a:t>
            </a:r>
            <a:r>
              <a:rPr lang="fr-FR" dirty="0" err="1" smtClean="0"/>
              <a:t>voiceless</a:t>
            </a:r>
            <a:r>
              <a:rPr lang="fr-FR" dirty="0" smtClean="0"/>
              <a:t> bilabial stop /p/ and </a:t>
            </a:r>
            <a:r>
              <a:rPr lang="fr-FR" dirty="0" err="1" smtClean="0"/>
              <a:t>voiced</a:t>
            </a:r>
            <a:r>
              <a:rPr lang="fr-FR" dirty="0" smtClean="0"/>
              <a:t> fricative /v/ do not </a:t>
            </a:r>
            <a:r>
              <a:rPr lang="fr-FR" dirty="0" err="1" smtClean="0"/>
              <a:t>exist</a:t>
            </a:r>
            <a:r>
              <a:rPr lang="fr-FR" dirty="0" smtClean="0"/>
              <a:t> in the </a:t>
            </a:r>
            <a:r>
              <a:rPr lang="fr-FR" dirty="0" err="1" smtClean="0"/>
              <a:t>sound</a:t>
            </a:r>
            <a:r>
              <a:rPr lang="fr-FR" dirty="0" smtClean="0"/>
              <a:t> </a:t>
            </a:r>
            <a:r>
              <a:rPr lang="fr-FR" dirty="0" err="1" smtClean="0"/>
              <a:t>systems</a:t>
            </a:r>
            <a:r>
              <a:rPr lang="fr-FR" dirty="0" smtClean="0"/>
              <a:t> of the major </a:t>
            </a:r>
            <a:r>
              <a:rPr lang="fr-FR" dirty="0" err="1" smtClean="0"/>
              <a:t>nigerian</a:t>
            </a:r>
            <a:r>
              <a:rPr lang="fr-FR" dirty="0" smtClean="0"/>
              <a:t> </a:t>
            </a:r>
            <a:r>
              <a:rPr lang="fr-FR" dirty="0" err="1" smtClean="0"/>
              <a:t>languages</a:t>
            </a:r>
            <a:r>
              <a:rPr lang="fr-FR" dirty="0" smtClean="0"/>
              <a:t>, </a:t>
            </a:r>
            <a:r>
              <a:rPr lang="fr-FR" dirty="0" err="1" smtClean="0"/>
              <a:t>yet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are </a:t>
            </a:r>
            <a:r>
              <a:rPr lang="fr-FR" dirty="0" err="1" smtClean="0"/>
              <a:t>pronounced</a:t>
            </a:r>
            <a:r>
              <a:rPr lang="fr-FR" dirty="0" smtClean="0"/>
              <a:t> </a:t>
            </a:r>
            <a:r>
              <a:rPr lang="fr-FR" dirty="0" err="1" smtClean="0"/>
              <a:t>perfectly</a:t>
            </a:r>
            <a:r>
              <a:rPr lang="fr-FR" dirty="0" smtClean="0"/>
              <a:t> by IGBO and YORUBA and </a:t>
            </a:r>
            <a:r>
              <a:rPr lang="fr-FR" dirty="0" err="1" smtClean="0"/>
              <a:t>imperfectly</a:t>
            </a:r>
            <a:r>
              <a:rPr lang="fr-FR" dirty="0" smtClean="0"/>
              <a:t> by HAUSA .</a:t>
            </a:r>
          </a:p>
          <a:p>
            <a:r>
              <a:rPr lang="fr-FR" dirty="0" smtClean="0"/>
              <a:t>Consonants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exist</a:t>
            </a:r>
            <a:r>
              <a:rPr lang="fr-FR" dirty="0" smtClean="0"/>
              <a:t> in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languages</a:t>
            </a:r>
            <a:r>
              <a:rPr lang="fr-FR" dirty="0" smtClean="0"/>
              <a:t> and </a:t>
            </a:r>
            <a:r>
              <a:rPr lang="fr-FR" dirty="0" err="1" smtClean="0"/>
              <a:t>doesn’t</a:t>
            </a:r>
            <a:r>
              <a:rPr lang="fr-FR" dirty="0" smtClean="0"/>
              <a:t> </a:t>
            </a:r>
            <a:r>
              <a:rPr lang="fr-FR" dirty="0" err="1" smtClean="0"/>
              <a:t>exist</a:t>
            </a:r>
            <a:r>
              <a:rPr lang="fr-FR" dirty="0" smtClean="0"/>
              <a:t> in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others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/</a:t>
            </a:r>
            <a:r>
              <a:rPr lang="en-US" dirty="0" smtClean="0"/>
              <a:t>ʃ/,/l/,/r/ and /t/ . For example /ʃ/ is difficult to pronounce for Yoruba but easy for others. The /t/ sound on the other hand is not difficult to pronounce by all speakers but in certain linguistic environment it will appear voiced by Igbo speakers.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041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exaples</a:t>
            </a:r>
            <a:r>
              <a:rPr lang="fr-FR" dirty="0" smtClean="0"/>
              <a:t> of </a:t>
            </a:r>
            <a:r>
              <a:rPr lang="fr-FR" dirty="0" err="1" smtClean="0"/>
              <a:t>phonological</a:t>
            </a:r>
            <a:r>
              <a:rPr lang="fr-FR" dirty="0" smtClean="0"/>
              <a:t> adaptation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CS                                SE       </a:t>
            </a:r>
          </a:p>
          <a:p>
            <a:r>
              <a:rPr lang="fr-FR" dirty="0" smtClean="0"/>
              <a:t>[</a:t>
            </a:r>
            <a:r>
              <a:rPr lang="fr-FR" dirty="0" err="1" smtClean="0"/>
              <a:t>koop</a:t>
            </a:r>
            <a:r>
              <a:rPr lang="fr-FR" dirty="0" smtClean="0"/>
              <a:t>]                       [k</a:t>
            </a:r>
            <a:r>
              <a:rPr lang="en-US" dirty="0" err="1" smtClean="0"/>
              <a:t>ʌp</a:t>
            </a:r>
            <a:r>
              <a:rPr lang="en-US" dirty="0" smtClean="0"/>
              <a:t>]            cup</a:t>
            </a:r>
          </a:p>
          <a:p>
            <a:r>
              <a:rPr lang="fr-FR" dirty="0" smtClean="0"/>
              <a:t>[</a:t>
            </a:r>
            <a:r>
              <a:rPr lang="fr-FR" dirty="0" err="1" smtClean="0"/>
              <a:t>faailot</a:t>
            </a:r>
            <a:r>
              <a:rPr lang="fr-FR" dirty="0" smtClean="0"/>
              <a:t>]                     [</a:t>
            </a:r>
            <a:r>
              <a:rPr lang="fr-FR" dirty="0" err="1" smtClean="0"/>
              <a:t>pail</a:t>
            </a:r>
            <a:r>
              <a:rPr lang="en-US" dirty="0" err="1" smtClean="0"/>
              <a:t>ət</a:t>
            </a:r>
            <a:r>
              <a:rPr lang="en-US" dirty="0" smtClean="0"/>
              <a:t>]         pilot</a:t>
            </a:r>
          </a:p>
          <a:p>
            <a:r>
              <a:rPr lang="fr-FR" dirty="0" smtClean="0"/>
              <a:t>[</a:t>
            </a:r>
            <a:r>
              <a:rPr lang="fr-FR" dirty="0" err="1" smtClean="0"/>
              <a:t>froblum</a:t>
            </a:r>
            <a:r>
              <a:rPr lang="fr-FR" dirty="0" smtClean="0"/>
              <a:t>]                   [</a:t>
            </a:r>
            <a:r>
              <a:rPr lang="en-US" dirty="0" err="1" smtClean="0"/>
              <a:t>prɒbləm</a:t>
            </a:r>
            <a:r>
              <a:rPr lang="en-US" dirty="0" smtClean="0"/>
              <a:t>]    problem </a:t>
            </a:r>
          </a:p>
          <a:p>
            <a:r>
              <a:rPr lang="en-US" dirty="0" smtClean="0"/>
              <a:t>[</a:t>
            </a:r>
            <a:r>
              <a:rPr lang="en-US" dirty="0" err="1" smtClean="0"/>
              <a:t>praayiz</a:t>
            </a:r>
            <a:r>
              <a:rPr lang="en-US" dirty="0" smtClean="0"/>
              <a:t>]                    [</a:t>
            </a:r>
            <a:r>
              <a:rPr lang="en-US" dirty="0" err="1" smtClean="0"/>
              <a:t>prais</a:t>
            </a:r>
            <a:r>
              <a:rPr lang="en-US" dirty="0" smtClean="0"/>
              <a:t>]          prize</a:t>
            </a:r>
          </a:p>
          <a:p>
            <a:r>
              <a:rPr lang="en-US" dirty="0" smtClean="0"/>
              <a:t>[</a:t>
            </a:r>
            <a:r>
              <a:rPr lang="en-US" dirty="0" err="1" smtClean="0"/>
              <a:t>plaan</a:t>
            </a:r>
            <a:r>
              <a:rPr lang="en-US" dirty="0" smtClean="0"/>
              <a:t>]                      [</a:t>
            </a:r>
            <a:r>
              <a:rPr lang="en-US" dirty="0" err="1" smtClean="0"/>
              <a:t>plæn</a:t>
            </a:r>
            <a:r>
              <a:rPr lang="en-US" dirty="0" smtClean="0"/>
              <a:t>]         plan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634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solidFill>
                  <a:srgbClr val="FFC000"/>
                </a:solidFill>
              </a:rPr>
              <a:t>Listen</a:t>
            </a:r>
            <a:r>
              <a:rPr lang="fr-FR" dirty="0" smtClean="0">
                <a:solidFill>
                  <a:srgbClr val="FFC000"/>
                </a:solidFill>
              </a:rPr>
              <a:t> to </a:t>
            </a:r>
            <a:r>
              <a:rPr lang="fr-FR" dirty="0" err="1" smtClean="0">
                <a:solidFill>
                  <a:srgbClr val="FFC000"/>
                </a:solidFill>
              </a:rPr>
              <a:t>Nigerian</a:t>
            </a:r>
            <a:r>
              <a:rPr lang="fr-FR" dirty="0" smtClean="0">
                <a:solidFill>
                  <a:srgbClr val="FFC000"/>
                </a:solidFill>
              </a:rPr>
              <a:t> English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http://www.youtube.com/watch?v=7uR8M8jRKJU</a:t>
            </a:r>
          </a:p>
        </p:txBody>
      </p:sp>
    </p:spTree>
    <p:extLst>
      <p:ext uri="{BB962C8B-B14F-4D97-AF65-F5344CB8AC3E}">
        <p14:creationId xmlns:p14="http://schemas.microsoft.com/office/powerpoint/2010/main" val="306142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511</TotalTime>
  <Words>702</Words>
  <Application>Microsoft Office PowerPoint</Application>
  <PresentationFormat>Vlastní</PresentationFormat>
  <Paragraphs>36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Ion</vt:lpstr>
      <vt:lpstr>Nigerian Accent features       Afef Missaoui</vt:lpstr>
      <vt:lpstr>Nigerian english</vt:lpstr>
      <vt:lpstr>Some features of nigerian english-phonology </vt:lpstr>
      <vt:lpstr>Prezentace aplikace PowerPoint</vt:lpstr>
      <vt:lpstr>Linguistic features of NE</vt:lpstr>
      <vt:lpstr>Different form of NE</vt:lpstr>
      <vt:lpstr>The consonant treatment</vt:lpstr>
      <vt:lpstr>Some exaples of phonological adaptation</vt:lpstr>
      <vt:lpstr>Listen to Nigerian English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afef missaoui</dc:creator>
  <cp:lastModifiedBy>Kateřina Tomková</cp:lastModifiedBy>
  <cp:revision>24</cp:revision>
  <dcterms:created xsi:type="dcterms:W3CDTF">2014-11-25T22:48:41Z</dcterms:created>
  <dcterms:modified xsi:type="dcterms:W3CDTF">2014-11-27T12:29:40Z</dcterms:modified>
</cp:coreProperties>
</file>