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youtube.com/watch?v=zCgDSNkzjE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dition.tefl.net/articles/teacher-technique/spanish-speaker-pronunciation-problems/" TargetMode="External"/><Relationship Id="rId2" Type="http://schemas.openxmlformats.org/officeDocument/2006/relationships/hyperlink" Target="http://englishspeaklikenative.com/resources/common-pronunciation-problems/spanish-pronunciation-problem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CgDSNkzjE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SPANISH ENGLISH	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TEREZA NOŽIČKOVÁ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616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www.youtube.com/watch?v=zCgDSNkzjEg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033" y="2635461"/>
            <a:ext cx="5733245" cy="381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525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http://englishspeaklikenative.com/resources/common-pronunciation-problems/spanish-pronunciation-problems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http://edition.tefl.net/articles/teacher-technique/spanish-speaker-pronunciation-problems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www.youtube.com/watch?v=zCgDSNkzjEg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88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/ə/ or “epenthetic” vowel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SCHWA SOUND BEFORE WORDS BEGINNING WITH /S/ + ANOTHER CONSONANT -&gt; DEFORMATION OF RHYTHM AND INTONATION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S</a:t>
            </a:r>
            <a:r>
              <a:rPr lang="cs-CZ" dirty="0" smtClean="0"/>
              <a:t>TOP; </a:t>
            </a:r>
            <a:r>
              <a:rPr lang="cs-CZ" b="1" dirty="0" smtClean="0"/>
              <a:t>S</a:t>
            </a:r>
            <a:r>
              <a:rPr lang="cs-CZ" dirty="0" smtClean="0"/>
              <a:t>PEAK; </a:t>
            </a:r>
            <a:r>
              <a:rPr lang="cs-CZ" b="1" dirty="0" smtClean="0"/>
              <a:t>S</a:t>
            </a:r>
            <a:r>
              <a:rPr lang="cs-CZ" dirty="0" smtClean="0"/>
              <a:t>NEAK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96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Substi</a:t>
            </a:r>
            <a:r>
              <a:rPr lang="cs-CZ" dirty="0" err="1" smtClean="0"/>
              <a:t>tution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SPANISH LETTERS ARE WRITTEN AS PRONOUNCED</a:t>
            </a:r>
          </a:p>
          <a:p>
            <a:r>
              <a:rPr lang="cs-CZ" dirty="0"/>
              <a:t>BAD INTELLIGIBILITY</a:t>
            </a: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T</a:t>
            </a:r>
            <a:r>
              <a:rPr lang="en-US" b="1" dirty="0"/>
              <a:t>he schwa sound /ə</a:t>
            </a:r>
            <a:r>
              <a:rPr lang="en-US" b="1" dirty="0" smtClean="0"/>
              <a:t>/</a:t>
            </a:r>
            <a:endParaRPr lang="cs-CZ" dirty="0"/>
          </a:p>
          <a:p>
            <a:r>
              <a:rPr lang="fr-FR" dirty="0"/>
              <a:t>R</a:t>
            </a:r>
            <a:r>
              <a:rPr lang="fr-FR" b="1" dirty="0"/>
              <a:t>e</a:t>
            </a:r>
            <a:r>
              <a:rPr lang="fr-FR" dirty="0"/>
              <a:t>spons</a:t>
            </a:r>
            <a:r>
              <a:rPr lang="fr-FR" b="1" dirty="0"/>
              <a:t>i</a:t>
            </a:r>
            <a:r>
              <a:rPr lang="fr-FR" dirty="0"/>
              <a:t>b</a:t>
            </a:r>
            <a:r>
              <a:rPr lang="fr-FR" b="1" dirty="0"/>
              <a:t>(ə)</a:t>
            </a:r>
            <a:r>
              <a:rPr lang="fr-FR" dirty="0"/>
              <a:t>le; Pers</a:t>
            </a:r>
            <a:r>
              <a:rPr lang="fr-FR" b="1" dirty="0"/>
              <a:t>o</a:t>
            </a:r>
            <a:r>
              <a:rPr lang="fr-FR" dirty="0"/>
              <a:t>nality; Veg</a:t>
            </a:r>
            <a:r>
              <a:rPr lang="fr-FR" b="1" dirty="0"/>
              <a:t>e</a:t>
            </a:r>
            <a:r>
              <a:rPr lang="fr-FR" dirty="0"/>
              <a:t>t</a:t>
            </a:r>
            <a:r>
              <a:rPr lang="fr-FR" b="1" dirty="0"/>
              <a:t>a</a:t>
            </a:r>
            <a:r>
              <a:rPr lang="fr-FR" dirty="0"/>
              <a:t>b</a:t>
            </a:r>
            <a:r>
              <a:rPr lang="fr-FR" b="1" dirty="0"/>
              <a:t>(ə)</a:t>
            </a:r>
            <a:r>
              <a:rPr lang="fr-FR" dirty="0"/>
              <a:t>les; stati</a:t>
            </a:r>
            <a:r>
              <a:rPr lang="fr-FR" b="1" dirty="0"/>
              <a:t>o</a:t>
            </a:r>
            <a:r>
              <a:rPr lang="fr-FR" dirty="0"/>
              <a:t>n</a:t>
            </a:r>
            <a:r>
              <a:rPr lang="fr-FR" b="1" dirty="0"/>
              <a:t>a</a:t>
            </a:r>
            <a:r>
              <a:rPr lang="fr-FR" dirty="0"/>
              <a:t>ry </a:t>
            </a:r>
            <a:r>
              <a:rPr lang="fr-FR" dirty="0" smtClean="0"/>
              <a:t>etc.</a:t>
            </a: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en-US" b="1" dirty="0" smtClean="0"/>
              <a:t>vowel </a:t>
            </a:r>
            <a:r>
              <a:rPr lang="en-US" b="1" dirty="0"/>
              <a:t>/æ/ for /a/ or /ɑː</a:t>
            </a:r>
            <a:r>
              <a:rPr lang="en-US" b="1" dirty="0" smtClean="0"/>
              <a:t>/</a:t>
            </a:r>
            <a:r>
              <a:rPr lang="cs-CZ" b="1" dirty="0" smtClean="0"/>
              <a:t> </a:t>
            </a:r>
            <a:r>
              <a:rPr lang="cs-CZ" b="1" dirty="0" err="1" smtClean="0"/>
              <a:t>or</a:t>
            </a:r>
            <a:r>
              <a:rPr lang="cs-CZ" b="1" dirty="0" smtClean="0"/>
              <a:t> /e/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substitute </a:t>
            </a:r>
            <a:r>
              <a:rPr lang="en-US" dirty="0"/>
              <a:t>vowel /æ/ for /a/ or /ɑː</a:t>
            </a:r>
            <a:r>
              <a:rPr lang="en-US" dirty="0" smtClean="0"/>
              <a:t>/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</a:t>
            </a:r>
            <a:r>
              <a:rPr lang="en-US" b="1" dirty="0"/>
              <a:t>a</a:t>
            </a:r>
            <a:r>
              <a:rPr lang="en-US" dirty="0"/>
              <a:t>ve; C</a:t>
            </a:r>
            <a:r>
              <a:rPr lang="en-US" b="1" dirty="0"/>
              <a:t>a</a:t>
            </a:r>
            <a:r>
              <a:rPr lang="en-US" dirty="0"/>
              <a:t>t; F</a:t>
            </a:r>
            <a:r>
              <a:rPr lang="en-US" b="1" dirty="0"/>
              <a:t>a</a:t>
            </a:r>
            <a:r>
              <a:rPr lang="en-US" dirty="0"/>
              <a:t>t; R</a:t>
            </a:r>
            <a:r>
              <a:rPr lang="en-US" b="1" dirty="0"/>
              <a:t>a</a:t>
            </a:r>
            <a:r>
              <a:rPr lang="en-US" dirty="0"/>
              <a:t>t; pl</a:t>
            </a:r>
            <a:r>
              <a:rPr lang="en-US" b="1" dirty="0"/>
              <a:t>ai</a:t>
            </a:r>
            <a:r>
              <a:rPr lang="en-US" dirty="0"/>
              <a:t>d; </a:t>
            </a:r>
            <a:r>
              <a:rPr lang="en-US" b="1" dirty="0"/>
              <a:t>a</a:t>
            </a:r>
            <a:r>
              <a:rPr lang="en-US" dirty="0"/>
              <a:t>pple; </a:t>
            </a:r>
            <a:r>
              <a:rPr lang="en-US" b="1" dirty="0"/>
              <a:t>a</a:t>
            </a:r>
            <a:r>
              <a:rPr lang="en-US" dirty="0"/>
              <a:t>dvertising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0348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296214"/>
            <a:ext cx="8946541" cy="5952185"/>
          </a:xfrm>
        </p:spPr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Confusion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/>
              <a:t>/i/ and /ɪ</a:t>
            </a:r>
            <a:r>
              <a:rPr lang="cs-CZ" b="1" dirty="0" smtClean="0"/>
              <a:t>/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when they see the letter [</a:t>
            </a:r>
            <a:r>
              <a:rPr lang="en-US" dirty="0" err="1"/>
              <a:t>i</a:t>
            </a:r>
            <a:r>
              <a:rPr lang="en-US" dirty="0" smtClean="0"/>
              <a:t>]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/</a:t>
            </a:r>
            <a:r>
              <a:rPr lang="en-US" dirty="0" err="1"/>
              <a:t>i</a:t>
            </a:r>
            <a:r>
              <a:rPr lang="en-US" dirty="0"/>
              <a:t>/: N</a:t>
            </a:r>
            <a:r>
              <a:rPr lang="en-US" b="1" dirty="0"/>
              <a:t>ee</a:t>
            </a:r>
            <a:r>
              <a:rPr lang="en-US" dirty="0"/>
              <a:t>d; r</a:t>
            </a:r>
            <a:r>
              <a:rPr lang="en-US" b="1" dirty="0"/>
              <a:t>ea</a:t>
            </a:r>
            <a:r>
              <a:rPr lang="en-US" dirty="0"/>
              <a:t>d; tr</a:t>
            </a:r>
            <a:r>
              <a:rPr lang="en-US" b="1" dirty="0"/>
              <a:t>ea</a:t>
            </a:r>
            <a:r>
              <a:rPr lang="en-US" dirty="0"/>
              <a:t>t; bel</a:t>
            </a:r>
            <a:r>
              <a:rPr lang="en-US" b="1" dirty="0"/>
              <a:t>ie</a:t>
            </a:r>
            <a:r>
              <a:rPr lang="en-US" dirty="0"/>
              <a:t>ve; m</a:t>
            </a:r>
            <a:r>
              <a:rPr lang="en-US" b="1" dirty="0"/>
              <a:t>ea</a:t>
            </a:r>
            <a:r>
              <a:rPr lang="en-US" dirty="0"/>
              <a:t>t; </a:t>
            </a:r>
            <a:r>
              <a:rPr lang="en-US" dirty="0" err="1" smtClean="0"/>
              <a:t>wh</a:t>
            </a:r>
            <a:r>
              <a:rPr lang="en-US" b="1" dirty="0" err="1" smtClean="0"/>
              <a:t>ee</a:t>
            </a:r>
            <a:r>
              <a:rPr lang="cs-CZ" b="1" dirty="0" smtClean="0"/>
              <a:t>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/ɪ/: Kn</a:t>
            </a:r>
            <a:r>
              <a:rPr lang="en-US" b="1" dirty="0"/>
              <a:t>i</a:t>
            </a:r>
            <a:r>
              <a:rPr lang="en-US" dirty="0"/>
              <a:t>t; r</a:t>
            </a:r>
            <a:r>
              <a:rPr lang="en-US" b="1" dirty="0"/>
              <a:t>i</a:t>
            </a:r>
            <a:r>
              <a:rPr lang="en-US" dirty="0"/>
              <a:t>d; t</a:t>
            </a:r>
            <a:r>
              <a:rPr lang="en-US" b="1" dirty="0"/>
              <a:t>i</a:t>
            </a:r>
            <a:r>
              <a:rPr lang="en-US" dirty="0"/>
              <a:t>t; l</a:t>
            </a:r>
            <a:r>
              <a:rPr lang="en-US" b="1" dirty="0"/>
              <a:t>i</a:t>
            </a:r>
            <a:r>
              <a:rPr lang="en-US" dirty="0"/>
              <a:t>ve; m</a:t>
            </a:r>
            <a:r>
              <a:rPr lang="en-US" b="1" dirty="0"/>
              <a:t>i</a:t>
            </a:r>
            <a:r>
              <a:rPr lang="en-US" dirty="0"/>
              <a:t>tt; </a:t>
            </a:r>
            <a:r>
              <a:rPr lang="en-US" dirty="0" smtClean="0"/>
              <a:t>w</a:t>
            </a:r>
            <a:r>
              <a:rPr lang="en-US" b="1" dirty="0" smtClean="0"/>
              <a:t>i</a:t>
            </a:r>
            <a:r>
              <a:rPr lang="en-US" dirty="0" smtClean="0"/>
              <a:t>ll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/ɑː/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/>
              <a:t>Tendency</a:t>
            </a:r>
            <a:r>
              <a:rPr lang="cs-CZ" dirty="0" smtClean="0"/>
              <a:t> to </a:t>
            </a:r>
            <a:r>
              <a:rPr lang="cs-CZ" dirty="0" err="1" smtClean="0"/>
              <a:t>shorten</a:t>
            </a:r>
            <a:r>
              <a:rPr lang="cs-CZ" dirty="0" smtClean="0"/>
              <a:t> </a:t>
            </a:r>
            <a:r>
              <a:rPr lang="cs-CZ" dirty="0" err="1" smtClean="0"/>
              <a:t>vowels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/ɑː/ </a:t>
            </a:r>
            <a:r>
              <a:rPr lang="en-US" dirty="0" smtClean="0"/>
              <a:t>replaced </a:t>
            </a:r>
            <a:r>
              <a:rPr lang="en-US" dirty="0"/>
              <a:t>with /ɔ/ or /ʌ</a:t>
            </a:r>
            <a:r>
              <a:rPr lang="en-US" dirty="0" smtClean="0"/>
              <a:t>/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Rob</a:t>
            </a:r>
            <a:r>
              <a:rPr lang="cs-CZ" b="1" dirty="0"/>
              <a:t>o</a:t>
            </a:r>
            <a:r>
              <a:rPr lang="cs-CZ" dirty="0"/>
              <a:t>t; </a:t>
            </a:r>
            <a:r>
              <a:rPr lang="cs-CZ" dirty="0" err="1"/>
              <a:t>c</a:t>
            </a:r>
            <a:r>
              <a:rPr lang="cs-CZ" b="1" dirty="0" err="1"/>
              <a:t>augh</a:t>
            </a:r>
            <a:r>
              <a:rPr lang="cs-CZ" dirty="0" err="1"/>
              <a:t>t</a:t>
            </a:r>
            <a:r>
              <a:rPr lang="cs-CZ" dirty="0"/>
              <a:t>; c</a:t>
            </a:r>
            <a:r>
              <a:rPr lang="cs-CZ" b="1" dirty="0"/>
              <a:t>a</a:t>
            </a:r>
            <a:r>
              <a:rPr lang="cs-CZ" dirty="0"/>
              <a:t>ll; </a:t>
            </a:r>
            <a:r>
              <a:rPr lang="cs-CZ" dirty="0" err="1" smtClean="0"/>
              <a:t>m</a:t>
            </a:r>
            <a:r>
              <a:rPr lang="cs-CZ" b="1" dirty="0" err="1" smtClean="0"/>
              <a:t>a</a:t>
            </a:r>
            <a:r>
              <a:rPr lang="cs-CZ" dirty="0" err="1" smtClean="0"/>
              <a:t>ll</a:t>
            </a: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/</a:t>
            </a:r>
            <a:r>
              <a:rPr lang="cs-CZ" b="1" dirty="0"/>
              <a:t>u:/ </a:t>
            </a:r>
            <a:r>
              <a:rPr lang="cs-CZ" b="1" dirty="0" smtClean="0"/>
              <a:t>and /ʊ/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/u:/: </a:t>
            </a:r>
            <a:r>
              <a:rPr lang="cs-CZ" dirty="0" err="1"/>
              <a:t>R</a:t>
            </a:r>
            <a:r>
              <a:rPr lang="cs-CZ" b="1" dirty="0" err="1"/>
              <a:t>oo</a:t>
            </a:r>
            <a:r>
              <a:rPr lang="cs-CZ" dirty="0" err="1"/>
              <a:t>m</a:t>
            </a:r>
            <a:r>
              <a:rPr lang="cs-CZ" dirty="0"/>
              <a:t>; </a:t>
            </a:r>
            <a:r>
              <a:rPr lang="cs-CZ" dirty="0" err="1"/>
              <a:t>t</a:t>
            </a:r>
            <a:r>
              <a:rPr lang="cs-CZ" b="1" dirty="0" err="1"/>
              <a:t>oo</a:t>
            </a:r>
            <a:r>
              <a:rPr lang="cs-CZ" dirty="0" err="1"/>
              <a:t>th</a:t>
            </a:r>
            <a:r>
              <a:rPr lang="cs-CZ" dirty="0"/>
              <a:t>; </a:t>
            </a:r>
            <a:r>
              <a:rPr lang="cs-CZ" dirty="0" smtClean="0"/>
              <a:t>f</a:t>
            </a:r>
            <a:r>
              <a:rPr lang="cs-CZ" b="1" dirty="0" smtClean="0"/>
              <a:t>oo</a:t>
            </a:r>
            <a:r>
              <a:rPr lang="cs-CZ" dirty="0" smtClean="0"/>
              <a:t>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/ʊ/: B</a:t>
            </a:r>
            <a:r>
              <a:rPr lang="en-US" b="1" dirty="0"/>
              <a:t>oo</a:t>
            </a:r>
            <a:r>
              <a:rPr lang="en-US" dirty="0"/>
              <a:t>k; p</a:t>
            </a:r>
            <a:r>
              <a:rPr lang="en-US" b="1" dirty="0"/>
              <a:t>u</a:t>
            </a:r>
            <a:r>
              <a:rPr lang="en-US" dirty="0"/>
              <a:t>t; f</a:t>
            </a:r>
            <a:r>
              <a:rPr lang="en-US" b="1" dirty="0"/>
              <a:t>oo</a:t>
            </a:r>
            <a:r>
              <a:rPr lang="en-US" dirty="0"/>
              <a:t>t; h</a:t>
            </a:r>
            <a:r>
              <a:rPr lang="en-US" b="1" dirty="0"/>
              <a:t>oo</a:t>
            </a:r>
            <a:r>
              <a:rPr lang="en-US" dirty="0"/>
              <a:t>d;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528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476518"/>
            <a:ext cx="8946541" cy="6117465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/</a:t>
            </a:r>
            <a:r>
              <a:rPr lang="cs-CZ" b="1" dirty="0" err="1"/>
              <a:t>oʊ</a:t>
            </a:r>
            <a:r>
              <a:rPr lang="cs-CZ" b="1" dirty="0"/>
              <a:t>/</a:t>
            </a:r>
            <a:endParaRPr lang="cs-CZ" dirty="0"/>
          </a:p>
          <a:p>
            <a:r>
              <a:rPr lang="cs-CZ" dirty="0" err="1" smtClean="0"/>
              <a:t>Learners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pronounce</a:t>
            </a:r>
            <a:r>
              <a:rPr lang="cs-CZ" dirty="0" smtClean="0"/>
              <a:t> </a:t>
            </a:r>
            <a:r>
              <a:rPr lang="en-US" dirty="0"/>
              <a:t>a vowel /ɔ/ and a consonant /w</a:t>
            </a:r>
            <a:r>
              <a:rPr lang="en-US" dirty="0" smtClean="0"/>
              <a:t>/</a:t>
            </a:r>
            <a:r>
              <a:rPr lang="cs-CZ" dirty="0" smtClean="0"/>
              <a:t> -&gt; </a:t>
            </a:r>
            <a:r>
              <a:rPr lang="cs-CZ" dirty="0" err="1" smtClean="0"/>
              <a:t>Spanish</a:t>
            </a:r>
            <a:r>
              <a:rPr lang="cs-CZ" dirty="0" smtClean="0"/>
              <a:t> </a:t>
            </a:r>
            <a:r>
              <a:rPr lang="cs-CZ" dirty="0" err="1" smtClean="0"/>
              <a:t>learners</a:t>
            </a:r>
            <a:r>
              <a:rPr lang="cs-CZ" dirty="0" smtClean="0"/>
              <a:t> 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vowel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endParaRPr lang="cs-CZ" dirty="0" smtClean="0"/>
          </a:p>
          <a:p>
            <a:r>
              <a:rPr lang="cs-CZ" dirty="0" err="1"/>
              <a:t>Wr</a:t>
            </a:r>
            <a:r>
              <a:rPr lang="cs-CZ" b="1" dirty="0" err="1"/>
              <a:t>o</a:t>
            </a:r>
            <a:r>
              <a:rPr lang="cs-CZ" dirty="0" err="1"/>
              <a:t>te</a:t>
            </a:r>
            <a:r>
              <a:rPr lang="cs-CZ" dirty="0"/>
              <a:t>; </a:t>
            </a:r>
            <a:r>
              <a:rPr lang="cs-CZ" b="1" dirty="0" err="1"/>
              <a:t>o</a:t>
            </a:r>
            <a:r>
              <a:rPr lang="cs-CZ" dirty="0" err="1"/>
              <a:t>ld</a:t>
            </a:r>
            <a:r>
              <a:rPr lang="cs-CZ" dirty="0"/>
              <a:t>; </a:t>
            </a:r>
            <a:r>
              <a:rPr lang="cs-CZ" dirty="0" err="1"/>
              <a:t>b</a:t>
            </a:r>
            <a:r>
              <a:rPr lang="cs-CZ" b="1" dirty="0" err="1"/>
              <a:t>oa</a:t>
            </a:r>
            <a:r>
              <a:rPr lang="cs-CZ" dirty="0" err="1"/>
              <a:t>t</a:t>
            </a:r>
            <a:r>
              <a:rPr lang="cs-CZ" dirty="0"/>
              <a:t>; </a:t>
            </a:r>
            <a:r>
              <a:rPr lang="cs-CZ" dirty="0" err="1" smtClean="0"/>
              <a:t>c</a:t>
            </a:r>
            <a:r>
              <a:rPr lang="cs-CZ" b="1" dirty="0" err="1" smtClean="0"/>
              <a:t>oa</a:t>
            </a:r>
            <a:r>
              <a:rPr lang="cs-CZ" dirty="0" err="1" smtClean="0"/>
              <a:t>t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/</a:t>
            </a:r>
            <a:r>
              <a:rPr lang="cs-CZ" b="1" dirty="0" err="1"/>
              <a:t>eɪ</a:t>
            </a:r>
            <a:r>
              <a:rPr lang="cs-CZ" b="1" dirty="0"/>
              <a:t>/ </a:t>
            </a:r>
            <a:r>
              <a:rPr lang="cs-CZ" b="1" dirty="0" smtClean="0"/>
              <a:t>and </a:t>
            </a:r>
            <a:r>
              <a:rPr lang="cs-CZ" b="1" dirty="0"/>
              <a:t>/</a:t>
            </a:r>
            <a:r>
              <a:rPr lang="cs-CZ" b="1" dirty="0" err="1"/>
              <a:t>aɪ</a:t>
            </a:r>
            <a:r>
              <a:rPr lang="cs-CZ" dirty="0"/>
              <a:t>/</a:t>
            </a:r>
          </a:p>
          <a:p>
            <a:r>
              <a:rPr lang="en-US" dirty="0" smtClean="0"/>
              <a:t>omit</a:t>
            </a:r>
            <a:r>
              <a:rPr lang="cs-CZ" dirty="0" smtClean="0"/>
              <a:t>ting</a:t>
            </a:r>
            <a:r>
              <a:rPr lang="en-US" dirty="0" smtClean="0"/>
              <a:t> </a:t>
            </a:r>
            <a:r>
              <a:rPr lang="en-US" dirty="0"/>
              <a:t>the /j/ altogether at times or mispronounce the vowel preceding it whether it happens to be /e/ or /a</a:t>
            </a:r>
            <a:r>
              <a:rPr lang="en-US" dirty="0" smtClean="0"/>
              <a:t>/</a:t>
            </a:r>
            <a:endParaRPr lang="cs-CZ" dirty="0" smtClean="0"/>
          </a:p>
          <a:p>
            <a:r>
              <a:rPr lang="cs-CZ" b="1" dirty="0"/>
              <a:t>/</a:t>
            </a:r>
            <a:r>
              <a:rPr lang="cs-CZ" b="1" dirty="0" err="1"/>
              <a:t>eɪ</a:t>
            </a:r>
            <a:r>
              <a:rPr lang="cs-CZ" b="1" dirty="0"/>
              <a:t>/: </a:t>
            </a:r>
            <a:r>
              <a:rPr lang="cs-CZ" dirty="0" err="1"/>
              <a:t>N</a:t>
            </a:r>
            <a:r>
              <a:rPr lang="cs-CZ" b="1" dirty="0" err="1"/>
              <a:t>a</a:t>
            </a:r>
            <a:r>
              <a:rPr lang="cs-CZ" dirty="0" err="1"/>
              <a:t>me</a:t>
            </a:r>
            <a:r>
              <a:rPr lang="cs-CZ" dirty="0"/>
              <a:t>; </a:t>
            </a:r>
            <a:r>
              <a:rPr lang="cs-CZ" dirty="0" err="1"/>
              <a:t>d</a:t>
            </a:r>
            <a:r>
              <a:rPr lang="cs-CZ" b="1" dirty="0" err="1"/>
              <a:t>a</a:t>
            </a:r>
            <a:r>
              <a:rPr lang="cs-CZ" dirty="0" err="1"/>
              <a:t>te</a:t>
            </a:r>
            <a:r>
              <a:rPr lang="cs-CZ" dirty="0"/>
              <a:t>; </a:t>
            </a:r>
            <a:r>
              <a:rPr lang="cs-CZ" dirty="0" err="1"/>
              <a:t>w</a:t>
            </a:r>
            <a:r>
              <a:rPr lang="cs-CZ" b="1" dirty="0" err="1"/>
              <a:t>ai</a:t>
            </a:r>
            <a:r>
              <a:rPr lang="cs-CZ" dirty="0" err="1"/>
              <a:t>t</a:t>
            </a:r>
            <a:r>
              <a:rPr lang="cs-CZ" dirty="0"/>
              <a:t>; </a:t>
            </a:r>
            <a:r>
              <a:rPr lang="cs-CZ" dirty="0" err="1" smtClean="0"/>
              <a:t>tr</a:t>
            </a:r>
            <a:r>
              <a:rPr lang="cs-CZ" b="1" dirty="0" err="1" smtClean="0"/>
              <a:t>ai</a:t>
            </a:r>
            <a:r>
              <a:rPr lang="cs-CZ" dirty="0" err="1" smtClean="0"/>
              <a:t>n</a:t>
            </a:r>
            <a:endParaRPr lang="cs-CZ" dirty="0" smtClean="0"/>
          </a:p>
          <a:p>
            <a:r>
              <a:rPr lang="en-US" b="1" dirty="0"/>
              <a:t>/</a:t>
            </a:r>
            <a:r>
              <a:rPr lang="en-US" b="1" dirty="0" err="1"/>
              <a:t>aɪ</a:t>
            </a:r>
            <a:r>
              <a:rPr lang="en-US" b="1" dirty="0"/>
              <a:t>/:</a:t>
            </a:r>
            <a:r>
              <a:rPr lang="en-US" dirty="0"/>
              <a:t>r</a:t>
            </a:r>
            <a:r>
              <a:rPr lang="en-US" b="1" dirty="0"/>
              <a:t>igh</a:t>
            </a:r>
            <a:r>
              <a:rPr lang="en-US" dirty="0"/>
              <a:t>t; f</a:t>
            </a:r>
            <a:r>
              <a:rPr lang="en-US" b="1" dirty="0"/>
              <a:t>igh</a:t>
            </a:r>
            <a:r>
              <a:rPr lang="en-US" dirty="0"/>
              <a:t>t; s</a:t>
            </a:r>
            <a:r>
              <a:rPr lang="en-US" b="1" dirty="0"/>
              <a:t>i</a:t>
            </a:r>
            <a:r>
              <a:rPr lang="en-US" dirty="0"/>
              <a:t>de; l</a:t>
            </a:r>
            <a:r>
              <a:rPr lang="en-US" b="1" dirty="0"/>
              <a:t>igh</a:t>
            </a:r>
            <a:r>
              <a:rPr lang="en-US" dirty="0"/>
              <a:t>t; </a:t>
            </a:r>
            <a:r>
              <a:rPr lang="en-US" dirty="0" smtClean="0"/>
              <a:t>tr</a:t>
            </a:r>
            <a:r>
              <a:rPr lang="en-US" b="1" dirty="0" smtClean="0"/>
              <a:t>ie</a:t>
            </a:r>
            <a:r>
              <a:rPr lang="en-US" dirty="0" smtClean="0"/>
              <a:t>d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el-GR" b="1" dirty="0"/>
              <a:t>/θ/ &amp; /</a:t>
            </a:r>
            <a:r>
              <a:rPr lang="cs-CZ" b="1" dirty="0"/>
              <a:t>ð/</a:t>
            </a:r>
            <a:endParaRPr lang="cs-CZ" dirty="0"/>
          </a:p>
          <a:p>
            <a:r>
              <a:rPr lang="cs-CZ" dirty="0" err="1" smtClean="0"/>
              <a:t>Palatalization</a:t>
            </a:r>
            <a:r>
              <a:rPr lang="cs-CZ" dirty="0" smtClean="0"/>
              <a:t> to /t/ and /</a:t>
            </a:r>
            <a:r>
              <a:rPr lang="cs-CZ" dirty="0" err="1" smtClean="0"/>
              <a:t>dú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519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450762"/>
            <a:ext cx="8946541" cy="57976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/m/</a:t>
            </a:r>
            <a:endParaRPr lang="cs-CZ" dirty="0"/>
          </a:p>
          <a:p>
            <a:r>
              <a:rPr lang="en-US" dirty="0"/>
              <a:t>no problem pronouncing this consonant when it’s in the beginning of the word as in [miss] or [mister] but when it occurs in the end of the </a:t>
            </a:r>
            <a:r>
              <a:rPr lang="en-US" dirty="0" smtClean="0"/>
              <a:t>word</a:t>
            </a:r>
            <a:r>
              <a:rPr lang="cs-CZ" dirty="0" smtClean="0"/>
              <a:t> -&gt; </a:t>
            </a:r>
            <a:r>
              <a:rPr lang="cs-CZ" sz="2400" dirty="0" smtClean="0"/>
              <a:t>/n/</a:t>
            </a:r>
          </a:p>
          <a:p>
            <a:r>
              <a:rPr lang="cs-CZ" dirty="0" err="1"/>
              <a:t>Drea</a:t>
            </a:r>
            <a:r>
              <a:rPr lang="cs-CZ" b="1" dirty="0" err="1"/>
              <a:t>m</a:t>
            </a:r>
            <a:r>
              <a:rPr lang="cs-CZ" dirty="0"/>
              <a:t>; </a:t>
            </a:r>
            <a:r>
              <a:rPr lang="cs-CZ" dirty="0" err="1"/>
              <a:t>rhy</a:t>
            </a:r>
            <a:r>
              <a:rPr lang="cs-CZ" b="1" dirty="0" err="1"/>
              <a:t>me</a:t>
            </a:r>
            <a:r>
              <a:rPr lang="cs-CZ" dirty="0"/>
              <a:t>; </a:t>
            </a:r>
            <a:r>
              <a:rPr lang="cs-CZ" dirty="0" err="1"/>
              <a:t>fa</a:t>
            </a:r>
            <a:r>
              <a:rPr lang="cs-CZ" b="1" dirty="0" err="1"/>
              <a:t>me</a:t>
            </a:r>
            <a:r>
              <a:rPr lang="cs-CZ" dirty="0"/>
              <a:t>; </a:t>
            </a:r>
            <a:r>
              <a:rPr lang="cs-CZ" dirty="0" smtClean="0"/>
              <a:t>Willia</a:t>
            </a:r>
            <a:r>
              <a:rPr lang="cs-CZ" b="1" dirty="0" smtClean="0"/>
              <a:t>m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/n/ &amp; /ŋ/</a:t>
            </a:r>
            <a:endParaRPr lang="cs-CZ" dirty="0"/>
          </a:p>
          <a:p>
            <a:r>
              <a:rPr lang="cs-CZ" dirty="0" err="1" smtClean="0"/>
              <a:t>Problems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/n/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beginning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middle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/>
              <a:t> </a:t>
            </a:r>
            <a:r>
              <a:rPr lang="cs-CZ" dirty="0" smtClean="0"/>
              <a:t>-&gt; </a:t>
            </a:r>
            <a:r>
              <a:rPr lang="cs-CZ" dirty="0" err="1" smtClean="0"/>
              <a:t>tendency</a:t>
            </a:r>
            <a:r>
              <a:rPr lang="cs-CZ" dirty="0" smtClean="0"/>
              <a:t> to use </a:t>
            </a:r>
            <a:r>
              <a:rPr lang="cs-CZ" b="1" dirty="0"/>
              <a:t>/ŋ</a:t>
            </a:r>
            <a:r>
              <a:rPr lang="cs-CZ" b="1" dirty="0" smtClean="0"/>
              <a:t>/ </a:t>
            </a:r>
            <a:r>
              <a:rPr lang="cs-CZ" dirty="0" err="1" smtClean="0"/>
              <a:t>instead</a:t>
            </a:r>
            <a:endParaRPr lang="cs-CZ" dirty="0" smtClean="0"/>
          </a:p>
          <a:p>
            <a:r>
              <a:rPr lang="cs-CZ" dirty="0" err="1" smtClean="0"/>
              <a:t>While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– </a:t>
            </a:r>
            <a:r>
              <a:rPr lang="cs-CZ" dirty="0" err="1" smtClean="0"/>
              <a:t>ing</a:t>
            </a:r>
            <a:r>
              <a:rPr lang="cs-CZ" dirty="0" smtClean="0"/>
              <a:t> </a:t>
            </a:r>
            <a:r>
              <a:rPr lang="cs-CZ" dirty="0"/>
              <a:t>-&gt; </a:t>
            </a:r>
            <a:r>
              <a:rPr lang="cs-CZ" dirty="0" err="1"/>
              <a:t>tendency</a:t>
            </a:r>
            <a:r>
              <a:rPr lang="cs-CZ" dirty="0"/>
              <a:t> to use </a:t>
            </a:r>
            <a:r>
              <a:rPr lang="cs-CZ" b="1" dirty="0" smtClean="0"/>
              <a:t>/n/ </a:t>
            </a:r>
            <a:endParaRPr lang="cs-CZ" dirty="0"/>
          </a:p>
          <a:p>
            <a:r>
              <a:rPr lang="en-US" dirty="0"/>
              <a:t>/n/ (beginning and middle</a:t>
            </a:r>
            <a:r>
              <a:rPr lang="en-US" dirty="0" smtClean="0"/>
              <a:t>):</a:t>
            </a:r>
            <a:r>
              <a:rPr lang="cs-CZ" dirty="0" smtClean="0"/>
              <a:t> </a:t>
            </a:r>
            <a:r>
              <a:rPr lang="en-US" b="1" dirty="0" smtClean="0"/>
              <a:t>n</a:t>
            </a:r>
            <a:r>
              <a:rPr lang="en-US" dirty="0" smtClean="0"/>
              <a:t>ame</a:t>
            </a:r>
            <a:r>
              <a:rPr lang="en-US" dirty="0"/>
              <a:t>; </a:t>
            </a:r>
            <a:r>
              <a:rPr lang="en-US" b="1" dirty="0"/>
              <a:t>kn</a:t>
            </a:r>
            <a:r>
              <a:rPr lang="en-US" dirty="0"/>
              <a:t>ight; </a:t>
            </a:r>
            <a:r>
              <a:rPr lang="en-US" b="1" dirty="0"/>
              <a:t>n</a:t>
            </a:r>
            <a:r>
              <a:rPr lang="en-US" dirty="0"/>
              <a:t>orth; </a:t>
            </a:r>
            <a:r>
              <a:rPr lang="en-US" dirty="0" smtClean="0"/>
              <a:t>liste</a:t>
            </a:r>
            <a:r>
              <a:rPr lang="en-US" b="1" dirty="0" smtClean="0"/>
              <a:t>n</a:t>
            </a:r>
            <a:r>
              <a:rPr lang="en-US" dirty="0" smtClean="0"/>
              <a:t>er</a:t>
            </a:r>
            <a:endParaRPr lang="cs-CZ" dirty="0"/>
          </a:p>
          <a:p>
            <a:r>
              <a:rPr lang="en-US" dirty="0"/>
              <a:t>/n/ (end): </a:t>
            </a:r>
            <a:r>
              <a:rPr lang="en-US" dirty="0" smtClean="0"/>
              <a:t>cor</a:t>
            </a:r>
            <a:r>
              <a:rPr lang="en-US" b="1" dirty="0" smtClean="0"/>
              <a:t>n</a:t>
            </a:r>
            <a:r>
              <a:rPr lang="en-US" dirty="0"/>
              <a:t>; thi</a:t>
            </a:r>
            <a:r>
              <a:rPr lang="en-US" b="1" dirty="0"/>
              <a:t>n</a:t>
            </a:r>
            <a:r>
              <a:rPr lang="en-US" dirty="0"/>
              <a:t>; pe</a:t>
            </a:r>
            <a:r>
              <a:rPr lang="en-US" b="1" dirty="0"/>
              <a:t>n</a:t>
            </a:r>
            <a:r>
              <a:rPr lang="en-US" dirty="0"/>
              <a:t>; ca</a:t>
            </a:r>
            <a:r>
              <a:rPr lang="en-US" b="1" dirty="0"/>
              <a:t>n</a:t>
            </a:r>
            <a:r>
              <a:rPr lang="en-US" dirty="0"/>
              <a:t>; liste</a:t>
            </a:r>
            <a:r>
              <a:rPr lang="en-US" b="1" dirty="0"/>
              <a:t>n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2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425004"/>
            <a:ext cx="8946541" cy="5823396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/r/</a:t>
            </a:r>
            <a:endParaRPr lang="cs-CZ" dirty="0"/>
          </a:p>
          <a:p>
            <a:r>
              <a:rPr lang="cs-CZ" dirty="0" err="1" smtClean="0"/>
              <a:t>Spanish</a:t>
            </a:r>
            <a:r>
              <a:rPr lang="cs-CZ" dirty="0" smtClean="0"/>
              <a:t> /r/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sound</a:t>
            </a:r>
            <a:r>
              <a:rPr lang="cs-CZ" dirty="0" smtClean="0"/>
              <a:t> </a:t>
            </a:r>
            <a:r>
              <a:rPr lang="cs-CZ" dirty="0" err="1" smtClean="0"/>
              <a:t>vibration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err="1"/>
              <a:t>Voiced</a:t>
            </a:r>
            <a:r>
              <a:rPr lang="cs-CZ" b="1" dirty="0"/>
              <a:t> Vs. </a:t>
            </a:r>
            <a:r>
              <a:rPr lang="cs-CZ" b="1" dirty="0" err="1"/>
              <a:t>Voiceless</a:t>
            </a:r>
            <a:endParaRPr lang="cs-CZ" dirty="0"/>
          </a:p>
          <a:p>
            <a:r>
              <a:rPr lang="en-US" dirty="0"/>
              <a:t> /z/ + vowel as in [zero] which is pronounced as /</a:t>
            </a:r>
            <a:r>
              <a:rPr lang="en-US" dirty="0" err="1"/>
              <a:t>si:roʊ</a:t>
            </a:r>
            <a:r>
              <a:rPr lang="en-US" dirty="0"/>
              <a:t>/ </a:t>
            </a:r>
            <a:endParaRPr lang="cs-CZ" dirty="0" smtClean="0"/>
          </a:p>
          <a:p>
            <a:r>
              <a:rPr lang="en-US" dirty="0"/>
              <a:t>/s/ + </a:t>
            </a:r>
            <a:r>
              <a:rPr lang="en-US" dirty="0" err="1"/>
              <a:t>consosnant</a:t>
            </a:r>
            <a:r>
              <a:rPr lang="en-US" dirty="0"/>
              <a:t> as in [sleep], which is sometimes pronounced as /</a:t>
            </a:r>
            <a:r>
              <a:rPr lang="en-US" dirty="0" err="1"/>
              <a:t>zli:p</a:t>
            </a:r>
            <a:r>
              <a:rPr lang="en-US" dirty="0" smtClean="0"/>
              <a:t>/</a:t>
            </a:r>
            <a:endParaRPr lang="cs-CZ" dirty="0" smtClean="0"/>
          </a:p>
          <a:p>
            <a:r>
              <a:rPr lang="en-US" dirty="0"/>
              <a:t>the final [s] in the word as in [please</a:t>
            </a:r>
            <a:r>
              <a:rPr lang="en-US" dirty="0" smtClean="0"/>
              <a:t>]</a:t>
            </a:r>
            <a:r>
              <a:rPr lang="cs-CZ" dirty="0" smtClean="0"/>
              <a:t> – big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en-US" dirty="0"/>
              <a:t>not only </a:t>
            </a:r>
            <a:r>
              <a:rPr lang="en-US" dirty="0" smtClean="0"/>
              <a:t>/s</a:t>
            </a:r>
            <a:r>
              <a:rPr lang="en-US" dirty="0"/>
              <a:t>/, it also affects /f/ and /v/, /k/ and /g/, /t/ and /d/, /</a:t>
            </a:r>
            <a:r>
              <a:rPr lang="en-US" dirty="0" err="1"/>
              <a:t>tʃ</a:t>
            </a:r>
            <a:r>
              <a:rPr lang="en-US" dirty="0"/>
              <a:t>/ and /ʤ/, /∫/ and /ʒ/, /p/ and /p/ and finally /θ/ and /ð</a:t>
            </a:r>
            <a:r>
              <a:rPr lang="en-US" dirty="0" smtClean="0"/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018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13197"/>
          </a:xfrm>
        </p:spPr>
        <p:txBody>
          <a:bodyPr/>
          <a:lstStyle/>
          <a:p>
            <a:r>
              <a:rPr lang="cs-CZ" b="1" dirty="0" err="1" smtClean="0"/>
              <a:t>Voiced</a:t>
            </a:r>
            <a:r>
              <a:rPr lang="cs-CZ" b="1" dirty="0" smtClean="0"/>
              <a:t> and </a:t>
            </a:r>
            <a:r>
              <a:rPr lang="cs-CZ" b="1" dirty="0" err="1" smtClean="0"/>
              <a:t>Voiceless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236372"/>
            <a:ext cx="8946541" cy="5012027"/>
          </a:xfrm>
        </p:spPr>
        <p:txBody>
          <a:bodyPr/>
          <a:lstStyle/>
          <a:p>
            <a:endParaRPr lang="cs-CZ" dirty="0" smtClean="0"/>
          </a:p>
          <a:p>
            <a:r>
              <a:rPr lang="en-US" dirty="0" smtClean="0"/>
              <a:t>/</a:t>
            </a:r>
            <a:r>
              <a:rPr lang="en-US" dirty="0"/>
              <a:t>z/: </a:t>
            </a:r>
            <a:r>
              <a:rPr lang="en-US" b="1" dirty="0"/>
              <a:t>z</a:t>
            </a:r>
            <a:r>
              <a:rPr lang="en-US" dirty="0"/>
              <a:t>ero; plea</a:t>
            </a:r>
            <a:r>
              <a:rPr lang="en-US" b="1" dirty="0"/>
              <a:t>se</a:t>
            </a:r>
            <a:r>
              <a:rPr lang="en-US" dirty="0"/>
              <a:t>; i</a:t>
            </a:r>
            <a:r>
              <a:rPr lang="en-US" b="1" dirty="0"/>
              <a:t>s</a:t>
            </a:r>
            <a:r>
              <a:rPr lang="en-US" dirty="0"/>
              <a:t>; ri</a:t>
            </a:r>
            <a:r>
              <a:rPr lang="en-US" b="1" dirty="0"/>
              <a:t>se</a:t>
            </a:r>
            <a:r>
              <a:rPr lang="en-US" dirty="0"/>
              <a:t>; ha</a:t>
            </a:r>
            <a:r>
              <a:rPr lang="en-US" b="1" dirty="0"/>
              <a:t>z</a:t>
            </a:r>
            <a:r>
              <a:rPr lang="en-US" dirty="0"/>
              <a:t>ard; </a:t>
            </a:r>
            <a:r>
              <a:rPr lang="en-US" dirty="0" err="1"/>
              <a:t>ha</a:t>
            </a:r>
            <a:r>
              <a:rPr lang="en-US" b="1" dirty="0" err="1"/>
              <a:t>z</a:t>
            </a:r>
            <a:r>
              <a:rPr lang="en-US" dirty="0" err="1"/>
              <a:t>el;he’</a:t>
            </a:r>
            <a:r>
              <a:rPr lang="en-US" b="1" dirty="0" err="1"/>
              <a:t>s</a:t>
            </a:r>
            <a:r>
              <a:rPr lang="en-US" dirty="0"/>
              <a:t> ill etc./f/ and /v/: fi</a:t>
            </a:r>
            <a:r>
              <a:rPr lang="en-US" b="1" dirty="0"/>
              <a:t>ve</a:t>
            </a:r>
            <a:r>
              <a:rPr lang="en-US" dirty="0"/>
              <a:t> and “fi</a:t>
            </a:r>
            <a:r>
              <a:rPr lang="en-US" b="1" dirty="0"/>
              <a:t>fe</a:t>
            </a:r>
            <a:r>
              <a:rPr lang="en-US" dirty="0"/>
              <a:t>”/k/ and</a:t>
            </a:r>
          </a:p>
          <a:p>
            <a:r>
              <a:rPr lang="en-US" dirty="0"/>
              <a:t>/g/: lo</a:t>
            </a:r>
            <a:r>
              <a:rPr lang="en-US" b="1" dirty="0"/>
              <a:t>g</a:t>
            </a:r>
            <a:r>
              <a:rPr lang="en-US" dirty="0"/>
              <a:t> and lo</a:t>
            </a:r>
            <a:r>
              <a:rPr lang="en-US" b="1" dirty="0"/>
              <a:t>ck</a:t>
            </a:r>
            <a:r>
              <a:rPr lang="en-US" dirty="0"/>
              <a:t>/t/ and /d/: ki</a:t>
            </a:r>
            <a:r>
              <a:rPr lang="en-US" b="1" dirty="0"/>
              <a:t>d</a:t>
            </a:r>
            <a:r>
              <a:rPr lang="en-US" dirty="0"/>
              <a:t> and ki</a:t>
            </a:r>
            <a:r>
              <a:rPr lang="en-US" b="1" dirty="0"/>
              <a:t>t</a:t>
            </a:r>
            <a:endParaRPr lang="en-US" dirty="0"/>
          </a:p>
          <a:p>
            <a:r>
              <a:rPr lang="en-US" dirty="0"/>
              <a:t>/</a:t>
            </a:r>
            <a:r>
              <a:rPr lang="en-US" dirty="0" err="1"/>
              <a:t>tʃ</a:t>
            </a:r>
            <a:r>
              <a:rPr lang="en-US" dirty="0"/>
              <a:t>/ and /ʤ/ (especially at word endings): bri</a:t>
            </a:r>
            <a:r>
              <a:rPr lang="en-US" b="1" dirty="0"/>
              <a:t>dge</a:t>
            </a:r>
            <a:r>
              <a:rPr lang="en-US" dirty="0"/>
              <a:t> and brea</a:t>
            </a:r>
            <a:r>
              <a:rPr lang="en-US" b="1" dirty="0"/>
              <a:t>ch</a:t>
            </a:r>
            <a:endParaRPr lang="en-US" dirty="0"/>
          </a:p>
          <a:p>
            <a:r>
              <a:rPr lang="en-US" dirty="0"/>
              <a:t>/∫/ and /ʒ/: u</a:t>
            </a:r>
            <a:r>
              <a:rPr lang="en-US" b="1" dirty="0"/>
              <a:t>s</a:t>
            </a:r>
            <a:r>
              <a:rPr lang="en-US" dirty="0"/>
              <a:t>ually and “</a:t>
            </a:r>
            <a:r>
              <a:rPr lang="en-US" dirty="0" err="1"/>
              <a:t>u</a:t>
            </a:r>
            <a:r>
              <a:rPr lang="en-US" b="1" dirty="0" err="1"/>
              <a:t>sh</a:t>
            </a:r>
            <a:r>
              <a:rPr lang="en-US" dirty="0" err="1"/>
              <a:t>ully</a:t>
            </a:r>
            <a:r>
              <a:rPr lang="en-US" dirty="0"/>
              <a:t>”</a:t>
            </a:r>
          </a:p>
          <a:p>
            <a:r>
              <a:rPr lang="en-US" dirty="0"/>
              <a:t>/p/ and /p/: Bo</a:t>
            </a:r>
            <a:r>
              <a:rPr lang="en-US" b="1" dirty="0"/>
              <a:t>b</a:t>
            </a:r>
            <a:r>
              <a:rPr lang="en-US" dirty="0"/>
              <a:t> and bo</a:t>
            </a:r>
            <a:r>
              <a:rPr lang="en-US" b="1" dirty="0"/>
              <a:t>p</a:t>
            </a:r>
            <a:endParaRPr lang="en-US" dirty="0"/>
          </a:p>
          <a:p>
            <a:r>
              <a:rPr lang="en-US" dirty="0"/>
              <a:t>/θ/ and /ð/: wi</a:t>
            </a:r>
            <a:r>
              <a:rPr lang="en-US" b="1" dirty="0"/>
              <a:t>th</a:t>
            </a:r>
            <a:r>
              <a:rPr lang="en-US" dirty="0"/>
              <a:t> and wid</a:t>
            </a:r>
            <a:r>
              <a:rPr lang="en-US" b="1" dirty="0"/>
              <a:t>th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100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463639"/>
            <a:ext cx="8946541" cy="60144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/j/ &amp; /ʤ/</a:t>
            </a:r>
            <a:endParaRPr lang="cs-CZ" dirty="0"/>
          </a:p>
          <a:p>
            <a:r>
              <a:rPr lang="cs-CZ" dirty="0" smtClean="0"/>
              <a:t>Word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/j/ </a:t>
            </a:r>
            <a:r>
              <a:rPr lang="cs-CZ" dirty="0" err="1" smtClean="0"/>
              <a:t>becomes</a:t>
            </a:r>
            <a:r>
              <a:rPr lang="cs-CZ" dirty="0" smtClean="0"/>
              <a:t> </a:t>
            </a:r>
            <a:r>
              <a:rPr lang="cs-CZ" dirty="0"/>
              <a:t>/ʤ/ and </a:t>
            </a:r>
            <a:r>
              <a:rPr lang="cs-CZ" dirty="0" err="1"/>
              <a:t>sometimes</a:t>
            </a:r>
            <a:r>
              <a:rPr lang="cs-CZ" dirty="0"/>
              <a:t> /</a:t>
            </a:r>
            <a:r>
              <a:rPr lang="cs-CZ" dirty="0" err="1"/>
              <a:t>dj</a:t>
            </a:r>
            <a:r>
              <a:rPr lang="cs-CZ" dirty="0" smtClean="0"/>
              <a:t>/</a:t>
            </a:r>
          </a:p>
          <a:p>
            <a:r>
              <a:rPr lang="cs-CZ" dirty="0" err="1" smtClean="0"/>
              <a:t>Words</a:t>
            </a:r>
            <a:r>
              <a:rPr lang="cs-CZ" dirty="0" smtClean="0"/>
              <a:t> 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en-US" dirty="0" smtClean="0"/>
              <a:t>/ʤ</a:t>
            </a:r>
            <a:r>
              <a:rPr lang="cs-CZ" dirty="0" smtClean="0"/>
              <a:t>/ </a:t>
            </a:r>
            <a:r>
              <a:rPr lang="cs-CZ" dirty="0" err="1" smtClean="0"/>
              <a:t>becomes</a:t>
            </a:r>
            <a:r>
              <a:rPr lang="en-US" dirty="0" smtClean="0"/>
              <a:t> </a:t>
            </a:r>
            <a:r>
              <a:rPr lang="en-US" dirty="0"/>
              <a:t>/j</a:t>
            </a:r>
            <a:r>
              <a:rPr lang="en-US" dirty="0" smtClean="0"/>
              <a:t>/</a:t>
            </a:r>
            <a:endParaRPr lang="cs-CZ" dirty="0" smtClean="0"/>
          </a:p>
          <a:p>
            <a:r>
              <a:rPr lang="en-US" dirty="0"/>
              <a:t>/j/: </a:t>
            </a:r>
            <a:r>
              <a:rPr lang="en-US" b="1" dirty="0"/>
              <a:t>y</a:t>
            </a:r>
            <a:r>
              <a:rPr lang="en-US" dirty="0"/>
              <a:t>es; </a:t>
            </a:r>
            <a:r>
              <a:rPr lang="en-US" b="1" dirty="0"/>
              <a:t>y</a:t>
            </a:r>
            <a:r>
              <a:rPr lang="en-US" dirty="0"/>
              <a:t>ell; </a:t>
            </a:r>
            <a:r>
              <a:rPr lang="en-US" b="1" dirty="0"/>
              <a:t>y</a:t>
            </a:r>
            <a:r>
              <a:rPr lang="en-US" dirty="0"/>
              <a:t>et; </a:t>
            </a:r>
            <a:r>
              <a:rPr lang="en-US" b="1" dirty="0"/>
              <a:t>y</a:t>
            </a:r>
            <a:r>
              <a:rPr lang="en-US" dirty="0"/>
              <a:t>ou; </a:t>
            </a:r>
            <a:r>
              <a:rPr lang="en-US" b="1" dirty="0"/>
              <a:t>U</a:t>
            </a:r>
            <a:r>
              <a:rPr lang="en-US" dirty="0"/>
              <a:t>niversity </a:t>
            </a:r>
            <a:endParaRPr lang="cs-CZ" dirty="0"/>
          </a:p>
          <a:p>
            <a:r>
              <a:rPr lang="en-US" dirty="0" smtClean="0"/>
              <a:t>/ʤ</a:t>
            </a:r>
            <a:r>
              <a:rPr lang="en-US" dirty="0"/>
              <a:t>/: </a:t>
            </a:r>
            <a:r>
              <a:rPr lang="en-US" b="1" dirty="0"/>
              <a:t>J</a:t>
            </a:r>
            <a:r>
              <a:rPr lang="en-US" dirty="0"/>
              <a:t>ohn; </a:t>
            </a:r>
            <a:r>
              <a:rPr lang="en-US" b="1" dirty="0"/>
              <a:t>g</a:t>
            </a:r>
            <a:r>
              <a:rPr lang="en-US" dirty="0"/>
              <a:t>erms; </a:t>
            </a:r>
            <a:r>
              <a:rPr lang="en-US" b="1" dirty="0" err="1"/>
              <a:t>j</a:t>
            </a:r>
            <a:r>
              <a:rPr lang="en-US" dirty="0" err="1"/>
              <a:t>ob;</a:t>
            </a:r>
            <a:r>
              <a:rPr lang="en-US" b="1" dirty="0" err="1"/>
              <a:t>g</a:t>
            </a:r>
            <a:r>
              <a:rPr lang="en-US" dirty="0" err="1"/>
              <a:t>el</a:t>
            </a:r>
            <a:r>
              <a:rPr lang="en-US" dirty="0"/>
              <a:t>; </a:t>
            </a:r>
            <a:r>
              <a:rPr lang="en-US" b="1" dirty="0" smtClean="0"/>
              <a:t>j</a:t>
            </a:r>
            <a:r>
              <a:rPr lang="en-US" dirty="0" smtClean="0"/>
              <a:t>ewelry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/w/</a:t>
            </a:r>
          </a:p>
          <a:p>
            <a:r>
              <a:rPr lang="en-US" dirty="0"/>
              <a:t>when it precedes vowel /ʊ</a:t>
            </a:r>
            <a:r>
              <a:rPr lang="en-US" dirty="0" smtClean="0"/>
              <a:t>/</a:t>
            </a:r>
            <a:r>
              <a:rPr lang="cs-CZ" dirty="0" smtClean="0"/>
              <a:t> as in </a:t>
            </a:r>
            <a:r>
              <a:rPr lang="cs-CZ" dirty="0"/>
              <a:t>[</a:t>
            </a:r>
            <a:r>
              <a:rPr lang="cs-CZ" dirty="0" err="1"/>
              <a:t>would</a:t>
            </a:r>
            <a:r>
              <a:rPr lang="cs-CZ" dirty="0" smtClean="0"/>
              <a:t>] -&gt; </a:t>
            </a:r>
            <a:r>
              <a:rPr lang="cs-CZ" dirty="0" err="1" smtClean="0"/>
              <a:t>tendency</a:t>
            </a:r>
            <a:r>
              <a:rPr lang="cs-CZ" dirty="0" smtClean="0"/>
              <a:t> to insert </a:t>
            </a:r>
            <a:r>
              <a:rPr lang="en-US" dirty="0"/>
              <a:t>/g/ before /w/ which makes [would] sound like [good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en-US" dirty="0"/>
              <a:t>/w/: </a:t>
            </a:r>
            <a:r>
              <a:rPr lang="en-US" b="1" dirty="0"/>
              <a:t>w</a:t>
            </a:r>
            <a:r>
              <a:rPr lang="en-US" dirty="0"/>
              <a:t>ould; </a:t>
            </a:r>
            <a:r>
              <a:rPr lang="en-US" b="1" dirty="0"/>
              <a:t>w</a:t>
            </a:r>
            <a:r>
              <a:rPr lang="en-US" dirty="0"/>
              <a:t>ood; </a:t>
            </a:r>
            <a:r>
              <a:rPr lang="en-US" b="1" dirty="0"/>
              <a:t>w</a:t>
            </a:r>
            <a:r>
              <a:rPr lang="en-US" dirty="0"/>
              <a:t>ool; </a:t>
            </a:r>
            <a:r>
              <a:rPr lang="en-US" b="1" dirty="0"/>
              <a:t>w</a:t>
            </a:r>
            <a:r>
              <a:rPr lang="en-US" dirty="0"/>
              <a:t>olf; </a:t>
            </a:r>
            <a:r>
              <a:rPr lang="en-US" b="1" dirty="0"/>
              <a:t>w</a:t>
            </a:r>
            <a:r>
              <a:rPr lang="en-US" dirty="0"/>
              <a:t>omb 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/v/</a:t>
            </a:r>
            <a:endParaRPr lang="cs-CZ" dirty="0"/>
          </a:p>
          <a:p>
            <a:r>
              <a:rPr lang="en-US" dirty="0"/>
              <a:t>when producing /v/, the result is /b</a:t>
            </a:r>
            <a:r>
              <a:rPr lang="en-US" dirty="0" smtClean="0"/>
              <a:t>/</a:t>
            </a:r>
            <a:endParaRPr lang="cs-CZ" dirty="0" smtClean="0"/>
          </a:p>
          <a:p>
            <a:r>
              <a:rPr lang="en-US" dirty="0"/>
              <a:t>/v/: o</a:t>
            </a:r>
            <a:r>
              <a:rPr lang="en-US" b="1" dirty="0"/>
              <a:t>v</a:t>
            </a:r>
            <a:r>
              <a:rPr lang="en-US" dirty="0"/>
              <a:t>er; o</a:t>
            </a:r>
            <a:r>
              <a:rPr lang="en-US" b="1" dirty="0"/>
              <a:t>v</a:t>
            </a:r>
            <a:r>
              <a:rPr lang="en-US" dirty="0"/>
              <a:t>al; ro</a:t>
            </a:r>
            <a:r>
              <a:rPr lang="en-US" b="1" dirty="0"/>
              <a:t>ve</a:t>
            </a:r>
            <a:r>
              <a:rPr lang="en-US" dirty="0"/>
              <a:t>; no</a:t>
            </a:r>
            <a:r>
              <a:rPr lang="en-US" b="1" dirty="0"/>
              <a:t>v</a:t>
            </a:r>
            <a:r>
              <a:rPr lang="en-US" dirty="0"/>
              <a:t>el; ho</a:t>
            </a:r>
            <a:r>
              <a:rPr lang="en-US" b="1" dirty="0"/>
              <a:t>v</a:t>
            </a:r>
            <a:r>
              <a:rPr lang="en-US" dirty="0"/>
              <a:t>er; dro</a:t>
            </a:r>
            <a:r>
              <a:rPr lang="en-US" b="1" dirty="0"/>
              <a:t>ve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but </a:t>
            </a:r>
            <a:r>
              <a:rPr lang="en-US" dirty="0" err="1"/>
              <a:t>alsoPro</a:t>
            </a:r>
            <a:r>
              <a:rPr lang="en-US" b="1" dirty="0" err="1"/>
              <a:t>ve</a:t>
            </a:r>
            <a:r>
              <a:rPr lang="en-US" dirty="0"/>
              <a:t>; mo</a:t>
            </a:r>
            <a:r>
              <a:rPr lang="en-US" b="1" dirty="0"/>
              <a:t>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235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333</TotalTime>
  <Words>337</Words>
  <Application>Microsoft Office PowerPoint</Application>
  <PresentationFormat>Vlastní</PresentationFormat>
  <Paragraphs>89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Ion</vt:lpstr>
      <vt:lpstr>SPANISH ENGLISH  </vt:lpstr>
      <vt:lpstr>Adding /ə/ or “epenthetic” vowel </vt:lpstr>
      <vt:lpstr>Substitution</vt:lpstr>
      <vt:lpstr>Prezentace aplikace PowerPoint</vt:lpstr>
      <vt:lpstr>Prezentace aplikace PowerPoint</vt:lpstr>
      <vt:lpstr>Prezentace aplikace PowerPoint</vt:lpstr>
      <vt:lpstr>Prezentace aplikace PowerPoint</vt:lpstr>
      <vt:lpstr>Voiced and Voiceless</vt:lpstr>
      <vt:lpstr>Prezentace aplikace PowerPoint</vt:lpstr>
      <vt:lpstr>Prezentace aplikace PowerPoint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ENGLISH</dc:title>
  <dc:creator>Tereza.Nozickova</dc:creator>
  <cp:lastModifiedBy>Kateřina Tomková</cp:lastModifiedBy>
  <cp:revision>15</cp:revision>
  <dcterms:created xsi:type="dcterms:W3CDTF">2014-12-06T21:24:52Z</dcterms:created>
  <dcterms:modified xsi:type="dcterms:W3CDTF">2014-12-09T12:12:09Z</dcterms:modified>
</cp:coreProperties>
</file>