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5" r:id="rId3"/>
    <p:sldId id="257" r:id="rId4"/>
    <p:sldId id="258" r:id="rId5"/>
    <p:sldId id="259" r:id="rId6"/>
    <p:sldId id="260" r:id="rId7"/>
    <p:sldId id="261" r:id="rId8"/>
    <p:sldId id="262" r:id="rId9"/>
    <p:sldId id="263" r:id="rId10"/>
    <p:sldId id="269" r:id="rId11"/>
    <p:sldId id="270" r:id="rId12"/>
    <p:sldId id="271" r:id="rId13"/>
    <p:sldId id="264" r:id="rId14"/>
    <p:sldId id="266" r:id="rId15"/>
    <p:sldId id="267" r:id="rId16"/>
    <p:sldId id="268" r:id="rId17"/>
    <p:sldId id="272" r:id="rId1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5" autoAdjust="0"/>
    <p:restoredTop sz="94624" autoAdjust="0"/>
  </p:normalViewPr>
  <p:slideViewPr>
    <p:cSldViewPr>
      <p:cViewPr varScale="1">
        <p:scale>
          <a:sx n="104" d="100"/>
          <a:sy n="104" d="100"/>
        </p:scale>
        <p:origin x="-18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re 28"/>
          <p:cNvSpPr>
            <a:spLocks noGrp="1"/>
          </p:cNvSpPr>
          <p:nvPr>
            <p:ph type="ctrTitle"/>
          </p:nvPr>
        </p:nvSpPr>
        <p:spPr>
          <a:xfrm>
            <a:off x="381000" y="4853411"/>
            <a:ext cx="8458200" cy="1222375"/>
          </a:xfrm>
        </p:spPr>
        <p:txBody>
          <a:bodyPr anchor="t"/>
          <a:lstStyle/>
          <a:p>
            <a:r>
              <a:rPr kumimoji="0" lang="fr-FR" smtClean="0"/>
              <a:t>Cliquez pour modifier le style du titre</a:t>
            </a:r>
            <a:endParaRPr kumimoji="0" lang="en-US"/>
          </a:p>
        </p:txBody>
      </p:sp>
      <p:sp>
        <p:nvSpPr>
          <p:cNvPr id="9" name="Sous-titr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16" name="Espace réservé de la date 15"/>
          <p:cNvSpPr>
            <a:spLocks noGrp="1"/>
          </p:cNvSpPr>
          <p:nvPr>
            <p:ph type="dt" sz="half" idx="10"/>
          </p:nvPr>
        </p:nvSpPr>
        <p:spPr/>
        <p:txBody>
          <a:bodyPr/>
          <a:lstStyle/>
          <a:p>
            <a:fld id="{E24CB2C5-9D0E-460C-BC5A-16EC5091C15E}" type="datetimeFigureOut">
              <a:rPr lang="fr-FR" smtClean="0"/>
              <a:pPr/>
              <a:t>18/11/2014</a:t>
            </a:fld>
            <a:endParaRPr lang="fr-FR"/>
          </a:p>
        </p:txBody>
      </p:sp>
      <p:sp>
        <p:nvSpPr>
          <p:cNvPr id="2" name="Espace réservé du pied de page 1"/>
          <p:cNvSpPr>
            <a:spLocks noGrp="1"/>
          </p:cNvSpPr>
          <p:nvPr>
            <p:ph type="ftr" sz="quarter" idx="11"/>
          </p:nvPr>
        </p:nvSpPr>
        <p:spPr/>
        <p:txBody>
          <a:bodyPr/>
          <a:lstStyle/>
          <a:p>
            <a:endParaRPr lang="fr-FR"/>
          </a:p>
        </p:txBody>
      </p:sp>
      <p:sp>
        <p:nvSpPr>
          <p:cNvPr id="15" name="Espace réservé du numéro de diapositive 14"/>
          <p:cNvSpPr>
            <a:spLocks noGrp="1"/>
          </p:cNvSpPr>
          <p:nvPr>
            <p:ph type="sldNum" sz="quarter" idx="12"/>
          </p:nvPr>
        </p:nvSpPr>
        <p:spPr>
          <a:xfrm>
            <a:off x="8229600" y="6473952"/>
            <a:ext cx="758952" cy="246888"/>
          </a:xfrm>
        </p:spPr>
        <p:txBody>
          <a:bodyPr/>
          <a:lstStyle/>
          <a:p>
            <a:fld id="{704D4B3B-4285-48E2-9970-AC43D3612641}" type="slidenum">
              <a:rPr lang="fr-FR" smtClean="0"/>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E24CB2C5-9D0E-460C-BC5A-16EC5091C15E}" type="datetimeFigureOut">
              <a:rPr lang="fr-FR" smtClean="0"/>
              <a:pPr/>
              <a:t>18/11/2014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4D4B3B-4285-48E2-9970-AC43D3612641}"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549276"/>
            <a:ext cx="18288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549276"/>
            <a:ext cx="62484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E24CB2C5-9D0E-460C-BC5A-16EC5091C15E}" type="datetimeFigureOut">
              <a:rPr lang="fr-FR" smtClean="0"/>
              <a:pPr/>
              <a:t>18/11/2014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4D4B3B-4285-48E2-9970-AC43D3612641}"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2" name="Titre 21"/>
          <p:cNvSpPr>
            <a:spLocks noGrp="1"/>
          </p:cNvSpPr>
          <p:nvPr>
            <p:ph type="title"/>
          </p:nvPr>
        </p:nvSpPr>
        <p:spPr/>
        <p:txBody>
          <a:bodyPr/>
          <a:lstStyle/>
          <a:p>
            <a:r>
              <a:rPr kumimoji="0" lang="fr-FR" smtClean="0"/>
              <a:t>Cliquez pour modifier le style du titre</a:t>
            </a:r>
            <a:endParaRPr kumimoji="0" lang="en-US"/>
          </a:p>
        </p:txBody>
      </p:sp>
      <p:sp>
        <p:nvSpPr>
          <p:cNvPr id="27" name="Espace réservé du contenu 26"/>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E24CB2C5-9D0E-460C-BC5A-16EC5091C15E}" type="datetimeFigureOut">
              <a:rPr lang="fr-FR" smtClean="0"/>
              <a:pPr/>
              <a:t>18/11/2014</a:t>
            </a:fld>
            <a:endParaRPr lang="fr-FR"/>
          </a:p>
        </p:txBody>
      </p:sp>
      <p:sp>
        <p:nvSpPr>
          <p:cNvPr id="19" name="Espace réservé du pied de page 18"/>
          <p:cNvSpPr>
            <a:spLocks noGrp="1"/>
          </p:cNvSpPr>
          <p:nvPr>
            <p:ph type="ftr" sz="quarter" idx="11"/>
          </p:nvPr>
        </p:nvSpPr>
        <p:spPr>
          <a:xfrm>
            <a:off x="3581400" y="76200"/>
            <a:ext cx="2895600" cy="288925"/>
          </a:xfrm>
        </p:spPr>
        <p:txBody>
          <a:bodyPr/>
          <a:lstStyle/>
          <a:p>
            <a:endParaRPr lang="fr-FR"/>
          </a:p>
        </p:txBody>
      </p:sp>
      <p:sp>
        <p:nvSpPr>
          <p:cNvPr id="16" name="Espace réservé du numéro de diapositive 15"/>
          <p:cNvSpPr>
            <a:spLocks noGrp="1"/>
          </p:cNvSpPr>
          <p:nvPr>
            <p:ph type="sldNum" sz="quarter" idx="12"/>
          </p:nvPr>
        </p:nvSpPr>
        <p:spPr>
          <a:xfrm>
            <a:off x="8229600" y="6473952"/>
            <a:ext cx="758952" cy="246888"/>
          </a:xfrm>
        </p:spPr>
        <p:txBody>
          <a:bodyPr/>
          <a:lstStyle/>
          <a:p>
            <a:fld id="{704D4B3B-4285-48E2-9970-AC43D3612641}" type="slidenum">
              <a:rPr lang="fr-FR" smtClean="0"/>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texte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19" name="Espace réservé de la date 18"/>
          <p:cNvSpPr>
            <a:spLocks noGrp="1"/>
          </p:cNvSpPr>
          <p:nvPr>
            <p:ph type="dt" sz="half" idx="10"/>
          </p:nvPr>
        </p:nvSpPr>
        <p:spPr/>
        <p:txBody>
          <a:bodyPr/>
          <a:lstStyle/>
          <a:p>
            <a:fld id="{E24CB2C5-9D0E-460C-BC5A-16EC5091C15E}" type="datetimeFigureOut">
              <a:rPr lang="fr-FR" smtClean="0"/>
              <a:pPr/>
              <a:t>18/11/2014</a:t>
            </a:fld>
            <a:endParaRPr lang="fr-FR"/>
          </a:p>
        </p:txBody>
      </p:sp>
      <p:sp>
        <p:nvSpPr>
          <p:cNvPr id="11" name="Espace réservé du pied de page 10"/>
          <p:cNvSpPr>
            <a:spLocks noGrp="1"/>
          </p:cNvSpPr>
          <p:nvPr>
            <p:ph type="ftr" sz="quarter" idx="11"/>
          </p:nvPr>
        </p:nvSpPr>
        <p:spPr/>
        <p:txBody>
          <a:bodyPr/>
          <a:lstStyle/>
          <a:p>
            <a:endParaRPr lang="fr-FR"/>
          </a:p>
        </p:txBody>
      </p:sp>
      <p:sp>
        <p:nvSpPr>
          <p:cNvPr id="16" name="Espace réservé du numéro de diapositive 15"/>
          <p:cNvSpPr>
            <a:spLocks noGrp="1"/>
          </p:cNvSpPr>
          <p:nvPr>
            <p:ph type="sldNum" sz="quarter" idx="12"/>
          </p:nvPr>
        </p:nvSpPr>
        <p:spPr/>
        <p:txBody>
          <a:bodyPr/>
          <a:lstStyle/>
          <a:p>
            <a:fld id="{704D4B3B-4285-48E2-9970-AC43D3612641}" type="slidenum">
              <a:rPr lang="fr-FR" smtClean="0"/>
              <a:pPr/>
              <a:t>‹#›</a:t>
            </a:fld>
            <a:endParaRPr lang="fr-FR"/>
          </a:p>
        </p:txBody>
      </p:sp>
      <p:sp>
        <p:nvSpPr>
          <p:cNvPr id="8" name="Titre 7"/>
          <p:cNvSpPr>
            <a:spLocks noGrp="1"/>
          </p:cNvSpPr>
          <p:nvPr>
            <p:ph type="title"/>
          </p:nvPr>
        </p:nvSpPr>
        <p:spPr>
          <a:xfrm>
            <a:off x="180475" y="2947085"/>
            <a:ext cx="8686800" cy="1184825"/>
          </a:xfrm>
        </p:spPr>
        <p:txBody>
          <a:bodyPr rtlCol="0" anchor="t"/>
          <a:lstStyle>
            <a:lvl1pPr algn="r">
              <a:defRPr/>
            </a:lvl1pPr>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0" name="Titre 19"/>
          <p:cNvSpPr>
            <a:spLocks noGrp="1"/>
          </p:cNvSpPr>
          <p:nvPr>
            <p:ph type="title"/>
          </p:nvPr>
        </p:nvSpPr>
        <p:spPr>
          <a:xfrm>
            <a:off x="301752" y="457200"/>
            <a:ext cx="8686800" cy="841248"/>
          </a:xfrm>
        </p:spPr>
        <p:txBody>
          <a:bodyPr/>
          <a:lstStyle/>
          <a:p>
            <a:r>
              <a:rPr kumimoji="0" lang="fr-FR" smtClean="0"/>
              <a:t>Cliquez pour modifier le style du titre</a:t>
            </a:r>
            <a:endParaRPr kumimoji="0" lang="en-US"/>
          </a:p>
        </p:txBody>
      </p:sp>
      <p:sp>
        <p:nvSpPr>
          <p:cNvPr id="14" name="Espace réservé du contenu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0"/>
          </p:nvPr>
        </p:nvSpPr>
        <p:spPr/>
        <p:txBody>
          <a:bodyPr/>
          <a:lstStyle/>
          <a:p>
            <a:fld id="{E24CB2C5-9D0E-460C-BC5A-16EC5091C15E}" type="datetimeFigureOut">
              <a:rPr lang="fr-FR" smtClean="0"/>
              <a:pPr/>
              <a:t>18/11/2014</a:t>
            </a:fld>
            <a:endParaRPr lang="fr-FR"/>
          </a:p>
        </p:txBody>
      </p:sp>
      <p:sp>
        <p:nvSpPr>
          <p:cNvPr id="10" name="Espace réservé du pied de page 9"/>
          <p:cNvSpPr>
            <a:spLocks noGrp="1"/>
          </p:cNvSpPr>
          <p:nvPr>
            <p:ph type="ftr" sz="quarter" idx="11"/>
          </p:nvPr>
        </p:nvSpPr>
        <p:spPr/>
        <p:txBody>
          <a:bodyPr/>
          <a:lstStyle/>
          <a:p>
            <a:endParaRPr lang="fr-FR"/>
          </a:p>
        </p:txBody>
      </p:sp>
      <p:sp>
        <p:nvSpPr>
          <p:cNvPr id="31" name="Espace réservé du numéro de diapositive 30"/>
          <p:cNvSpPr>
            <a:spLocks noGrp="1"/>
          </p:cNvSpPr>
          <p:nvPr>
            <p:ph type="sldNum" sz="quarter" idx="12"/>
          </p:nvPr>
        </p:nvSpPr>
        <p:spPr/>
        <p:txBody>
          <a:bodyPr/>
          <a:lstStyle/>
          <a:p>
            <a:fld id="{704D4B3B-4285-48E2-9970-AC43D3612641}" type="slidenum">
              <a:rPr lang="fr-FR" smtClean="0"/>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9" name="Titre 28"/>
          <p:cNvSpPr>
            <a:spLocks noGrp="1"/>
          </p:cNvSpPr>
          <p:nvPr>
            <p:ph type="title"/>
          </p:nvPr>
        </p:nvSpPr>
        <p:spPr>
          <a:xfrm>
            <a:off x="304800" y="5410200"/>
            <a:ext cx="8610600" cy="882650"/>
          </a:xfrm>
        </p:spPr>
        <p:txBody>
          <a:bodyPr anchor="ctr"/>
          <a:lstStyle>
            <a:lvl1pPr>
              <a:defRPr/>
            </a:lvl1p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25" name="Espace réservé du texte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8" name="Espace réservé du contenu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space réservé de la date 9"/>
          <p:cNvSpPr>
            <a:spLocks noGrp="1"/>
          </p:cNvSpPr>
          <p:nvPr>
            <p:ph type="dt" sz="half" idx="10"/>
          </p:nvPr>
        </p:nvSpPr>
        <p:spPr/>
        <p:txBody>
          <a:bodyPr/>
          <a:lstStyle/>
          <a:p>
            <a:fld id="{E24CB2C5-9D0E-460C-BC5A-16EC5091C15E}" type="datetimeFigureOut">
              <a:rPr lang="fr-FR" smtClean="0"/>
              <a:pPr/>
              <a:t>18/11/2014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229600" y="6477000"/>
            <a:ext cx="762000" cy="246888"/>
          </a:xfrm>
        </p:spPr>
        <p:txBody>
          <a:bodyPr/>
          <a:lstStyle/>
          <a:p>
            <a:fld id="{704D4B3B-4285-48E2-9970-AC43D3612641}" type="slidenum">
              <a:rPr lang="fr-FR" smtClean="0"/>
              <a:pPr/>
              <a:t>‹#›</a:t>
            </a:fld>
            <a:endParaRPr lang="fr-FR"/>
          </a:p>
        </p:txBody>
      </p:sp>
      <p:sp>
        <p:nvSpPr>
          <p:cNvPr id="11" name="Connecteur droit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0" name="Titre 29"/>
          <p:cNvSpPr>
            <a:spLocks noGrp="1"/>
          </p:cNvSpPr>
          <p:nvPr>
            <p:ph type="title"/>
          </p:nvPr>
        </p:nvSpPr>
        <p:spPr>
          <a:xfrm>
            <a:off x="301752" y="457200"/>
            <a:ext cx="8686800" cy="841248"/>
          </a:xfrm>
        </p:spPr>
        <p:txBody>
          <a:bodyPr/>
          <a:lstStyle/>
          <a:p>
            <a:r>
              <a:rPr kumimoji="0" lang="fr-FR" smtClean="0"/>
              <a:t>Cliquez pour modifier le style du titre</a:t>
            </a:r>
            <a:endParaRPr kumimoji="0" lang="en-US"/>
          </a:p>
        </p:txBody>
      </p:sp>
      <p:sp>
        <p:nvSpPr>
          <p:cNvPr id="12" name="Espace réservé de la date 11"/>
          <p:cNvSpPr>
            <a:spLocks noGrp="1"/>
          </p:cNvSpPr>
          <p:nvPr>
            <p:ph type="dt" sz="half" idx="10"/>
          </p:nvPr>
        </p:nvSpPr>
        <p:spPr/>
        <p:txBody>
          <a:bodyPr/>
          <a:lstStyle/>
          <a:p>
            <a:fld id="{E24CB2C5-9D0E-460C-BC5A-16EC5091C15E}" type="datetimeFigureOut">
              <a:rPr lang="fr-FR" smtClean="0"/>
              <a:pPr/>
              <a:t>18/11/2014</a:t>
            </a:fld>
            <a:endParaRPr lang="fr-FR"/>
          </a:p>
        </p:txBody>
      </p:sp>
      <p:sp>
        <p:nvSpPr>
          <p:cNvPr id="21" name="Espace réservé du pied de page 20"/>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4D4B3B-4285-48E2-9970-AC43D3612641}"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E24CB2C5-9D0E-460C-BC5A-16EC5091C15E}" type="datetimeFigureOut">
              <a:rPr lang="fr-FR" smtClean="0"/>
              <a:pPr/>
              <a:t>18/11/2014</a:t>
            </a:fld>
            <a:endParaRPr lang="fr-FR"/>
          </a:p>
        </p:txBody>
      </p:sp>
      <p:sp>
        <p:nvSpPr>
          <p:cNvPr id="24" name="Espace réservé du pied de page 23"/>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4D4B3B-4285-48E2-9970-AC43D3612641}"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Connecteur droit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re 11"/>
          <p:cNvSpPr>
            <a:spLocks noGrp="1"/>
          </p:cNvSpPr>
          <p:nvPr>
            <p:ph type="title"/>
          </p:nvPr>
        </p:nvSpPr>
        <p:spPr>
          <a:xfrm>
            <a:off x="457200" y="5486400"/>
            <a:ext cx="8458200" cy="520700"/>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14" name="Espace réservé du contenu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E24CB2C5-9D0E-460C-BC5A-16EC5091C15E}" type="datetimeFigureOut">
              <a:rPr lang="fr-FR" smtClean="0"/>
              <a:pPr/>
              <a:t>18/11/2014</a:t>
            </a:fld>
            <a:endParaRPr lang="fr-FR"/>
          </a:p>
        </p:txBody>
      </p:sp>
      <p:sp>
        <p:nvSpPr>
          <p:cNvPr id="29" name="Espace réservé du pied de page 28"/>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4D4B3B-4285-48E2-9970-AC43D3612641}" type="slidenum">
              <a:rPr lang="fr-FR" smtClean="0"/>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3" name="Espace réservé pour une image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fr-FR" smtClean="0"/>
              <a:t>Cliquez sur l'icône pour ajouter une image</a:t>
            </a:r>
            <a:endParaRPr kumimoji="0" lang="en-US" dirty="0"/>
          </a:p>
        </p:txBody>
      </p:sp>
      <p:sp>
        <p:nvSpPr>
          <p:cNvPr id="7" name="Espace réservé de la date 6"/>
          <p:cNvSpPr>
            <a:spLocks noGrp="1"/>
          </p:cNvSpPr>
          <p:nvPr>
            <p:ph type="dt" sz="half" idx="10"/>
          </p:nvPr>
        </p:nvSpPr>
        <p:spPr/>
        <p:txBody>
          <a:bodyPr/>
          <a:lstStyle/>
          <a:p>
            <a:fld id="{E24CB2C5-9D0E-460C-BC5A-16EC5091C15E}" type="datetimeFigureOut">
              <a:rPr lang="fr-FR" smtClean="0"/>
              <a:pPr/>
              <a:t>18/11/2014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31" name="Espace réservé du numéro de diapositive 30"/>
          <p:cNvSpPr>
            <a:spLocks noGrp="1"/>
          </p:cNvSpPr>
          <p:nvPr>
            <p:ph type="sldNum" sz="quarter" idx="12"/>
          </p:nvPr>
        </p:nvSpPr>
        <p:spPr/>
        <p:txBody>
          <a:bodyPr/>
          <a:lstStyle/>
          <a:p>
            <a:fld id="{704D4B3B-4285-48E2-9970-AC43D3612641}" type="slidenum">
              <a:rPr lang="fr-FR" smtClean="0"/>
              <a:pPr/>
              <a:t>‹#›</a:t>
            </a:fld>
            <a:endParaRPr lang="fr-FR"/>
          </a:p>
        </p:txBody>
      </p:sp>
      <p:sp>
        <p:nvSpPr>
          <p:cNvPr id="17" name="Titre 16"/>
          <p:cNvSpPr>
            <a:spLocks noGrp="1"/>
          </p:cNvSpPr>
          <p:nvPr>
            <p:ph type="title"/>
          </p:nvPr>
        </p:nvSpPr>
        <p:spPr>
          <a:xfrm>
            <a:off x="381000" y="4993760"/>
            <a:ext cx="5867400" cy="522288"/>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Espace réservé du texte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1" name="Espace réservé de la date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E24CB2C5-9D0E-460C-BC5A-16EC5091C15E}" type="datetimeFigureOut">
              <a:rPr lang="fr-FR" smtClean="0"/>
              <a:pPr/>
              <a:t>18/11/2014</a:t>
            </a:fld>
            <a:endParaRPr lang="fr-FR"/>
          </a:p>
        </p:txBody>
      </p:sp>
      <p:sp>
        <p:nvSpPr>
          <p:cNvPr id="28" name="Espace réservé du pied de page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fr-FR"/>
          </a:p>
        </p:txBody>
      </p:sp>
      <p:sp>
        <p:nvSpPr>
          <p:cNvPr id="5" name="Espace réservé du numéro de diapositive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704D4B3B-4285-48E2-9970-AC43D3612641}" type="slidenum">
              <a:rPr lang="fr-FR" smtClean="0"/>
              <a:pPr/>
              <a:t>‹#›</a:t>
            </a:fld>
            <a:endParaRPr lang="fr-FR"/>
          </a:p>
        </p:txBody>
      </p:sp>
      <p:sp>
        <p:nvSpPr>
          <p:cNvPr id="10" name="Espace réservé du titre 9"/>
          <p:cNvSpPr>
            <a:spLocks noGrp="1"/>
          </p:cNvSpPr>
          <p:nvPr>
            <p:ph type="title"/>
          </p:nvPr>
        </p:nvSpPr>
        <p:spPr>
          <a:xfrm>
            <a:off x="304800" y="457200"/>
            <a:ext cx="8686800" cy="838200"/>
          </a:xfrm>
          <a:prstGeom prst="rect">
            <a:avLst/>
          </a:prstGeom>
        </p:spPr>
        <p:txBody>
          <a:bodyPr vert="horz" anchor="ctr">
            <a:normAutofit/>
          </a:bodyPr>
          <a:lstStyle/>
          <a:p>
            <a:r>
              <a:rPr kumimoji="0" lang="fr-FR" smtClean="0"/>
              <a:t>Cliquez pour modifier le style du titre</a:t>
            </a:r>
            <a:endParaRPr kumimoji="0" lang="en-US"/>
          </a:p>
        </p:txBody>
      </p:sp>
      <p:sp>
        <p:nvSpPr>
          <p:cNvPr id="9" name="Connecteur droit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Connecteur droit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youtube.com/watch?v=nDSPtQrX4A8" TargetMode="External"/><Relationship Id="rId2" Type="http://schemas.openxmlformats.org/officeDocument/2006/relationships/hyperlink" Target="http://jamaicanpatwah.com/" TargetMode="External"/><Relationship Id="rId1" Type="http://schemas.openxmlformats.org/officeDocument/2006/relationships/slideLayout" Target="../slideLayouts/slideLayout2.xml"/><Relationship Id="rId4" Type="http://schemas.openxmlformats.org/officeDocument/2006/relationships/hyperlink" Target="http://en.wikipedia.org/wiki/Jamaican_English" TargetMode="Externa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AMSUNG\Desktop\images.jpg"/>
          <p:cNvPicPr>
            <a:picLocks noChangeAspect="1" noChangeArrowheads="1"/>
          </p:cNvPicPr>
          <p:nvPr/>
        </p:nvPicPr>
        <p:blipFill>
          <a:blip r:embed="rId2" cstate="print"/>
          <a:srcRect/>
          <a:stretch>
            <a:fillRect/>
          </a:stretch>
        </p:blipFill>
        <p:spPr bwMode="auto">
          <a:xfrm>
            <a:off x="467544" y="404664"/>
            <a:ext cx="8393191" cy="5760640"/>
          </a:xfrm>
          <a:prstGeom prst="rect">
            <a:avLst/>
          </a:prstGeom>
          <a:noFill/>
        </p:spPr>
      </p:pic>
      <p:sp>
        <p:nvSpPr>
          <p:cNvPr id="2" name="Titre 1"/>
          <p:cNvSpPr>
            <a:spLocks noGrp="1"/>
          </p:cNvSpPr>
          <p:nvPr>
            <p:ph type="ctrTitle"/>
          </p:nvPr>
        </p:nvSpPr>
        <p:spPr>
          <a:xfrm>
            <a:off x="539552" y="4869160"/>
            <a:ext cx="8299648" cy="1224136"/>
          </a:xfrm>
        </p:spPr>
        <p:txBody>
          <a:bodyPr>
            <a:normAutofit/>
          </a:bodyPr>
          <a:lstStyle/>
          <a:p>
            <a:pPr algn="ctr"/>
            <a:r>
              <a:rPr lang="en-US" sz="6000" dirty="0" smtClean="0">
                <a:solidFill>
                  <a:schemeClr val="tx1"/>
                </a:solidFill>
              </a:rPr>
              <a:t>Jamaican Accent</a:t>
            </a:r>
            <a:endParaRPr lang="fr-FR" sz="6000" dirty="0">
              <a:solidFill>
                <a:schemeClr val="tx1"/>
              </a:solidFill>
            </a:endParaRPr>
          </a:p>
        </p:txBody>
      </p:sp>
      <p:sp>
        <p:nvSpPr>
          <p:cNvPr id="3" name="Sous-titre 2"/>
          <p:cNvSpPr>
            <a:spLocks noGrp="1"/>
          </p:cNvSpPr>
          <p:nvPr>
            <p:ph type="subTitle" idx="1"/>
          </p:nvPr>
        </p:nvSpPr>
        <p:spPr>
          <a:xfrm>
            <a:off x="899592" y="3886200"/>
            <a:ext cx="7939608" cy="914400"/>
          </a:xfrm>
        </p:spPr>
        <p:txBody>
          <a:bodyPr>
            <a:normAutofit fontScale="55000" lnSpcReduction="20000"/>
          </a:bodyPr>
          <a:lstStyle/>
          <a:p>
            <a:pPr algn="l"/>
            <a:endParaRPr lang="en-US" dirty="0" smtClean="0"/>
          </a:p>
          <a:p>
            <a:pPr algn="l"/>
            <a:endParaRPr lang="en-US" dirty="0"/>
          </a:p>
          <a:p>
            <a:pPr algn="l"/>
            <a:r>
              <a:rPr lang="en-US" sz="5100" dirty="0" err="1" smtClean="0">
                <a:solidFill>
                  <a:srgbClr val="C00000"/>
                </a:solidFill>
              </a:rPr>
              <a:t>Youssef</a:t>
            </a:r>
            <a:r>
              <a:rPr lang="en-US" sz="5100" dirty="0" smtClean="0">
                <a:solidFill>
                  <a:srgbClr val="C00000"/>
                </a:solidFill>
              </a:rPr>
              <a:t> SOUINI </a:t>
            </a:r>
            <a:endParaRPr lang="fr-FR" sz="5100" dirty="0">
              <a:solidFill>
                <a:srgbClr val="C0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US"/>
          </a:p>
        </p:txBody>
      </p:sp>
      <p:sp>
        <p:nvSpPr>
          <p:cNvPr id="3" name="Espace réservé du contenu 2"/>
          <p:cNvSpPr>
            <a:spLocks noGrp="1"/>
          </p:cNvSpPr>
          <p:nvPr>
            <p:ph idx="1"/>
          </p:nvPr>
        </p:nvSpPr>
        <p:spPr/>
        <p:txBody>
          <a:bodyPr>
            <a:normAutofit fontScale="85000" lnSpcReduction="20000"/>
          </a:bodyPr>
          <a:lstStyle/>
          <a:p>
            <a:r>
              <a:rPr lang="en-US" sz="3800" dirty="0" smtClean="0">
                <a:solidFill>
                  <a:schemeClr val="accent3">
                    <a:lumMod val="50000"/>
                  </a:schemeClr>
                </a:solidFill>
              </a:rPr>
              <a:t>Grammar:</a:t>
            </a:r>
          </a:p>
          <a:p>
            <a:r>
              <a:rPr lang="en-US" dirty="0" smtClean="0"/>
              <a:t>1. The deletion of the BE copula</a:t>
            </a:r>
            <a:endParaRPr lang="fr-FR" dirty="0" smtClean="0"/>
          </a:p>
          <a:p>
            <a:r>
              <a:rPr lang="en-US" i="1" dirty="0" smtClean="0"/>
              <a:t>Ex. The house have to clean </a:t>
            </a:r>
            <a:r>
              <a:rPr lang="en-US" dirty="0" smtClean="0"/>
              <a:t>(The house has to be cleaned).</a:t>
            </a:r>
            <a:endParaRPr lang="fr-FR" dirty="0" smtClean="0"/>
          </a:p>
          <a:p>
            <a:r>
              <a:rPr lang="en-US" dirty="0" smtClean="0"/>
              <a:t>2. The flexible use of pronouns  in subject/object position.</a:t>
            </a:r>
            <a:endParaRPr lang="fr-FR" dirty="0" smtClean="0"/>
          </a:p>
          <a:p>
            <a:r>
              <a:rPr lang="en-US" i="1" dirty="0" smtClean="0"/>
              <a:t>Ex. Them (Dem) go straight home after school</a:t>
            </a:r>
            <a:r>
              <a:rPr lang="en-US" dirty="0" smtClean="0"/>
              <a:t>. (They go straight home after school).</a:t>
            </a:r>
            <a:endParaRPr lang="fr-FR" dirty="0" smtClean="0"/>
          </a:p>
          <a:p>
            <a:r>
              <a:rPr lang="en-US" dirty="0" smtClean="0"/>
              <a:t>3. The use of done to mark or indicate a completed action.</a:t>
            </a:r>
            <a:endParaRPr lang="fr-FR" dirty="0" smtClean="0"/>
          </a:p>
          <a:p>
            <a:r>
              <a:rPr lang="en-US" i="1" dirty="0" smtClean="0"/>
              <a:t>Ex. Mi done forget about it.</a:t>
            </a:r>
            <a:r>
              <a:rPr lang="en-US" dirty="0" smtClean="0"/>
              <a:t> (I forgot about it).</a:t>
            </a:r>
            <a:endParaRPr lang="fr-FR"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US"/>
          </a:p>
        </p:txBody>
      </p:sp>
      <p:sp>
        <p:nvSpPr>
          <p:cNvPr id="3" name="Espace réservé du contenu 2"/>
          <p:cNvSpPr>
            <a:spLocks noGrp="1"/>
          </p:cNvSpPr>
          <p:nvPr>
            <p:ph idx="1"/>
          </p:nvPr>
        </p:nvSpPr>
        <p:spPr/>
        <p:txBody>
          <a:bodyPr>
            <a:normAutofit fontScale="92500" lnSpcReduction="10000"/>
          </a:bodyPr>
          <a:lstStyle/>
          <a:p>
            <a:r>
              <a:rPr lang="en-US" sz="3500" dirty="0" smtClean="0">
                <a:solidFill>
                  <a:schemeClr val="accent3">
                    <a:lumMod val="50000"/>
                  </a:schemeClr>
                </a:solidFill>
              </a:rPr>
              <a:t>Word order:</a:t>
            </a:r>
            <a:endParaRPr lang="fr-FR" sz="3500" dirty="0" smtClean="0">
              <a:solidFill>
                <a:schemeClr val="accent3">
                  <a:lumMod val="50000"/>
                </a:schemeClr>
              </a:solidFill>
            </a:endParaRPr>
          </a:p>
          <a:p>
            <a:r>
              <a:rPr lang="en-US" dirty="0" smtClean="0"/>
              <a:t>1. Order of Words in Jamaican Creole may differ from that in the standard variety.</a:t>
            </a:r>
            <a:endParaRPr lang="fr-FR" dirty="0" smtClean="0"/>
          </a:p>
          <a:p>
            <a:r>
              <a:rPr lang="en-US" i="1" dirty="0" smtClean="0"/>
              <a:t>Ex. </a:t>
            </a:r>
            <a:r>
              <a:rPr lang="en-US" i="1" dirty="0" err="1" smtClean="0"/>
              <a:t>gimi</a:t>
            </a:r>
            <a:r>
              <a:rPr lang="en-US" i="1" dirty="0" smtClean="0"/>
              <a:t> </a:t>
            </a:r>
            <a:r>
              <a:rPr lang="en-US" i="1" dirty="0" err="1" smtClean="0"/>
              <a:t>dem</a:t>
            </a:r>
            <a:r>
              <a:rPr lang="en-US" dirty="0" smtClean="0"/>
              <a:t>. (Give them to me).</a:t>
            </a:r>
            <a:endParaRPr lang="fr-FR" dirty="0" smtClean="0"/>
          </a:p>
          <a:p>
            <a:r>
              <a:rPr lang="en-US" dirty="0" smtClean="0"/>
              <a:t>2. The use of so to express emphasis.</a:t>
            </a:r>
            <a:endParaRPr lang="fr-FR" dirty="0" smtClean="0"/>
          </a:p>
          <a:p>
            <a:r>
              <a:rPr lang="en-US" i="1" dirty="0" smtClean="0"/>
              <a:t>Ex. Is here  so mi live</a:t>
            </a:r>
            <a:r>
              <a:rPr lang="en-US" dirty="0" smtClean="0"/>
              <a:t>. (I live right there).</a:t>
            </a:r>
            <a:endParaRPr lang="fr-FR" dirty="0" smtClean="0"/>
          </a:p>
          <a:p>
            <a:r>
              <a:rPr lang="en-US" dirty="0" smtClean="0"/>
              <a:t>3. The formation of interrogation may take on a different word order.</a:t>
            </a:r>
            <a:endParaRPr lang="fr-FR" dirty="0" smtClean="0"/>
          </a:p>
          <a:p>
            <a:r>
              <a:rPr lang="en-US" i="1" dirty="0" smtClean="0"/>
              <a:t>Ex. Who tell you that?</a:t>
            </a:r>
            <a:r>
              <a:rPr lang="en-US" dirty="0" smtClean="0"/>
              <a:t> (Who told you that).</a:t>
            </a:r>
            <a:endParaRPr lang="fr-FR" dirty="0" smtClean="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US"/>
          </a:p>
        </p:txBody>
      </p:sp>
      <p:sp>
        <p:nvSpPr>
          <p:cNvPr id="3" name="Espace réservé du contenu 2"/>
          <p:cNvSpPr>
            <a:spLocks noGrp="1"/>
          </p:cNvSpPr>
          <p:nvPr>
            <p:ph idx="1"/>
          </p:nvPr>
        </p:nvSpPr>
        <p:spPr/>
        <p:txBody>
          <a:bodyPr>
            <a:normAutofit fontScale="92500" lnSpcReduction="20000"/>
          </a:bodyPr>
          <a:lstStyle/>
          <a:p>
            <a:r>
              <a:rPr lang="en-US" sz="3500" dirty="0" smtClean="0">
                <a:solidFill>
                  <a:schemeClr val="accent3">
                    <a:lumMod val="50000"/>
                  </a:schemeClr>
                </a:solidFill>
              </a:rPr>
              <a:t>Pronunciation:</a:t>
            </a:r>
            <a:endParaRPr lang="fr-FR" sz="3500" dirty="0" smtClean="0">
              <a:solidFill>
                <a:schemeClr val="accent3">
                  <a:lumMod val="50000"/>
                </a:schemeClr>
              </a:solidFill>
            </a:endParaRPr>
          </a:p>
          <a:p>
            <a:r>
              <a:rPr lang="en-US" dirty="0" smtClean="0"/>
              <a:t>1. The addition of /h/ before vowels.</a:t>
            </a:r>
            <a:endParaRPr lang="fr-FR" dirty="0" smtClean="0"/>
          </a:p>
          <a:p>
            <a:r>
              <a:rPr lang="en-US" i="1" dirty="0" smtClean="0"/>
              <a:t>Ex. The bottle </a:t>
            </a:r>
            <a:r>
              <a:rPr lang="en-US" i="1" dirty="0" err="1" smtClean="0"/>
              <a:t>hempty</a:t>
            </a:r>
            <a:r>
              <a:rPr lang="en-US" i="1" dirty="0" smtClean="0"/>
              <a:t> still</a:t>
            </a:r>
            <a:r>
              <a:rPr lang="en-US" dirty="0" smtClean="0"/>
              <a:t>. (The bottle is still empty).</a:t>
            </a:r>
            <a:endParaRPr lang="fr-FR" dirty="0" smtClean="0"/>
          </a:p>
          <a:p>
            <a:r>
              <a:rPr lang="en-US" dirty="0" smtClean="0"/>
              <a:t>2. The deletion of /h/.</a:t>
            </a:r>
            <a:endParaRPr lang="fr-FR" dirty="0" smtClean="0"/>
          </a:p>
          <a:p>
            <a:r>
              <a:rPr lang="en-US" i="1" dirty="0" smtClean="0"/>
              <a:t>Ex. </a:t>
            </a:r>
            <a:r>
              <a:rPr lang="en-US" i="1" dirty="0" err="1" smtClean="0"/>
              <a:t>Im</a:t>
            </a:r>
            <a:r>
              <a:rPr lang="en-US" i="1" dirty="0" smtClean="0"/>
              <a:t> a </a:t>
            </a:r>
            <a:r>
              <a:rPr lang="en-US" i="1" dirty="0" err="1" smtClean="0"/>
              <a:t>oly</a:t>
            </a:r>
            <a:r>
              <a:rPr lang="en-US" i="1" dirty="0" smtClean="0"/>
              <a:t> man</a:t>
            </a:r>
            <a:r>
              <a:rPr lang="en-US" dirty="0" smtClean="0"/>
              <a:t>. (He is a holy man).</a:t>
            </a:r>
            <a:endParaRPr lang="fr-FR" dirty="0" smtClean="0"/>
          </a:p>
          <a:p>
            <a:r>
              <a:rPr lang="en-US" dirty="0" smtClean="0"/>
              <a:t>3. The /</a:t>
            </a:r>
            <a:r>
              <a:rPr lang="en-US" dirty="0" err="1" smtClean="0"/>
              <a:t>th</a:t>
            </a:r>
            <a:r>
              <a:rPr lang="en-US" dirty="0" smtClean="0"/>
              <a:t>/-/D/ in initial position in such words such as the, there, this, that, them and then.</a:t>
            </a:r>
            <a:endParaRPr lang="fr-FR" dirty="0" smtClean="0"/>
          </a:p>
          <a:p>
            <a:r>
              <a:rPr lang="en-US" i="1" dirty="0" err="1" smtClean="0"/>
              <a:t>Dere</a:t>
            </a:r>
            <a:r>
              <a:rPr lang="en-US" i="1" dirty="0" smtClean="0"/>
              <a:t> is nobody nowhere in sight</a:t>
            </a:r>
            <a:r>
              <a:rPr lang="en-US" dirty="0" smtClean="0"/>
              <a:t>. (There is nobody anywhere in sight).</a:t>
            </a:r>
            <a:endParaRPr lang="fr-FR" dirty="0" smtClean="0"/>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smtClean="0">
                <a:solidFill>
                  <a:schemeClr val="accent6">
                    <a:lumMod val="50000"/>
                  </a:schemeClr>
                </a:solidFill>
              </a:rPr>
              <a:t>The Linguistic Differences Between Jamaican Patois and Standard English</a:t>
            </a:r>
            <a:endParaRPr lang="en-US" dirty="0">
              <a:solidFill>
                <a:schemeClr val="accent6">
                  <a:lumMod val="50000"/>
                </a:schemeClr>
              </a:solidFill>
            </a:endParaRPr>
          </a:p>
        </p:txBody>
      </p:sp>
      <p:sp>
        <p:nvSpPr>
          <p:cNvPr id="3" name="Espace réservé du contenu 2"/>
          <p:cNvSpPr>
            <a:spLocks noGrp="1"/>
          </p:cNvSpPr>
          <p:nvPr>
            <p:ph idx="1"/>
          </p:nvPr>
        </p:nvSpPr>
        <p:spPr/>
        <p:txBody>
          <a:bodyPr>
            <a:normAutofit fontScale="85000" lnSpcReduction="10000"/>
          </a:bodyPr>
          <a:lstStyle/>
          <a:p>
            <a:r>
              <a:rPr lang="en-US" sz="3800" dirty="0" smtClean="0">
                <a:solidFill>
                  <a:schemeClr val="accent3">
                    <a:lumMod val="50000"/>
                  </a:schemeClr>
                </a:solidFill>
              </a:rPr>
              <a:t>Phonology</a:t>
            </a:r>
            <a:r>
              <a:rPr lang="en-US" dirty="0" smtClean="0">
                <a:solidFill>
                  <a:schemeClr val="accent3">
                    <a:lumMod val="50000"/>
                  </a:schemeClr>
                </a:solidFill>
              </a:rPr>
              <a:t>:</a:t>
            </a:r>
          </a:p>
          <a:p>
            <a:r>
              <a:rPr lang="en-US" dirty="0" smtClean="0"/>
              <a:t>Jamaican Patois does not use the '</a:t>
            </a:r>
            <a:r>
              <a:rPr lang="en-US" dirty="0" err="1" smtClean="0"/>
              <a:t>th</a:t>
            </a:r>
            <a:r>
              <a:rPr lang="en-US" dirty="0" smtClean="0"/>
              <a:t>' sound but substitutes with two other sounds: the 't' sounds as in '</a:t>
            </a:r>
            <a:r>
              <a:rPr lang="en-US" dirty="0" err="1" smtClean="0"/>
              <a:t>tik</a:t>
            </a:r>
            <a:r>
              <a:rPr lang="en-US" dirty="0" smtClean="0"/>
              <a:t>' for the English 'thick' and the 'd' sounds as in '</a:t>
            </a:r>
            <a:r>
              <a:rPr lang="en-US" dirty="0" err="1" smtClean="0"/>
              <a:t>dem</a:t>
            </a:r>
            <a:r>
              <a:rPr lang="en-US" dirty="0" smtClean="0"/>
              <a:t>' for the English 'them'.</a:t>
            </a:r>
          </a:p>
          <a:p>
            <a:r>
              <a:rPr lang="en-US" dirty="0" smtClean="0"/>
              <a:t>Jamaican Patois does not pronounce the 'h' sound at the beginning of English words. Therefore English 'hour' becomes 'our'. Similarly there is the tendency to hyper-correct and pronounce the 'h' sound at the beginning of words that do not require it, therefore English 'egg' becomes '</a:t>
            </a:r>
            <a:r>
              <a:rPr lang="en-US" dirty="0" err="1" smtClean="0"/>
              <a:t>hegg</a:t>
            </a:r>
            <a:r>
              <a:rPr lang="en-US" dirty="0" smtClean="0"/>
              <a:t>' and 'exam' becomes '</a:t>
            </a:r>
            <a:r>
              <a:rPr lang="en-US" dirty="0" err="1" smtClean="0"/>
              <a:t>hexam</a:t>
            </a:r>
            <a:r>
              <a:rPr lang="en-US" dirty="0" smtClean="0"/>
              <a:t>' and so on.</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US"/>
          </a:p>
        </p:txBody>
      </p:sp>
      <p:sp>
        <p:nvSpPr>
          <p:cNvPr id="3" name="Espace réservé du contenu 2"/>
          <p:cNvSpPr>
            <a:spLocks noGrp="1"/>
          </p:cNvSpPr>
          <p:nvPr>
            <p:ph idx="1"/>
          </p:nvPr>
        </p:nvSpPr>
        <p:spPr/>
        <p:txBody>
          <a:bodyPr>
            <a:normAutofit fontScale="70000" lnSpcReduction="20000"/>
          </a:bodyPr>
          <a:lstStyle/>
          <a:p>
            <a:r>
              <a:rPr lang="en-US" sz="4600" dirty="0" smtClean="0">
                <a:solidFill>
                  <a:schemeClr val="accent3">
                    <a:lumMod val="50000"/>
                  </a:schemeClr>
                </a:solidFill>
              </a:rPr>
              <a:t>Lexicon</a:t>
            </a:r>
          </a:p>
          <a:p>
            <a:r>
              <a:rPr lang="en-US" dirty="0" smtClean="0"/>
              <a:t>Some Patois words that appear to be similar to English words do not carry the same meaning, e.g. 'Ignorant' in Patois means easily angered, very upset and not lacking knowledge (which is the English definition). Another example is 'Belly' that in patois can refer to pregnancy.</a:t>
            </a:r>
          </a:p>
          <a:p>
            <a:r>
              <a:rPr lang="en-US" dirty="0" smtClean="0"/>
              <a:t>Some English words are compounded to create nouns not present in English for example 'Foot bottom' for the sole of the feet and 'Eye water' for tears. </a:t>
            </a:r>
          </a:p>
          <a:p>
            <a:r>
              <a:rPr lang="en-US" dirty="0" smtClean="0"/>
              <a:t>Some Patois words are formed by reduplication (base words are repeated to form new words). For example </a:t>
            </a:r>
            <a:r>
              <a:rPr lang="en-US" dirty="0" err="1" smtClean="0"/>
              <a:t>friedi</a:t>
            </a:r>
            <a:r>
              <a:rPr lang="en-US" dirty="0" smtClean="0"/>
              <a:t> </a:t>
            </a:r>
            <a:r>
              <a:rPr lang="en-US" dirty="0" err="1" smtClean="0"/>
              <a:t>friedi</a:t>
            </a:r>
            <a:r>
              <a:rPr lang="en-US" dirty="0" smtClean="0"/>
              <a:t> to mean fearful or timid, </a:t>
            </a:r>
            <a:r>
              <a:rPr lang="en-US" dirty="0" err="1" smtClean="0"/>
              <a:t>chati</a:t>
            </a:r>
            <a:r>
              <a:rPr lang="en-US" dirty="0" smtClean="0"/>
              <a:t> </a:t>
            </a:r>
            <a:r>
              <a:rPr lang="en-US" dirty="0" err="1" smtClean="0"/>
              <a:t>chati</a:t>
            </a:r>
            <a:r>
              <a:rPr lang="en-US" dirty="0" smtClean="0"/>
              <a:t> to mean talks excessively or out of turn.</a:t>
            </a:r>
          </a:p>
          <a:p>
            <a:r>
              <a:rPr lang="en-US" dirty="0" smtClean="0"/>
              <a:t>Some Patois words are adopted from other non-English languages, </a:t>
            </a:r>
            <a:r>
              <a:rPr lang="en-US" dirty="0" err="1" smtClean="0"/>
              <a:t>eg</a:t>
            </a:r>
            <a:r>
              <a:rPr lang="en-US" dirty="0" smtClean="0"/>
              <a:t>, maroon-Spanish, </a:t>
            </a:r>
            <a:r>
              <a:rPr lang="en-US" dirty="0" err="1" smtClean="0"/>
              <a:t>pikni</a:t>
            </a:r>
            <a:r>
              <a:rPr lang="en-US" dirty="0" smtClean="0"/>
              <a:t>-Portuguese, </a:t>
            </a:r>
            <a:r>
              <a:rPr lang="en-US" dirty="0" err="1" smtClean="0"/>
              <a:t>unu</a:t>
            </a:r>
            <a:r>
              <a:rPr lang="en-US" dirty="0" smtClean="0"/>
              <a:t>, (you plural) -Igbo</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US"/>
          </a:p>
        </p:txBody>
      </p:sp>
      <p:sp>
        <p:nvSpPr>
          <p:cNvPr id="3" name="Espace réservé du contenu 2"/>
          <p:cNvSpPr>
            <a:spLocks noGrp="1"/>
          </p:cNvSpPr>
          <p:nvPr>
            <p:ph idx="1"/>
          </p:nvPr>
        </p:nvSpPr>
        <p:spPr/>
        <p:txBody>
          <a:bodyPr>
            <a:normAutofit fontScale="92500" lnSpcReduction="10000"/>
          </a:bodyPr>
          <a:lstStyle/>
          <a:p>
            <a:r>
              <a:rPr lang="en-US" sz="3600" dirty="0" smtClean="0">
                <a:solidFill>
                  <a:schemeClr val="accent3">
                    <a:lumMod val="50000"/>
                  </a:schemeClr>
                </a:solidFill>
              </a:rPr>
              <a:t>Syntax</a:t>
            </a:r>
          </a:p>
          <a:p>
            <a:r>
              <a:rPr lang="en-US" sz="3600" dirty="0" smtClean="0"/>
              <a:t>Patois mainly uses syntax to highlight certain elements within a sentence while English often uses pronunciation by verbally stressing that which is to be emphasized. For example Patois: Is </a:t>
            </a:r>
            <a:r>
              <a:rPr lang="en-US" sz="3600" b="1" dirty="0" smtClean="0"/>
              <a:t>Susan</a:t>
            </a:r>
            <a:r>
              <a:rPr lang="en-US" sz="3600" dirty="0" smtClean="0"/>
              <a:t> eat </a:t>
            </a:r>
            <a:r>
              <a:rPr lang="en-US" sz="3600" dirty="0" err="1" smtClean="0"/>
              <a:t>di</a:t>
            </a:r>
            <a:r>
              <a:rPr lang="en-US" sz="3600" dirty="0" smtClean="0"/>
              <a:t> chicken? versus English </a:t>
            </a:r>
            <a:r>
              <a:rPr lang="en-US" sz="3600" b="1" dirty="0" smtClean="0"/>
              <a:t>Susan </a:t>
            </a:r>
            <a:r>
              <a:rPr lang="en-US" sz="3600" dirty="0" smtClean="0"/>
              <a:t>ate the chicken? Patois: Is </a:t>
            </a:r>
            <a:r>
              <a:rPr lang="en-US" sz="3600" b="1" dirty="0" err="1" smtClean="0"/>
              <a:t>di</a:t>
            </a:r>
            <a:r>
              <a:rPr lang="en-US" sz="3600" b="1" dirty="0" smtClean="0"/>
              <a:t> chicken </a:t>
            </a:r>
            <a:r>
              <a:rPr lang="en-US" sz="3600" dirty="0" smtClean="0"/>
              <a:t>Susan eat</a:t>
            </a:r>
            <a:r>
              <a:rPr lang="en-US" sz="3600" b="1" dirty="0" smtClean="0"/>
              <a:t> </a:t>
            </a:r>
            <a:r>
              <a:rPr lang="en-US" sz="3600" dirty="0" smtClean="0"/>
              <a:t>? versus Susan ate </a:t>
            </a:r>
            <a:r>
              <a:rPr lang="en-US" sz="3600" b="1" dirty="0" smtClean="0"/>
              <a:t>the chicken?</a:t>
            </a:r>
            <a:endParaRPr lang="en-US" sz="36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References</a:t>
            </a:r>
            <a:endParaRPr lang="en-US" dirty="0"/>
          </a:p>
        </p:txBody>
      </p:sp>
      <p:sp>
        <p:nvSpPr>
          <p:cNvPr id="3" name="Espace réservé du contenu 2"/>
          <p:cNvSpPr>
            <a:spLocks noGrp="1"/>
          </p:cNvSpPr>
          <p:nvPr>
            <p:ph idx="1"/>
          </p:nvPr>
        </p:nvSpPr>
        <p:spPr/>
        <p:txBody>
          <a:bodyPr>
            <a:normAutofit/>
          </a:bodyPr>
          <a:lstStyle/>
          <a:p>
            <a:r>
              <a:rPr lang="fr-FR" dirty="0" smtClean="0"/>
              <a:t>Adams, L. Emilie (1991). </a:t>
            </a:r>
            <a:r>
              <a:rPr lang="fr-FR" i="1" dirty="0" err="1" smtClean="0"/>
              <a:t>Understanding</a:t>
            </a:r>
            <a:r>
              <a:rPr lang="fr-FR" i="1" dirty="0" smtClean="0"/>
              <a:t> </a:t>
            </a:r>
            <a:r>
              <a:rPr lang="fr-FR" i="1" dirty="0" err="1" smtClean="0"/>
              <a:t>Jamaican</a:t>
            </a:r>
            <a:r>
              <a:rPr lang="fr-FR" i="1" dirty="0" smtClean="0"/>
              <a:t> Patois</a:t>
            </a:r>
            <a:r>
              <a:rPr lang="fr-FR" dirty="0" smtClean="0"/>
              <a:t>. Kingston.</a:t>
            </a:r>
          </a:p>
          <a:p>
            <a:r>
              <a:rPr lang="fr-FR" dirty="0" smtClean="0"/>
              <a:t>Bailey, </a:t>
            </a:r>
            <a:r>
              <a:rPr lang="fr-FR" dirty="0" err="1" smtClean="0"/>
              <a:t>Beryl</a:t>
            </a:r>
            <a:r>
              <a:rPr lang="fr-FR" dirty="0" smtClean="0"/>
              <a:t>, L (1966). </a:t>
            </a:r>
            <a:r>
              <a:rPr lang="fr-FR" i="1" dirty="0" err="1" smtClean="0"/>
              <a:t>Jamaican</a:t>
            </a:r>
            <a:r>
              <a:rPr lang="fr-FR" i="1" dirty="0" smtClean="0"/>
              <a:t> </a:t>
            </a:r>
            <a:r>
              <a:rPr lang="fr-FR" i="1" dirty="0" err="1" smtClean="0"/>
              <a:t>Creole</a:t>
            </a:r>
            <a:r>
              <a:rPr lang="fr-FR" i="1" dirty="0" smtClean="0"/>
              <a:t> </a:t>
            </a:r>
            <a:r>
              <a:rPr lang="fr-FR" i="1" dirty="0" err="1" smtClean="0"/>
              <a:t>Syntax</a:t>
            </a:r>
            <a:r>
              <a:rPr lang="fr-FR" dirty="0" smtClean="0"/>
              <a:t>. Cambridge </a:t>
            </a:r>
            <a:r>
              <a:rPr lang="fr-FR" dirty="0" err="1" smtClean="0"/>
              <a:t>University</a:t>
            </a:r>
            <a:r>
              <a:rPr lang="fr-FR" dirty="0" smtClean="0"/>
              <a:t> </a:t>
            </a:r>
            <a:r>
              <a:rPr lang="fr-FR" dirty="0" err="1" smtClean="0"/>
              <a:t>Press</a:t>
            </a:r>
            <a:r>
              <a:rPr lang="fr-FR" dirty="0" smtClean="0"/>
              <a:t>.</a:t>
            </a:r>
          </a:p>
          <a:p>
            <a:r>
              <a:rPr lang="fr-FR" dirty="0" smtClean="0">
                <a:hlinkClick r:id="rId2"/>
              </a:rPr>
              <a:t>http://jamaicanpatwah.com/</a:t>
            </a:r>
            <a:endParaRPr lang="fr-FR" dirty="0" smtClean="0"/>
          </a:p>
          <a:p>
            <a:r>
              <a:rPr lang="en-US" dirty="0" smtClean="0">
                <a:hlinkClick r:id="rId3"/>
              </a:rPr>
              <a:t>https://www.youtube.com/watch?v=nDSPtQrX4A8</a:t>
            </a:r>
            <a:endParaRPr lang="en-US" dirty="0" smtClean="0"/>
          </a:p>
          <a:p>
            <a:r>
              <a:rPr lang="fr-FR" dirty="0" smtClean="0">
                <a:hlinkClick r:id="rId4"/>
              </a:rPr>
              <a:t>http://en.wikipedia.org/wiki/Jamaican_English</a:t>
            </a:r>
            <a:endParaRPr lang="fr-FR" dirty="0" smtClean="0"/>
          </a:p>
          <a:p>
            <a:endParaRPr lang="fr-FR" dirty="0" smtClean="0"/>
          </a:p>
          <a:p>
            <a:endParaRPr lang="fr-FR"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US"/>
          </a:p>
        </p:txBody>
      </p:sp>
      <p:pic>
        <p:nvPicPr>
          <p:cNvPr id="4" name="Espace réservé du contenu 3" descr="keep-calm-and-fake-a-jamaican-accent.png"/>
          <p:cNvPicPr>
            <a:picLocks noGrp="1" noChangeAspect="1"/>
          </p:cNvPicPr>
          <p:nvPr>
            <p:ph idx="1"/>
          </p:nvPr>
        </p:nvPicPr>
        <p:blipFill>
          <a:blip r:embed="rId2" cstate="print"/>
          <a:stretch>
            <a:fillRect/>
          </a:stretch>
        </p:blipFill>
        <p:spPr>
          <a:xfrm>
            <a:off x="0" y="0"/>
            <a:ext cx="9144000" cy="6858000"/>
          </a:xfr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US" dirty="0"/>
          </a:p>
        </p:txBody>
      </p:sp>
      <p:pic>
        <p:nvPicPr>
          <p:cNvPr id="4" name="Picture 2" descr="C:\Users\SAMSUNG\Desktop\introduction-to-jamaican-patois.jpg"/>
          <p:cNvPicPr>
            <a:picLocks noGrp="1" noChangeAspect="1" noChangeArrowheads="1"/>
          </p:cNvPicPr>
          <p:nvPr>
            <p:ph idx="1"/>
          </p:nvPr>
        </p:nvPicPr>
        <p:blipFill>
          <a:blip r:embed="rId2" cstate="print"/>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rmAutofit/>
          </a:bodyPr>
          <a:lstStyle/>
          <a:p>
            <a:r>
              <a:rPr lang="en-US" dirty="0" smtClean="0"/>
              <a:t>The Jamaican accent adopts words and structure from Jamaican Patois, a language that combines words from English, Patois and several West African languages. The language does not differentiate between a subject and object and it does not have a subject-verb agreement. It is an accent that is commonly heard in reggae and Creole music and is ubiquitous across the isle of Jamaica.</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dirty="0" smtClean="0">
                <a:solidFill>
                  <a:schemeClr val="accent6">
                    <a:lumMod val="50000"/>
                  </a:schemeClr>
                </a:solidFill>
              </a:rPr>
              <a:t>Jamaican Accent Vs. Jamaican Patois</a:t>
            </a:r>
            <a:endParaRPr lang="fr-FR" dirty="0">
              <a:solidFill>
                <a:schemeClr val="accent6">
                  <a:lumMod val="50000"/>
                </a:schemeClr>
              </a:solidFill>
            </a:endParaRPr>
          </a:p>
        </p:txBody>
      </p:sp>
      <p:sp>
        <p:nvSpPr>
          <p:cNvPr id="3" name="Espace réservé du contenu 2"/>
          <p:cNvSpPr>
            <a:spLocks noGrp="1"/>
          </p:cNvSpPr>
          <p:nvPr>
            <p:ph idx="1"/>
          </p:nvPr>
        </p:nvSpPr>
        <p:spPr/>
        <p:txBody>
          <a:bodyPr>
            <a:normAutofit fontScale="92500" lnSpcReduction="20000"/>
          </a:bodyPr>
          <a:lstStyle/>
          <a:p>
            <a:r>
              <a:rPr lang="en-US" dirty="0" smtClean="0"/>
              <a:t>Although the official language of Jamaica is Standard English, many Jamaicans also speak Patois which is a separate dialect/language. Jamaican Patois (also known as “</a:t>
            </a:r>
            <a:r>
              <a:rPr lang="en-US" dirty="0" err="1" smtClean="0"/>
              <a:t>Patwa</a:t>
            </a:r>
            <a:r>
              <a:rPr lang="en-US" dirty="0" smtClean="0"/>
              <a:t>”, “</a:t>
            </a:r>
            <a:r>
              <a:rPr lang="en-US" dirty="0" err="1" smtClean="0"/>
              <a:t>Patwah</a:t>
            </a:r>
            <a:r>
              <a:rPr lang="en-US" dirty="0" smtClean="0"/>
              <a:t>” or “Jamaican Creole”) is the language that is used by most Jamaicans in casual everyday conversations while Standard English is normally reserved for professional environments. However,  Speaking with a Jamaican accent is merely speaking English while pronouncing the words similarly to how Jamaicans speak patois.</a:t>
            </a: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20000"/>
          </a:bodyPr>
          <a:lstStyle/>
          <a:p>
            <a:r>
              <a:rPr lang="fr-FR" dirty="0" err="1" smtClean="0"/>
              <a:t>Jamaican</a:t>
            </a:r>
            <a:r>
              <a:rPr lang="fr-FR" dirty="0" smtClean="0"/>
              <a:t> Patois </a:t>
            </a:r>
            <a:r>
              <a:rPr lang="fr-FR" dirty="0" err="1" smtClean="0"/>
              <a:t>is</a:t>
            </a:r>
            <a:r>
              <a:rPr lang="fr-FR" dirty="0" smtClean="0"/>
              <a:t> a </a:t>
            </a:r>
            <a:r>
              <a:rPr lang="fr-FR" dirty="0" err="1" smtClean="0"/>
              <a:t>lan</a:t>
            </a:r>
            <a:r>
              <a:rPr lang="en-US" dirty="0" err="1" smtClean="0"/>
              <a:t>guage</a:t>
            </a:r>
            <a:r>
              <a:rPr lang="en-US" dirty="0" smtClean="0"/>
              <a:t> that borrowed words from many different languages, for example, English, Spanish and some West African languages. However, the pronunciations of these words are very similar to Jamaican English. One thing to keep in mind as you learn Jamaican Patois is that it is not a strict, rule-oriented language where there is a "right way" and a "wrong way" to say things. Some words can be pronounced and spelled differently but still mean the same thing (e.g. both ‘</a:t>
            </a:r>
            <a:r>
              <a:rPr lang="en-US" dirty="0" err="1" smtClean="0"/>
              <a:t>Pickney</a:t>
            </a:r>
            <a:r>
              <a:rPr lang="en-US" dirty="0" smtClean="0"/>
              <a:t>’ and ‘</a:t>
            </a:r>
            <a:r>
              <a:rPr lang="en-US" dirty="0" err="1" smtClean="0"/>
              <a:t>Pickeney</a:t>
            </a:r>
            <a:r>
              <a:rPr lang="en-US" dirty="0" smtClean="0"/>
              <a:t>’ translates to ‘Child'). The important thing is whether or not what you are saying can be understood. </a:t>
            </a: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smtClean="0">
                <a:solidFill>
                  <a:schemeClr val="accent6">
                    <a:lumMod val="50000"/>
                  </a:schemeClr>
                </a:solidFill>
              </a:rPr>
              <a:t>Grammatical features of Jamaican Patois </a:t>
            </a:r>
            <a:endParaRPr lang="fr-FR" dirty="0">
              <a:solidFill>
                <a:schemeClr val="accent6">
                  <a:lumMod val="50000"/>
                </a:schemeClr>
              </a:solidFill>
            </a:endParaRPr>
          </a:p>
        </p:txBody>
      </p:sp>
      <p:graphicFrame>
        <p:nvGraphicFramePr>
          <p:cNvPr id="4" name="Espace réservé du contenu 3"/>
          <p:cNvGraphicFramePr>
            <a:graphicFrameLocks noGrp="1"/>
          </p:cNvGraphicFramePr>
          <p:nvPr>
            <p:ph idx="1"/>
          </p:nvPr>
        </p:nvGraphicFramePr>
        <p:xfrm>
          <a:off x="304800" y="1554163"/>
          <a:ext cx="8686800" cy="3337560"/>
        </p:xfrm>
        <a:graphic>
          <a:graphicData uri="http://schemas.openxmlformats.org/drawingml/2006/table">
            <a:tbl>
              <a:tblPr firstRow="1" bandRow="1">
                <a:tableStyleId>{5C22544A-7EE6-4342-B048-85BDC9FD1C3A}</a:tableStyleId>
              </a:tblPr>
              <a:tblGrid>
                <a:gridCol w="4343400"/>
                <a:gridCol w="4343400"/>
              </a:tblGrid>
              <a:tr h="370840">
                <a:tc>
                  <a:txBody>
                    <a:bodyPr/>
                    <a:lstStyle/>
                    <a:p>
                      <a:pPr algn="ctr"/>
                      <a:r>
                        <a:rPr lang="fr-FR" dirty="0" err="1" smtClean="0"/>
                        <a:t>Jamaican</a:t>
                      </a:r>
                      <a:r>
                        <a:rPr lang="fr-FR" dirty="0" smtClean="0"/>
                        <a:t> Patois </a:t>
                      </a:r>
                      <a:endParaRPr lang="fr-FR" dirty="0"/>
                    </a:p>
                  </a:txBody>
                  <a:tcPr marL="96520" marR="96520"/>
                </a:tc>
                <a:tc>
                  <a:txBody>
                    <a:bodyPr/>
                    <a:lstStyle/>
                    <a:p>
                      <a:pPr algn="ctr"/>
                      <a:r>
                        <a:rPr lang="en-US" dirty="0" smtClean="0"/>
                        <a:t>Standard English</a:t>
                      </a:r>
                      <a:endParaRPr lang="fr-FR" dirty="0"/>
                    </a:p>
                  </a:txBody>
                  <a:tcPr marL="96520" marR="96520"/>
                </a:tc>
              </a:tr>
              <a:tr h="370840">
                <a:tc>
                  <a:txBody>
                    <a:bodyPr/>
                    <a:lstStyle/>
                    <a:p>
                      <a:r>
                        <a:rPr lang="fr-FR" dirty="0" smtClean="0"/>
                        <a:t>Mi </a:t>
                      </a:r>
                      <a:r>
                        <a:rPr lang="fr-FR" dirty="0" err="1" smtClean="0"/>
                        <a:t>run</a:t>
                      </a:r>
                      <a:endParaRPr lang="fr-FR" dirty="0"/>
                    </a:p>
                  </a:txBody>
                  <a:tcPr marL="96520" marR="96520"/>
                </a:tc>
                <a:tc>
                  <a:txBody>
                    <a:bodyPr/>
                    <a:lstStyle/>
                    <a:p>
                      <a:r>
                        <a:rPr lang="en-US" dirty="0" smtClean="0"/>
                        <a:t>I run</a:t>
                      </a:r>
                    </a:p>
                  </a:txBody>
                  <a:tcPr marL="96520" marR="96520"/>
                </a:tc>
              </a:tr>
              <a:tr h="370840">
                <a:tc>
                  <a:txBody>
                    <a:bodyPr/>
                    <a:lstStyle/>
                    <a:p>
                      <a:r>
                        <a:rPr lang="fr-FR" dirty="0" err="1" smtClean="0"/>
                        <a:t>im</a:t>
                      </a:r>
                      <a:r>
                        <a:rPr lang="fr-FR" dirty="0" smtClean="0"/>
                        <a:t> </a:t>
                      </a:r>
                      <a:r>
                        <a:rPr lang="fr-FR" dirty="0" err="1" smtClean="0"/>
                        <a:t>run</a:t>
                      </a:r>
                      <a:endParaRPr lang="fr-FR" dirty="0"/>
                    </a:p>
                  </a:txBody>
                  <a:tcPr marL="96520" marR="96520"/>
                </a:tc>
                <a:tc>
                  <a:txBody>
                    <a:bodyPr/>
                    <a:lstStyle/>
                    <a:p>
                      <a:r>
                        <a:rPr lang="en-US" dirty="0" smtClean="0"/>
                        <a:t>He</a:t>
                      </a:r>
                      <a:r>
                        <a:rPr lang="en-US" baseline="0" dirty="0" smtClean="0"/>
                        <a:t> runs</a:t>
                      </a:r>
                      <a:endParaRPr lang="fr-FR" dirty="0"/>
                    </a:p>
                  </a:txBody>
                  <a:tcPr marL="96520" marR="96520"/>
                </a:tc>
              </a:tr>
              <a:tr h="370840">
                <a:tc>
                  <a:txBody>
                    <a:bodyPr/>
                    <a:lstStyle/>
                    <a:p>
                      <a:r>
                        <a:rPr lang="fr-FR" dirty="0" err="1" smtClean="0"/>
                        <a:t>shi</a:t>
                      </a:r>
                      <a:r>
                        <a:rPr lang="fr-FR" dirty="0" smtClean="0"/>
                        <a:t> </a:t>
                      </a:r>
                      <a:r>
                        <a:rPr lang="fr-FR" dirty="0" err="1" smtClean="0"/>
                        <a:t>run</a:t>
                      </a:r>
                      <a:endParaRPr lang="fr-FR" dirty="0"/>
                    </a:p>
                  </a:txBody>
                  <a:tcPr marL="96520" marR="96520"/>
                </a:tc>
                <a:tc>
                  <a:txBody>
                    <a:bodyPr/>
                    <a:lstStyle/>
                    <a:p>
                      <a:r>
                        <a:rPr lang="en-US" dirty="0" smtClean="0"/>
                        <a:t>She runs</a:t>
                      </a:r>
                      <a:endParaRPr lang="fr-FR" dirty="0"/>
                    </a:p>
                  </a:txBody>
                  <a:tcPr marL="96520" marR="96520"/>
                </a:tc>
              </a:tr>
              <a:tr h="370840">
                <a:tc>
                  <a:txBody>
                    <a:bodyPr/>
                    <a:lstStyle/>
                    <a:p>
                      <a:r>
                        <a:rPr lang="fr-FR" dirty="0" smtClean="0"/>
                        <a:t>Wi </a:t>
                      </a:r>
                      <a:r>
                        <a:rPr lang="fr-FR" dirty="0" err="1" smtClean="0"/>
                        <a:t>run</a:t>
                      </a:r>
                      <a:endParaRPr lang="fr-FR" dirty="0"/>
                    </a:p>
                  </a:txBody>
                  <a:tcPr marL="96520" marR="96520"/>
                </a:tc>
                <a:tc>
                  <a:txBody>
                    <a:bodyPr/>
                    <a:lstStyle/>
                    <a:p>
                      <a:r>
                        <a:rPr lang="en-US" dirty="0" smtClean="0"/>
                        <a:t>We run</a:t>
                      </a:r>
                      <a:endParaRPr lang="fr-FR" dirty="0"/>
                    </a:p>
                  </a:txBody>
                  <a:tcPr marL="96520" marR="96520"/>
                </a:tc>
              </a:tr>
              <a:tr h="370840">
                <a:tc>
                  <a:txBody>
                    <a:bodyPr/>
                    <a:lstStyle/>
                    <a:p>
                      <a:r>
                        <a:rPr lang="fr-FR" dirty="0" err="1" smtClean="0"/>
                        <a:t>Dem</a:t>
                      </a:r>
                      <a:r>
                        <a:rPr lang="fr-FR" dirty="0" smtClean="0"/>
                        <a:t> </a:t>
                      </a:r>
                      <a:r>
                        <a:rPr lang="fr-FR" dirty="0" err="1" smtClean="0"/>
                        <a:t>run</a:t>
                      </a:r>
                      <a:endParaRPr lang="fr-FR" dirty="0"/>
                    </a:p>
                  </a:txBody>
                  <a:tcPr marL="96520" marR="96520"/>
                </a:tc>
                <a:tc>
                  <a:txBody>
                    <a:bodyPr/>
                    <a:lstStyle/>
                    <a:p>
                      <a:r>
                        <a:rPr lang="en-US" dirty="0" smtClean="0"/>
                        <a:t>They</a:t>
                      </a:r>
                      <a:r>
                        <a:rPr lang="en-US" baseline="0" dirty="0" smtClean="0"/>
                        <a:t> run</a:t>
                      </a:r>
                      <a:endParaRPr lang="fr-FR" dirty="0"/>
                    </a:p>
                  </a:txBody>
                  <a:tcPr marL="96520" marR="96520"/>
                </a:tc>
              </a:tr>
              <a:tr h="370840">
                <a:tc>
                  <a:txBody>
                    <a:bodyPr/>
                    <a:lstStyle/>
                    <a:p>
                      <a:r>
                        <a:rPr lang="fr-FR" dirty="0" err="1" smtClean="0"/>
                        <a:t>Unu</a:t>
                      </a:r>
                      <a:r>
                        <a:rPr lang="fr-FR" dirty="0" smtClean="0"/>
                        <a:t> </a:t>
                      </a:r>
                      <a:r>
                        <a:rPr lang="fr-FR" dirty="0" err="1" smtClean="0"/>
                        <a:t>run</a:t>
                      </a:r>
                      <a:endParaRPr lang="fr-FR" dirty="0"/>
                    </a:p>
                  </a:txBody>
                  <a:tcPr marL="96520" marR="96520"/>
                </a:tc>
                <a:tc>
                  <a:txBody>
                    <a:bodyPr/>
                    <a:lstStyle/>
                    <a:p>
                      <a:r>
                        <a:rPr lang="en-US" dirty="0" smtClean="0"/>
                        <a:t>You all run</a:t>
                      </a:r>
                      <a:endParaRPr lang="fr-FR" dirty="0"/>
                    </a:p>
                  </a:txBody>
                  <a:tcPr marL="96520" marR="96520"/>
                </a:tc>
              </a:tr>
              <a:tr h="370840">
                <a:tc>
                  <a:txBody>
                    <a:bodyPr/>
                    <a:lstStyle/>
                    <a:p>
                      <a:r>
                        <a:rPr lang="fr-FR" dirty="0" err="1" smtClean="0"/>
                        <a:t>eyah</a:t>
                      </a:r>
                      <a:r>
                        <a:rPr lang="fr-FR" dirty="0" smtClean="0"/>
                        <a:t> </a:t>
                      </a:r>
                      <a:r>
                        <a:rPr lang="fr-FR" dirty="0" err="1" smtClean="0"/>
                        <a:t>run</a:t>
                      </a:r>
                      <a:endParaRPr lang="fr-FR" dirty="0"/>
                    </a:p>
                  </a:txBody>
                  <a:tcPr marL="96520" marR="96520"/>
                </a:tc>
                <a:tc>
                  <a:txBody>
                    <a:bodyPr/>
                    <a:lstStyle/>
                    <a:p>
                      <a:r>
                        <a:rPr lang="en-US" dirty="0" smtClean="0"/>
                        <a:t>It runs</a:t>
                      </a:r>
                      <a:endParaRPr lang="fr-FR" dirty="0"/>
                    </a:p>
                  </a:txBody>
                  <a:tcPr marL="96520" marR="96520"/>
                </a:tc>
              </a:tr>
              <a:tr h="370840">
                <a:tc>
                  <a:txBody>
                    <a:bodyPr/>
                    <a:lstStyle/>
                    <a:p>
                      <a:r>
                        <a:rPr lang="fr-FR" dirty="0" err="1" smtClean="0"/>
                        <a:t>Yu</a:t>
                      </a:r>
                      <a:r>
                        <a:rPr lang="fr-FR" dirty="0" smtClean="0"/>
                        <a:t> </a:t>
                      </a:r>
                      <a:r>
                        <a:rPr lang="fr-FR" dirty="0" err="1" smtClean="0"/>
                        <a:t>run</a:t>
                      </a:r>
                      <a:endParaRPr lang="fr-FR" dirty="0"/>
                    </a:p>
                  </a:txBody>
                  <a:tcPr marL="96520" marR="96520"/>
                </a:tc>
                <a:tc>
                  <a:txBody>
                    <a:bodyPr/>
                    <a:lstStyle/>
                    <a:p>
                      <a:r>
                        <a:rPr lang="en-US" dirty="0" smtClean="0"/>
                        <a:t>You run</a:t>
                      </a:r>
                      <a:endParaRPr lang="fr-FR" dirty="0"/>
                    </a:p>
                  </a:txBody>
                  <a:tcPr marL="96520" marR="96520"/>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rmAutofit fontScale="77500" lnSpcReduction="20000"/>
          </a:bodyPr>
          <a:lstStyle/>
          <a:p>
            <a:r>
              <a:rPr lang="en-US" dirty="0" smtClean="0"/>
              <a:t>As we can see in the previous slide, there is no subject-verb agreement in Patois. All verbs are spoken and written the same regardless of the subject. To form a plural add </a:t>
            </a:r>
            <a:r>
              <a:rPr lang="en-US" dirty="0" err="1" smtClean="0"/>
              <a:t>dem</a:t>
            </a:r>
            <a:r>
              <a:rPr lang="en-US" dirty="0" smtClean="0"/>
              <a:t>, such as pen </a:t>
            </a:r>
            <a:r>
              <a:rPr lang="en-US" dirty="0" err="1" smtClean="0"/>
              <a:t>dem</a:t>
            </a:r>
            <a:r>
              <a:rPr lang="en-US" dirty="0" smtClean="0"/>
              <a:t> for pens or by adding </a:t>
            </a:r>
            <a:r>
              <a:rPr lang="en-US" dirty="0" err="1" smtClean="0"/>
              <a:t>nuff</a:t>
            </a:r>
            <a:r>
              <a:rPr lang="en-US" dirty="0" smtClean="0"/>
              <a:t> at the start of a word, sometimes with a number. For pronouns, </a:t>
            </a:r>
            <a:r>
              <a:rPr lang="en-US" dirty="0" err="1" smtClean="0"/>
              <a:t>im</a:t>
            </a:r>
            <a:r>
              <a:rPr lang="en-US" dirty="0" smtClean="0"/>
              <a:t> works for both he and she, as there is no gender difference in the third person. The pronoun also doesn't change from subject to object. So while English would go from I to me, Jamaican employs mi at both spots in the sentence. In the language, standard pronouns are used to express possession. Substitute "a" for state of being verbs, such as "I am a father" translates to "mi a </a:t>
            </a:r>
            <a:r>
              <a:rPr lang="en-US" dirty="0" err="1" smtClean="0"/>
              <a:t>fada</a:t>
            </a:r>
            <a:r>
              <a:rPr lang="en-US" dirty="0" smtClean="0"/>
              <a:t>." Adopt these structures and rules for a successful Jamaican accent.</a:t>
            </a:r>
            <a:br>
              <a:rPr lang="en-US" dirty="0" smtClean="0"/>
            </a:br>
            <a:endParaRPr lang="en-US" dirty="0" smtClean="0"/>
          </a:p>
          <a:p>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solidFill>
                  <a:schemeClr val="accent6">
                    <a:lumMod val="50000"/>
                  </a:schemeClr>
                </a:solidFill>
              </a:rPr>
              <a:t>Tense</a:t>
            </a:r>
            <a:endParaRPr lang="fr-FR" dirty="0">
              <a:solidFill>
                <a:schemeClr val="accent6">
                  <a:lumMod val="50000"/>
                </a:schemeClr>
              </a:solidFill>
            </a:endParaRPr>
          </a:p>
        </p:txBody>
      </p:sp>
      <p:sp>
        <p:nvSpPr>
          <p:cNvPr id="3" name="Espace réservé du contenu 2"/>
          <p:cNvSpPr>
            <a:spLocks noGrp="1"/>
          </p:cNvSpPr>
          <p:nvPr>
            <p:ph idx="1"/>
          </p:nvPr>
        </p:nvSpPr>
        <p:spPr/>
        <p:txBody>
          <a:bodyPr/>
          <a:lstStyle/>
          <a:p>
            <a:r>
              <a:rPr lang="en-US" dirty="0" smtClean="0"/>
              <a:t>Unlike Standard English, in the Jamaican Patois, the verb does not change. Instead a new word is introduced and placed in front of the verb; for example:</a:t>
            </a:r>
          </a:p>
          <a:p>
            <a:r>
              <a:rPr lang="en-US" dirty="0" smtClean="0">
                <a:solidFill>
                  <a:schemeClr val="accent3">
                    <a:lumMod val="50000"/>
                  </a:schemeClr>
                </a:solidFill>
              </a:rPr>
              <a:t>Present tense:</a:t>
            </a:r>
          </a:p>
          <a:p>
            <a:endParaRPr lang="fr-FR" dirty="0"/>
          </a:p>
        </p:txBody>
      </p:sp>
      <p:graphicFrame>
        <p:nvGraphicFramePr>
          <p:cNvPr id="4" name="Tableau 3"/>
          <p:cNvGraphicFramePr>
            <a:graphicFrameLocks noGrp="1"/>
          </p:cNvGraphicFramePr>
          <p:nvPr/>
        </p:nvGraphicFramePr>
        <p:xfrm>
          <a:off x="1331640" y="4293096"/>
          <a:ext cx="6096000" cy="1993136"/>
        </p:xfrm>
        <a:graphic>
          <a:graphicData uri="http://schemas.openxmlformats.org/drawingml/2006/table">
            <a:tbl>
              <a:tblPr firstRow="1" bandRow="1">
                <a:tableStyleId>{5C22544A-7EE6-4342-B048-85BDC9FD1C3A}</a:tableStyleId>
              </a:tblPr>
              <a:tblGrid>
                <a:gridCol w="3048000"/>
                <a:gridCol w="3048000"/>
              </a:tblGrid>
              <a:tr h="509776">
                <a:tc>
                  <a:txBody>
                    <a:bodyPr/>
                    <a:lstStyle/>
                    <a:p>
                      <a:pPr algn="ctr"/>
                      <a:r>
                        <a:rPr lang="fr-FR" dirty="0" err="1" smtClean="0"/>
                        <a:t>Jamaican</a:t>
                      </a:r>
                      <a:r>
                        <a:rPr lang="fr-FR" dirty="0" smtClean="0"/>
                        <a:t>  Patois</a:t>
                      </a:r>
                      <a:endParaRPr lang="fr-FR" dirty="0"/>
                    </a:p>
                  </a:txBody>
                  <a:tcPr/>
                </a:tc>
                <a:tc>
                  <a:txBody>
                    <a:bodyPr/>
                    <a:lstStyle/>
                    <a:p>
                      <a:pPr algn="ctr"/>
                      <a:r>
                        <a:rPr lang="en-US" dirty="0" smtClean="0"/>
                        <a:t>Standard</a:t>
                      </a:r>
                      <a:r>
                        <a:rPr lang="en-US" baseline="0" dirty="0" smtClean="0"/>
                        <a:t> English</a:t>
                      </a:r>
                      <a:endParaRPr lang="fr-FR" dirty="0"/>
                    </a:p>
                  </a:txBody>
                  <a:tcPr/>
                </a:tc>
              </a:tr>
              <a:tr h="370840">
                <a:tc>
                  <a:txBody>
                    <a:bodyPr/>
                    <a:lstStyle/>
                    <a:p>
                      <a:r>
                        <a:rPr lang="fr-FR" dirty="0" smtClean="0"/>
                        <a:t>Mi </a:t>
                      </a:r>
                      <a:r>
                        <a:rPr lang="fr-FR" dirty="0" err="1" smtClean="0"/>
                        <a:t>guh</a:t>
                      </a:r>
                      <a:endParaRPr lang="fr-FR" dirty="0"/>
                    </a:p>
                  </a:txBody>
                  <a:tcPr/>
                </a:tc>
                <a:tc>
                  <a:txBody>
                    <a:bodyPr/>
                    <a:lstStyle/>
                    <a:p>
                      <a:r>
                        <a:rPr lang="fr-FR" dirty="0" smtClean="0"/>
                        <a:t>I </a:t>
                      </a:r>
                      <a:r>
                        <a:rPr lang="fr-FR" dirty="0" err="1" smtClean="0"/>
                        <a:t>am</a:t>
                      </a:r>
                      <a:r>
                        <a:rPr lang="fr-FR" dirty="0" smtClean="0"/>
                        <a:t> </a:t>
                      </a:r>
                      <a:r>
                        <a:rPr lang="fr-FR" dirty="0" err="1" smtClean="0"/>
                        <a:t>going</a:t>
                      </a:r>
                      <a:endParaRPr lang="fr-FR" dirty="0"/>
                    </a:p>
                  </a:txBody>
                  <a:tcPr/>
                </a:tc>
              </a:tr>
              <a:tr h="370840">
                <a:tc>
                  <a:txBody>
                    <a:bodyPr/>
                    <a:lstStyle/>
                    <a:p>
                      <a:r>
                        <a:rPr lang="fr-FR" dirty="0" smtClean="0"/>
                        <a:t>Di </a:t>
                      </a:r>
                      <a:r>
                        <a:rPr lang="fr-FR" dirty="0" err="1" smtClean="0"/>
                        <a:t>ooman</a:t>
                      </a:r>
                      <a:r>
                        <a:rPr lang="fr-FR" dirty="0" smtClean="0"/>
                        <a:t> a </a:t>
                      </a:r>
                      <a:r>
                        <a:rPr lang="fr-FR" dirty="0" err="1" smtClean="0"/>
                        <a:t>guh</a:t>
                      </a:r>
                      <a:r>
                        <a:rPr lang="fr-FR" dirty="0" smtClean="0"/>
                        <a:t> a </a:t>
                      </a:r>
                      <a:r>
                        <a:rPr lang="fr-FR" dirty="0" err="1" smtClean="0"/>
                        <a:t>town</a:t>
                      </a:r>
                      <a:endParaRPr lang="fr-FR" dirty="0"/>
                    </a:p>
                  </a:txBody>
                  <a:tcPr/>
                </a:tc>
                <a:tc>
                  <a:txBody>
                    <a:bodyPr/>
                    <a:lstStyle/>
                    <a:p>
                      <a:r>
                        <a:rPr lang="en-US" dirty="0" smtClean="0"/>
                        <a:t>The woman is going to town</a:t>
                      </a:r>
                      <a:endParaRPr lang="fr-FR" dirty="0"/>
                    </a:p>
                  </a:txBody>
                  <a:tcPr/>
                </a:tc>
              </a:tr>
              <a:tr h="370840">
                <a:tc>
                  <a:txBody>
                    <a:bodyPr/>
                    <a:lstStyle/>
                    <a:p>
                      <a:r>
                        <a:rPr lang="fr-FR" dirty="0" smtClean="0"/>
                        <a:t>Im a cum</a:t>
                      </a:r>
                      <a:endParaRPr lang="fr-FR" dirty="0"/>
                    </a:p>
                  </a:txBody>
                  <a:tcPr/>
                </a:tc>
                <a:tc>
                  <a:txBody>
                    <a:bodyPr/>
                    <a:lstStyle/>
                    <a:p>
                      <a:r>
                        <a:rPr lang="fr-FR" dirty="0" smtClean="0"/>
                        <a:t>He </a:t>
                      </a:r>
                      <a:r>
                        <a:rPr lang="fr-FR" dirty="0" err="1" smtClean="0"/>
                        <a:t>is</a:t>
                      </a:r>
                      <a:r>
                        <a:rPr lang="fr-FR" dirty="0" smtClean="0"/>
                        <a:t> </a:t>
                      </a:r>
                      <a:r>
                        <a:rPr lang="fr-FR" dirty="0" err="1" smtClean="0"/>
                        <a:t>coming</a:t>
                      </a:r>
                      <a:endParaRPr lang="fr-FR" dirty="0"/>
                    </a:p>
                  </a:txBody>
                  <a:tcPr/>
                </a:tc>
              </a:tr>
              <a:tr h="370840">
                <a:tc>
                  <a:txBody>
                    <a:bodyPr/>
                    <a:lstStyle/>
                    <a:p>
                      <a:r>
                        <a:rPr lang="fr-FR" dirty="0" smtClean="0"/>
                        <a:t>Mi a cum</a:t>
                      </a:r>
                      <a:endParaRPr lang="fr-FR" dirty="0"/>
                    </a:p>
                  </a:txBody>
                  <a:tcPr/>
                </a:tc>
                <a:tc>
                  <a:txBody>
                    <a:bodyPr/>
                    <a:lstStyle/>
                    <a:p>
                      <a:r>
                        <a:rPr lang="fr-FR" dirty="0" smtClean="0"/>
                        <a:t>I </a:t>
                      </a:r>
                      <a:r>
                        <a:rPr lang="fr-FR" dirty="0" err="1" smtClean="0"/>
                        <a:t>am</a:t>
                      </a:r>
                      <a:r>
                        <a:rPr lang="fr-FR" dirty="0" smtClean="0"/>
                        <a:t> </a:t>
                      </a:r>
                      <a:r>
                        <a:rPr lang="fr-FR" dirty="0" err="1" smtClean="0"/>
                        <a:t>coming</a:t>
                      </a:r>
                      <a:endParaRPr lang="fr-FR" dirty="0"/>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en-US" dirty="0" smtClean="0">
                <a:solidFill>
                  <a:schemeClr val="accent3">
                    <a:lumMod val="50000"/>
                  </a:schemeClr>
                </a:solidFill>
              </a:rPr>
              <a:t>Past tense:</a:t>
            </a:r>
          </a:p>
          <a:p>
            <a:pPr>
              <a:buNone/>
            </a:pPr>
            <a:endParaRPr lang="fr-FR" dirty="0"/>
          </a:p>
        </p:txBody>
      </p:sp>
      <p:graphicFrame>
        <p:nvGraphicFramePr>
          <p:cNvPr id="4" name="Tableau 3"/>
          <p:cNvGraphicFramePr>
            <a:graphicFrameLocks noGrp="1"/>
          </p:cNvGraphicFramePr>
          <p:nvPr/>
        </p:nvGraphicFramePr>
        <p:xfrm>
          <a:off x="1547664" y="2636913"/>
          <a:ext cx="6096000" cy="2774525"/>
        </p:xfrm>
        <a:graphic>
          <a:graphicData uri="http://schemas.openxmlformats.org/drawingml/2006/table">
            <a:tbl>
              <a:tblPr firstRow="1" bandRow="1">
                <a:tableStyleId>{5C22544A-7EE6-4342-B048-85BDC9FD1C3A}</a:tableStyleId>
              </a:tblPr>
              <a:tblGrid>
                <a:gridCol w="3048000"/>
                <a:gridCol w="3048000"/>
              </a:tblGrid>
              <a:tr h="554905">
                <a:tc>
                  <a:txBody>
                    <a:bodyPr/>
                    <a:lstStyle/>
                    <a:p>
                      <a:pPr algn="ctr"/>
                      <a:r>
                        <a:rPr lang="en-US" dirty="0" smtClean="0"/>
                        <a:t>Jamaican Patois</a:t>
                      </a:r>
                      <a:endParaRPr lang="fr-FR" dirty="0"/>
                    </a:p>
                  </a:txBody>
                  <a:tcPr/>
                </a:tc>
                <a:tc>
                  <a:txBody>
                    <a:bodyPr/>
                    <a:lstStyle/>
                    <a:p>
                      <a:pPr algn="ctr"/>
                      <a:r>
                        <a:rPr lang="en-US" dirty="0" smtClean="0"/>
                        <a:t>Standard</a:t>
                      </a:r>
                      <a:r>
                        <a:rPr lang="en-US" baseline="0" dirty="0" smtClean="0"/>
                        <a:t> English</a:t>
                      </a:r>
                      <a:endParaRPr lang="fr-FR" dirty="0"/>
                    </a:p>
                  </a:txBody>
                  <a:tcPr/>
                </a:tc>
              </a:tr>
              <a:tr h="554905">
                <a:tc>
                  <a:txBody>
                    <a:bodyPr/>
                    <a:lstStyle/>
                    <a:p>
                      <a:r>
                        <a:rPr lang="fr-FR" dirty="0" smtClean="0"/>
                        <a:t>Mi </a:t>
                      </a:r>
                      <a:r>
                        <a:rPr lang="fr-FR" dirty="0" err="1" smtClean="0"/>
                        <a:t>did</a:t>
                      </a:r>
                      <a:r>
                        <a:rPr lang="fr-FR" dirty="0" smtClean="0"/>
                        <a:t> </a:t>
                      </a:r>
                      <a:r>
                        <a:rPr lang="fr-FR" dirty="0" err="1" smtClean="0"/>
                        <a:t>guh</a:t>
                      </a:r>
                      <a:endParaRPr lang="fr-FR" dirty="0"/>
                    </a:p>
                  </a:txBody>
                  <a:tcPr/>
                </a:tc>
                <a:tc>
                  <a:txBody>
                    <a:bodyPr/>
                    <a:lstStyle/>
                    <a:p>
                      <a:r>
                        <a:rPr lang="fr-FR" dirty="0" smtClean="0"/>
                        <a:t>I </a:t>
                      </a:r>
                      <a:r>
                        <a:rPr lang="en-US" noProof="0" dirty="0" smtClean="0"/>
                        <a:t>went</a:t>
                      </a:r>
                      <a:endParaRPr lang="en-US" noProof="0" dirty="0"/>
                    </a:p>
                  </a:txBody>
                  <a:tcPr/>
                </a:tc>
              </a:tr>
              <a:tr h="554905">
                <a:tc>
                  <a:txBody>
                    <a:bodyPr/>
                    <a:lstStyle/>
                    <a:p>
                      <a:r>
                        <a:rPr lang="en-US" dirty="0" smtClean="0"/>
                        <a:t>Di </a:t>
                      </a:r>
                      <a:r>
                        <a:rPr lang="en-US" dirty="0" err="1" smtClean="0"/>
                        <a:t>ooman</a:t>
                      </a:r>
                      <a:r>
                        <a:rPr lang="en-US" dirty="0" smtClean="0"/>
                        <a:t> did </a:t>
                      </a:r>
                      <a:r>
                        <a:rPr lang="en-US" dirty="0" err="1" smtClean="0"/>
                        <a:t>guh</a:t>
                      </a:r>
                      <a:r>
                        <a:rPr lang="en-US" dirty="0" smtClean="0"/>
                        <a:t> a town</a:t>
                      </a:r>
                      <a:endParaRPr lang="fr-FR" dirty="0"/>
                    </a:p>
                  </a:txBody>
                  <a:tcPr/>
                </a:tc>
                <a:tc>
                  <a:txBody>
                    <a:bodyPr/>
                    <a:lstStyle/>
                    <a:p>
                      <a:r>
                        <a:rPr lang="en-US" dirty="0" smtClean="0"/>
                        <a:t>The woman went to town</a:t>
                      </a:r>
                      <a:endParaRPr lang="fr-FR" dirty="0"/>
                    </a:p>
                  </a:txBody>
                  <a:tcPr/>
                </a:tc>
              </a:tr>
              <a:tr h="554905">
                <a:tc>
                  <a:txBody>
                    <a:bodyPr/>
                    <a:lstStyle/>
                    <a:p>
                      <a:r>
                        <a:rPr lang="fr-FR" dirty="0" smtClean="0"/>
                        <a:t>Im </a:t>
                      </a:r>
                      <a:r>
                        <a:rPr lang="fr-FR" dirty="0" err="1" smtClean="0"/>
                        <a:t>did</a:t>
                      </a:r>
                      <a:r>
                        <a:rPr lang="fr-FR" dirty="0" smtClean="0"/>
                        <a:t> cum</a:t>
                      </a:r>
                      <a:endParaRPr lang="fr-FR" dirty="0"/>
                    </a:p>
                  </a:txBody>
                  <a:tcPr/>
                </a:tc>
                <a:tc>
                  <a:txBody>
                    <a:bodyPr/>
                    <a:lstStyle/>
                    <a:p>
                      <a:r>
                        <a:rPr lang="fr-FR" dirty="0" smtClean="0"/>
                        <a:t>He came</a:t>
                      </a:r>
                      <a:endParaRPr lang="fr-FR" dirty="0"/>
                    </a:p>
                  </a:txBody>
                  <a:tcPr/>
                </a:tc>
              </a:tr>
              <a:tr h="554905">
                <a:tc>
                  <a:txBody>
                    <a:bodyPr/>
                    <a:lstStyle/>
                    <a:p>
                      <a:r>
                        <a:rPr lang="fr-FR" dirty="0" smtClean="0"/>
                        <a:t>Mi </a:t>
                      </a:r>
                      <a:r>
                        <a:rPr lang="fr-FR" dirty="0" err="1" smtClean="0"/>
                        <a:t>did</a:t>
                      </a:r>
                      <a:r>
                        <a:rPr lang="fr-FR" dirty="0" smtClean="0"/>
                        <a:t> cum</a:t>
                      </a:r>
                      <a:endParaRPr lang="fr-FR" dirty="0"/>
                    </a:p>
                  </a:txBody>
                  <a:tcPr/>
                </a:tc>
                <a:tc>
                  <a:txBody>
                    <a:bodyPr/>
                    <a:lstStyle/>
                    <a:p>
                      <a:r>
                        <a:rPr lang="fr-FR" dirty="0" smtClean="0"/>
                        <a:t>I came</a:t>
                      </a:r>
                      <a:endParaRPr lang="fr-FR" dirty="0"/>
                    </a:p>
                  </a:txBody>
                  <a:tcPr/>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romenade">
  <a:themeElements>
    <a:clrScheme name="Promenad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Promenade">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Promenade">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484</TotalTime>
  <Words>1060</Words>
  <Application>Microsoft Office PowerPoint</Application>
  <PresentationFormat>Předvádění na obrazovce (4:3)</PresentationFormat>
  <Paragraphs>92</Paragraphs>
  <Slides>17</Slides>
  <Notes>0</Notes>
  <HiddenSlides>0</HiddenSlides>
  <MMClips>0</MMClips>
  <ScaleCrop>false</ScaleCrop>
  <HeadingPairs>
    <vt:vector size="4" baseType="variant">
      <vt:variant>
        <vt:lpstr>Motiv</vt:lpstr>
      </vt:variant>
      <vt:variant>
        <vt:i4>1</vt:i4>
      </vt:variant>
      <vt:variant>
        <vt:lpstr>Nadpisy snímků</vt:lpstr>
      </vt:variant>
      <vt:variant>
        <vt:i4>17</vt:i4>
      </vt:variant>
    </vt:vector>
  </HeadingPairs>
  <TitlesOfParts>
    <vt:vector size="18" baseType="lpstr">
      <vt:lpstr>Promenade</vt:lpstr>
      <vt:lpstr>Jamaican Accent</vt:lpstr>
      <vt:lpstr>Snímek 2</vt:lpstr>
      <vt:lpstr>Snímek 3</vt:lpstr>
      <vt:lpstr>Jamaican Accent Vs. Jamaican Patois</vt:lpstr>
      <vt:lpstr>Snímek 5</vt:lpstr>
      <vt:lpstr>Grammatical features of Jamaican Patois </vt:lpstr>
      <vt:lpstr>Snímek 7</vt:lpstr>
      <vt:lpstr>Tense</vt:lpstr>
      <vt:lpstr>Snímek 9</vt:lpstr>
      <vt:lpstr>Snímek 10</vt:lpstr>
      <vt:lpstr>Snímek 11</vt:lpstr>
      <vt:lpstr>Snímek 12</vt:lpstr>
      <vt:lpstr>The Linguistic Differences Between Jamaican Patois and Standard English</vt:lpstr>
      <vt:lpstr>Snímek 14</vt:lpstr>
      <vt:lpstr>Snímek 15</vt:lpstr>
      <vt:lpstr>References</vt:lpstr>
      <vt:lpstr>Snímek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Jamaican Accent</dc:title>
  <dc:creator>SAMSUNG</dc:creator>
  <cp:lastModifiedBy>Tomek</cp:lastModifiedBy>
  <cp:revision>47</cp:revision>
  <dcterms:created xsi:type="dcterms:W3CDTF">2014-11-13T14:16:44Z</dcterms:created>
  <dcterms:modified xsi:type="dcterms:W3CDTF">2014-11-18T07:31:25Z</dcterms:modified>
</cp:coreProperties>
</file>