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10" name="Pravoúhlý trojúhelník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Nadpis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cs-CZ" smtClean="0"/>
              <a:t>Kliknutím lze upravit styl.</a:t>
            </a:r>
            <a:endParaRPr kumimoji="0" lang="en-US"/>
          </a:p>
        </p:txBody>
      </p:sp>
      <p:sp>
        <p:nvSpPr>
          <p:cNvPr id="17" name="Podnadpis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cs-CZ" smtClean="0"/>
              <a:t>Kliknutím lze upravit styl předlohy.</a:t>
            </a:r>
            <a:endParaRPr kumimoji="0" lang="en-US"/>
          </a:p>
        </p:txBody>
      </p:sp>
      <p:grpSp>
        <p:nvGrpSpPr>
          <p:cNvPr id="2" name="Skupina 1"/>
          <p:cNvGrpSpPr/>
          <p:nvPr/>
        </p:nvGrpSpPr>
        <p:grpSpPr>
          <a:xfrm>
            <a:off x="-3765" y="4953000"/>
            <a:ext cx="9147765" cy="1912088"/>
            <a:chOff x="-3765" y="4832896"/>
            <a:chExt cx="9147765" cy="2032192"/>
          </a:xfrm>
        </p:grpSpPr>
        <p:sp>
          <p:nvSpPr>
            <p:cNvPr id="7" name="Volný tvar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Volný tvar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Volný tvar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Přímá spojnice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Zástupný symbol pro datum 29"/>
          <p:cNvSpPr>
            <a:spLocks noGrp="1"/>
          </p:cNvSpPr>
          <p:nvPr>
            <p:ph type="dt" sz="half" idx="10"/>
          </p:nvPr>
        </p:nvSpPr>
        <p:spPr/>
        <p:txBody>
          <a:bodyPr/>
          <a:lstStyle>
            <a:lvl1pPr>
              <a:defRPr>
                <a:solidFill>
                  <a:srgbClr val="FFFFFF"/>
                </a:solidFill>
              </a:defRPr>
            </a:lvl1pPr>
            <a:extLst/>
          </a:lstStyle>
          <a:p>
            <a:fld id="{430CCDEB-6F2F-486C-B1C5-23D09B559616}" type="datetimeFigureOut">
              <a:rPr lang="en-US" smtClean="0"/>
              <a:t>12/11/2014</a:t>
            </a:fld>
            <a:endParaRPr lang="en-US"/>
          </a:p>
        </p:txBody>
      </p:sp>
      <p:sp>
        <p:nvSpPr>
          <p:cNvPr id="19" name="Zástupný symbol pro zápatí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Zástupný symbol pro číslo snímku 26"/>
          <p:cNvSpPr>
            <a:spLocks noGrp="1"/>
          </p:cNvSpPr>
          <p:nvPr>
            <p:ph type="sldNum" sz="quarter" idx="12"/>
          </p:nvPr>
        </p:nvSpPr>
        <p:spPr/>
        <p:txBody>
          <a:bodyPr/>
          <a:lstStyle>
            <a:lvl1pPr>
              <a:defRPr>
                <a:solidFill>
                  <a:srgbClr val="FFFFFF"/>
                </a:solidFill>
              </a:defRPr>
            </a:lvl1pPr>
            <a:extLst/>
          </a:lstStyle>
          <a:p>
            <a:fld id="{782CBDEB-704F-4D9B-A2C6-C0455436745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457200" y="1481329"/>
            <a:ext cx="8229600" cy="4386071"/>
          </a:xfrm>
        </p:spPr>
        <p:txBody>
          <a:bodyPr vert="eaVert"/>
          <a:lstStyle>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fld id="{430CCDEB-6F2F-486C-B1C5-23D09B559616}" type="datetimeFigureOut">
              <a:rPr lang="en-US" smtClean="0"/>
              <a:t>12/11/2014</a:t>
            </a:fld>
            <a:endParaRPr lang="en-US"/>
          </a:p>
        </p:txBody>
      </p:sp>
      <p:sp>
        <p:nvSpPr>
          <p:cNvPr id="5" name="Zástupný symbol pro zápatí 4"/>
          <p:cNvSpPr>
            <a:spLocks noGrp="1"/>
          </p:cNvSpPr>
          <p:nvPr>
            <p:ph type="ftr" sz="quarter" idx="11"/>
          </p:nvPr>
        </p:nvSpPr>
        <p:spPr/>
        <p:txBody>
          <a:bodyPr/>
          <a:lstStyle>
            <a:extLst/>
          </a:lstStyle>
          <a:p>
            <a:endParaRPr lang="en-US"/>
          </a:p>
        </p:txBody>
      </p:sp>
      <p:sp>
        <p:nvSpPr>
          <p:cNvPr id="6" name="Zástupný symbol pro číslo snímku 5"/>
          <p:cNvSpPr>
            <a:spLocks noGrp="1"/>
          </p:cNvSpPr>
          <p:nvPr>
            <p:ph type="sldNum" sz="quarter" idx="12"/>
          </p:nvPr>
        </p:nvSpPr>
        <p:spPr/>
        <p:txBody>
          <a:bodyPr/>
          <a:lstStyle>
            <a:extLst/>
          </a:lstStyle>
          <a:p>
            <a:fld id="{782CBDEB-704F-4D9B-A2C6-C0455436745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844013" y="274640"/>
            <a:ext cx="1777470" cy="5592761"/>
          </a:xfrm>
        </p:spPr>
        <p:txBody>
          <a:bodyPr vert="eaVert"/>
          <a:lstStyle>
            <a:extLs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457200" y="274641"/>
            <a:ext cx="6324600" cy="5592760"/>
          </a:xfrm>
        </p:spPr>
        <p:txBody>
          <a:bodyPr vert="eaVert"/>
          <a:lstStyle>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fld id="{430CCDEB-6F2F-486C-B1C5-23D09B559616}" type="datetimeFigureOut">
              <a:rPr lang="en-US" smtClean="0"/>
              <a:t>12/11/2014</a:t>
            </a:fld>
            <a:endParaRPr lang="en-US"/>
          </a:p>
        </p:txBody>
      </p:sp>
      <p:sp>
        <p:nvSpPr>
          <p:cNvPr id="5" name="Zástupný symbol pro zápatí 4"/>
          <p:cNvSpPr>
            <a:spLocks noGrp="1"/>
          </p:cNvSpPr>
          <p:nvPr>
            <p:ph type="ftr" sz="quarter" idx="11"/>
          </p:nvPr>
        </p:nvSpPr>
        <p:spPr/>
        <p:txBody>
          <a:bodyPr/>
          <a:lstStyle>
            <a:extLst/>
          </a:lstStyle>
          <a:p>
            <a:endParaRPr lang="en-US"/>
          </a:p>
        </p:txBody>
      </p:sp>
      <p:sp>
        <p:nvSpPr>
          <p:cNvPr id="6" name="Zástupný symbol pro číslo snímku 5"/>
          <p:cNvSpPr>
            <a:spLocks noGrp="1"/>
          </p:cNvSpPr>
          <p:nvPr>
            <p:ph type="sldNum" sz="quarter" idx="12"/>
          </p:nvPr>
        </p:nvSpPr>
        <p:spPr/>
        <p:txBody>
          <a:bodyPr/>
          <a:lstStyle>
            <a:extLst/>
          </a:lstStyle>
          <a:p>
            <a:fld id="{782CBDEB-704F-4D9B-A2C6-C0455436745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fld id="{430CCDEB-6F2F-486C-B1C5-23D09B559616}" type="datetimeFigureOut">
              <a:rPr lang="en-US" smtClean="0"/>
              <a:t>12/11/2014</a:t>
            </a:fld>
            <a:endParaRPr lang="en-US"/>
          </a:p>
        </p:txBody>
      </p:sp>
      <p:sp>
        <p:nvSpPr>
          <p:cNvPr id="5" name="Zástupný symbol pro zápatí 4"/>
          <p:cNvSpPr>
            <a:spLocks noGrp="1"/>
          </p:cNvSpPr>
          <p:nvPr>
            <p:ph type="ftr" sz="quarter" idx="11"/>
          </p:nvPr>
        </p:nvSpPr>
        <p:spPr/>
        <p:txBody>
          <a:bodyPr/>
          <a:lstStyle>
            <a:extLst/>
          </a:lstStyle>
          <a:p>
            <a:endParaRPr lang="en-US"/>
          </a:p>
        </p:txBody>
      </p:sp>
      <p:sp>
        <p:nvSpPr>
          <p:cNvPr id="6" name="Zástupný symbol pro číslo snímku 5"/>
          <p:cNvSpPr>
            <a:spLocks noGrp="1"/>
          </p:cNvSpPr>
          <p:nvPr>
            <p:ph type="sldNum" sz="quarter" idx="12"/>
          </p:nvPr>
        </p:nvSpPr>
        <p:spPr/>
        <p:txBody>
          <a:bodyPr/>
          <a:lstStyle>
            <a:extLst/>
          </a:lstStyle>
          <a:p>
            <a:fld id="{782CBDEB-704F-4D9B-A2C6-C04554367457}" type="slidenum">
              <a:rPr lang="en-US" smtClean="0"/>
              <a:t>‹#›</a:t>
            </a:fld>
            <a:endParaRPr lang="en-US"/>
          </a:p>
        </p:txBody>
      </p:sp>
      <p:sp>
        <p:nvSpPr>
          <p:cNvPr id="7" name="Nadpis 6"/>
          <p:cNvSpPr>
            <a:spLocks noGrp="1"/>
          </p:cNvSpPr>
          <p:nvPr>
            <p:ph type="title"/>
          </p:nvPr>
        </p:nvSpPr>
        <p:spPr/>
        <p:txBody>
          <a:bodyPr rtlCol="0"/>
          <a:lstStyle>
            <a:extLst/>
          </a:lstStyle>
          <a:p>
            <a:r>
              <a:rPr kumimoji="0" lang="cs-CZ" smtClean="0"/>
              <a:t>Kliknutím lze upravit styl.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2">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cs-CZ" smtClean="0"/>
              <a:t>Kliknutím lze upravit styl.</a:t>
            </a:r>
            <a:endParaRPr kumimoji="0" lang="en-US"/>
          </a:p>
        </p:txBody>
      </p:sp>
      <p:sp>
        <p:nvSpPr>
          <p:cNvPr id="3" name="Zástupný symbol pro text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cs-CZ" smtClean="0"/>
              <a:t>Kliknutím lze upravit styly předlohy textu.</a:t>
            </a:r>
          </a:p>
        </p:txBody>
      </p:sp>
      <p:sp>
        <p:nvSpPr>
          <p:cNvPr id="4" name="Zástupný symbol pro datum 3"/>
          <p:cNvSpPr>
            <a:spLocks noGrp="1"/>
          </p:cNvSpPr>
          <p:nvPr>
            <p:ph type="dt" sz="half" idx="10"/>
          </p:nvPr>
        </p:nvSpPr>
        <p:spPr/>
        <p:txBody>
          <a:bodyPr/>
          <a:lstStyle>
            <a:extLst/>
          </a:lstStyle>
          <a:p>
            <a:fld id="{430CCDEB-6F2F-486C-B1C5-23D09B559616}" type="datetimeFigureOut">
              <a:rPr lang="en-US" smtClean="0"/>
              <a:t>12/11/2014</a:t>
            </a:fld>
            <a:endParaRPr lang="en-US"/>
          </a:p>
        </p:txBody>
      </p:sp>
      <p:sp>
        <p:nvSpPr>
          <p:cNvPr id="5" name="Zástupný symbol pro zápatí 4"/>
          <p:cNvSpPr>
            <a:spLocks noGrp="1"/>
          </p:cNvSpPr>
          <p:nvPr>
            <p:ph type="ftr" sz="quarter" idx="11"/>
          </p:nvPr>
        </p:nvSpPr>
        <p:spPr/>
        <p:txBody>
          <a:bodyPr/>
          <a:lstStyle>
            <a:extLst/>
          </a:lstStyle>
          <a:p>
            <a:endParaRPr lang="en-US"/>
          </a:p>
        </p:txBody>
      </p:sp>
      <p:sp>
        <p:nvSpPr>
          <p:cNvPr id="6" name="Zástupný symbol pro číslo snímku 5"/>
          <p:cNvSpPr>
            <a:spLocks noGrp="1"/>
          </p:cNvSpPr>
          <p:nvPr>
            <p:ph type="sldNum" sz="quarter" idx="12"/>
          </p:nvPr>
        </p:nvSpPr>
        <p:spPr/>
        <p:txBody>
          <a:bodyPr/>
          <a:lstStyle>
            <a:extLst/>
          </a:lstStyle>
          <a:p>
            <a:fld id="{782CBDEB-704F-4D9B-A2C6-C04554367457}" type="slidenum">
              <a:rPr lang="en-US" smtClean="0"/>
              <a:t>‹#›</a:t>
            </a:fld>
            <a:endParaRPr lang="en-US"/>
          </a:p>
        </p:txBody>
      </p:sp>
      <p:sp>
        <p:nvSpPr>
          <p:cNvPr id="7" name="Dvojitá šipka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Dvojitá šipka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bg>
      <p:bgRef idx="1002">
        <a:schemeClr val="bg1"/>
      </p:bgRef>
    </p:bg>
    <p:spTree>
      <p:nvGrpSpPr>
        <p:cNvPr id="1" name=""/>
        <p:cNvGrpSpPr/>
        <p:nvPr/>
      </p:nvGrpSpPr>
      <p:grpSpPr>
        <a:xfrm>
          <a:off x="0" y="0"/>
          <a:ext cx="0" cy="0"/>
          <a:chOff x="0" y="0"/>
          <a:chExt cx="0" cy="0"/>
        </a:xfrm>
      </p:grpSpPr>
      <p:sp>
        <p:nvSpPr>
          <p:cNvPr id="3" name="Zástupný symbol pro obsah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extLst/>
          </a:lstStyle>
          <a:p>
            <a:fld id="{430CCDEB-6F2F-486C-B1C5-23D09B559616}" type="datetimeFigureOut">
              <a:rPr lang="en-US" smtClean="0"/>
              <a:t>12/11/2014</a:t>
            </a:fld>
            <a:endParaRPr lang="en-US"/>
          </a:p>
        </p:txBody>
      </p:sp>
      <p:sp>
        <p:nvSpPr>
          <p:cNvPr id="6" name="Zástupný symbol pro zápatí 5"/>
          <p:cNvSpPr>
            <a:spLocks noGrp="1"/>
          </p:cNvSpPr>
          <p:nvPr>
            <p:ph type="ftr" sz="quarter" idx="11"/>
          </p:nvPr>
        </p:nvSpPr>
        <p:spPr/>
        <p:txBody>
          <a:bodyPr/>
          <a:lstStyle>
            <a:extLst/>
          </a:lstStyle>
          <a:p>
            <a:endParaRPr lang="en-US"/>
          </a:p>
        </p:txBody>
      </p:sp>
      <p:sp>
        <p:nvSpPr>
          <p:cNvPr id="7" name="Zástupný symbol pro číslo snímku 6"/>
          <p:cNvSpPr>
            <a:spLocks noGrp="1"/>
          </p:cNvSpPr>
          <p:nvPr>
            <p:ph type="sldNum" sz="quarter" idx="12"/>
          </p:nvPr>
        </p:nvSpPr>
        <p:spPr/>
        <p:txBody>
          <a:bodyPr/>
          <a:lstStyle>
            <a:extLst/>
          </a:lstStyle>
          <a:p>
            <a:fld id="{782CBDEB-704F-4D9B-A2C6-C04554367457}" type="slidenum">
              <a:rPr lang="en-US" smtClean="0"/>
              <a:t>‹#›</a:t>
            </a:fld>
            <a:endParaRPr lang="en-US"/>
          </a:p>
        </p:txBody>
      </p:sp>
      <p:sp>
        <p:nvSpPr>
          <p:cNvPr id="8" name="Nadpis 7"/>
          <p:cNvSpPr>
            <a:spLocks noGrp="1"/>
          </p:cNvSpPr>
          <p:nvPr>
            <p:ph type="title"/>
          </p:nvPr>
        </p:nvSpPr>
        <p:spPr/>
        <p:txBody>
          <a:bodyPr rtlCol="0"/>
          <a:lstStyle>
            <a:extLst/>
          </a:lstStyle>
          <a:p>
            <a:r>
              <a:rPr kumimoji="0" lang="cs-CZ" smtClean="0"/>
              <a:t>Kliknutím lze upravit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bg>
      <p:bgRef idx="1003">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8229600" cy="1143000"/>
          </a:xfrm>
        </p:spPr>
        <p:txBody>
          <a:bodyPr anchor="ctr"/>
          <a:lstStyle>
            <a:lvl1pPr>
              <a:defRPr/>
            </a:lvl1pPr>
            <a:extLst/>
          </a:lstStyle>
          <a:p>
            <a:r>
              <a:rPr kumimoji="0" lang="cs-CZ" smtClean="0"/>
              <a:t>Kliknutím lze upravit styl.</a:t>
            </a:r>
            <a:endParaRPr kumimoji="0" lang="en-US"/>
          </a:p>
        </p:txBody>
      </p:sp>
      <p:sp>
        <p:nvSpPr>
          <p:cNvPr id="3" name="Zástupný symbol pro text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smtClean="0"/>
              <a:t>Kliknutím lze upravit styly předlohy textu.</a:t>
            </a:r>
          </a:p>
        </p:txBody>
      </p:sp>
      <p:sp>
        <p:nvSpPr>
          <p:cNvPr id="4" name="Zástupný symbol pro text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smtClean="0"/>
              <a:t>Kliknutím lze upravit styly předlohy textu.</a:t>
            </a:r>
          </a:p>
        </p:txBody>
      </p:sp>
      <p:sp>
        <p:nvSpPr>
          <p:cNvPr id="5" name="Zástupný symbol pro obsah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extLst/>
          </a:lstStyle>
          <a:p>
            <a:fld id="{430CCDEB-6F2F-486C-B1C5-23D09B559616}" type="datetimeFigureOut">
              <a:rPr lang="en-US" smtClean="0"/>
              <a:t>12/11/2014</a:t>
            </a:fld>
            <a:endParaRPr lang="en-US"/>
          </a:p>
        </p:txBody>
      </p:sp>
      <p:sp>
        <p:nvSpPr>
          <p:cNvPr id="8" name="Zástupný symbol pro zápatí 7"/>
          <p:cNvSpPr>
            <a:spLocks noGrp="1"/>
          </p:cNvSpPr>
          <p:nvPr>
            <p:ph type="ftr" sz="quarter" idx="11"/>
          </p:nvPr>
        </p:nvSpPr>
        <p:spPr/>
        <p:txBody>
          <a:bodyPr/>
          <a:lstStyle>
            <a:extLst/>
          </a:lstStyle>
          <a:p>
            <a:endParaRPr lang="en-US"/>
          </a:p>
        </p:txBody>
      </p:sp>
      <p:sp>
        <p:nvSpPr>
          <p:cNvPr id="9" name="Zástupný symbol pro číslo snímku 8"/>
          <p:cNvSpPr>
            <a:spLocks noGrp="1"/>
          </p:cNvSpPr>
          <p:nvPr>
            <p:ph type="sldNum" sz="quarter" idx="12"/>
          </p:nvPr>
        </p:nvSpPr>
        <p:spPr/>
        <p:txBody>
          <a:bodyPr/>
          <a:lstStyle>
            <a:extLst/>
          </a:lstStyle>
          <a:p>
            <a:fld id="{782CBDEB-704F-4D9B-A2C6-C0455436745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bg>
      <p:bgRef idx="1002">
        <a:schemeClr val="bg1"/>
      </p:bgRef>
    </p:bg>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extLst/>
          </a:lstStyle>
          <a:p>
            <a:fld id="{430CCDEB-6F2F-486C-B1C5-23D09B559616}" type="datetimeFigureOut">
              <a:rPr lang="en-US" smtClean="0"/>
              <a:t>12/11/2014</a:t>
            </a:fld>
            <a:endParaRPr lang="en-US"/>
          </a:p>
        </p:txBody>
      </p:sp>
      <p:sp>
        <p:nvSpPr>
          <p:cNvPr id="4" name="Zástupný symbol pro zápatí 3"/>
          <p:cNvSpPr>
            <a:spLocks noGrp="1"/>
          </p:cNvSpPr>
          <p:nvPr>
            <p:ph type="ftr" sz="quarter" idx="11"/>
          </p:nvPr>
        </p:nvSpPr>
        <p:spPr/>
        <p:txBody>
          <a:bodyPr/>
          <a:lstStyle>
            <a:extLst/>
          </a:lstStyle>
          <a:p>
            <a:endParaRPr lang="en-US"/>
          </a:p>
        </p:txBody>
      </p:sp>
      <p:sp>
        <p:nvSpPr>
          <p:cNvPr id="5" name="Zástupný symbol pro číslo snímku 4"/>
          <p:cNvSpPr>
            <a:spLocks noGrp="1"/>
          </p:cNvSpPr>
          <p:nvPr>
            <p:ph type="sldNum" sz="quarter" idx="12"/>
          </p:nvPr>
        </p:nvSpPr>
        <p:spPr/>
        <p:txBody>
          <a:bodyPr/>
          <a:lstStyle>
            <a:extLst/>
          </a:lstStyle>
          <a:p>
            <a:fld id="{782CBDEB-704F-4D9B-A2C6-C04554367457}" type="slidenum">
              <a:rPr lang="en-US" smtClean="0"/>
              <a:t>‹#›</a:t>
            </a:fld>
            <a:endParaRPr lang="en-US"/>
          </a:p>
        </p:txBody>
      </p:sp>
      <p:sp>
        <p:nvSpPr>
          <p:cNvPr id="6" name="Nadpis 5"/>
          <p:cNvSpPr>
            <a:spLocks noGrp="1"/>
          </p:cNvSpPr>
          <p:nvPr>
            <p:ph type="title"/>
          </p:nvPr>
        </p:nvSpPr>
        <p:spPr/>
        <p:txBody>
          <a:bodyPr rtlCol="0"/>
          <a:lstStyle>
            <a:extLst/>
          </a:lstStyle>
          <a:p>
            <a:r>
              <a:rPr kumimoji="0" lang="cs-CZ" smtClean="0"/>
              <a:t>Kliknutím lze upravit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extLst/>
          </a:lstStyle>
          <a:p>
            <a:fld id="{430CCDEB-6F2F-486C-B1C5-23D09B559616}" type="datetimeFigureOut">
              <a:rPr lang="en-US" smtClean="0"/>
              <a:t>12/11/2014</a:t>
            </a:fld>
            <a:endParaRPr lang="en-US"/>
          </a:p>
        </p:txBody>
      </p:sp>
      <p:sp>
        <p:nvSpPr>
          <p:cNvPr id="3" name="Zástupný symbol pro zápatí 2"/>
          <p:cNvSpPr>
            <a:spLocks noGrp="1"/>
          </p:cNvSpPr>
          <p:nvPr>
            <p:ph type="ftr" sz="quarter" idx="11"/>
          </p:nvPr>
        </p:nvSpPr>
        <p:spPr/>
        <p:txBody>
          <a:bodyPr/>
          <a:lstStyle>
            <a:extLst/>
          </a:lstStyle>
          <a:p>
            <a:endParaRPr lang="en-US"/>
          </a:p>
        </p:txBody>
      </p:sp>
      <p:sp>
        <p:nvSpPr>
          <p:cNvPr id="4" name="Zástupný symbol pro číslo snímku 3"/>
          <p:cNvSpPr>
            <a:spLocks noGrp="1"/>
          </p:cNvSpPr>
          <p:nvPr>
            <p:ph type="sldNum" sz="quarter" idx="12"/>
          </p:nvPr>
        </p:nvSpPr>
        <p:spPr/>
        <p:txBody>
          <a:bodyPr/>
          <a:lstStyle>
            <a:extLst/>
          </a:lstStyle>
          <a:p>
            <a:fld id="{782CBDEB-704F-4D9B-A2C6-C0455436745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3">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cs-CZ" smtClean="0"/>
              <a:t>Kliknutím lze upravit styl.</a:t>
            </a:r>
            <a:endParaRPr kumimoji="0" lang="en-US"/>
          </a:p>
        </p:txBody>
      </p:sp>
      <p:sp>
        <p:nvSpPr>
          <p:cNvPr id="3" name="Zástupný symbol pro text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cs-CZ" smtClean="0"/>
              <a:t>Kliknutím lze upravit styly předlohy textu.</a:t>
            </a:r>
          </a:p>
        </p:txBody>
      </p:sp>
      <p:sp>
        <p:nvSpPr>
          <p:cNvPr id="4" name="Zástupný symbol pro obsah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a:xfrm>
            <a:off x="6727032" y="6407944"/>
            <a:ext cx="1920240" cy="365760"/>
          </a:xfrm>
        </p:spPr>
        <p:txBody>
          <a:bodyPr/>
          <a:lstStyle>
            <a:extLst/>
          </a:lstStyle>
          <a:p>
            <a:fld id="{430CCDEB-6F2F-486C-B1C5-23D09B559616}" type="datetimeFigureOut">
              <a:rPr lang="en-US" smtClean="0"/>
              <a:t>12/11/2014</a:t>
            </a:fld>
            <a:endParaRPr lang="en-US"/>
          </a:p>
        </p:txBody>
      </p:sp>
      <p:sp>
        <p:nvSpPr>
          <p:cNvPr id="6" name="Zástupný symbol pro zápatí 5"/>
          <p:cNvSpPr>
            <a:spLocks noGrp="1"/>
          </p:cNvSpPr>
          <p:nvPr>
            <p:ph type="ftr" sz="quarter" idx="11"/>
          </p:nvPr>
        </p:nvSpPr>
        <p:spPr/>
        <p:txBody>
          <a:bodyPr/>
          <a:lstStyle>
            <a:extLst/>
          </a:lstStyle>
          <a:p>
            <a:endParaRPr lang="en-US"/>
          </a:p>
        </p:txBody>
      </p:sp>
      <p:sp>
        <p:nvSpPr>
          <p:cNvPr id="7" name="Zástupný symbol pro číslo snímku 6"/>
          <p:cNvSpPr>
            <a:spLocks noGrp="1"/>
          </p:cNvSpPr>
          <p:nvPr>
            <p:ph type="sldNum" sz="quarter" idx="12"/>
          </p:nvPr>
        </p:nvSpPr>
        <p:spPr/>
        <p:txBody>
          <a:bodyPr/>
          <a:lstStyle>
            <a:extLst/>
          </a:lstStyle>
          <a:p>
            <a:fld id="{782CBDEB-704F-4D9B-A2C6-C0455436745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Ref idx="1002">
        <a:schemeClr val="bg1"/>
      </p:bgRef>
    </p:bg>
    <p:spTree>
      <p:nvGrpSpPr>
        <p:cNvPr id="1" name=""/>
        <p:cNvGrpSpPr/>
        <p:nvPr/>
      </p:nvGrpSpPr>
      <p:grpSpPr>
        <a:xfrm>
          <a:off x="0" y="0"/>
          <a:ext cx="0" cy="0"/>
          <a:chOff x="0" y="0"/>
          <a:chExt cx="0" cy="0"/>
        </a:xfrm>
      </p:grpSpPr>
      <p:sp>
        <p:nvSpPr>
          <p:cNvPr id="4" name="Zástupný symbol pro text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cs-CZ" smtClean="0"/>
              <a:t>Kliknutím lze upravit styly předlohy textu.</a:t>
            </a:r>
          </a:p>
        </p:txBody>
      </p:sp>
      <p:sp>
        <p:nvSpPr>
          <p:cNvPr id="3" name="Zástupný symbol pro obrázek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cs-CZ" smtClean="0"/>
              <a:t>Kliknutím na ikonu přidáte obrázek.</a:t>
            </a:r>
            <a:endParaRPr kumimoji="0" lang="en-US" dirty="0"/>
          </a:p>
        </p:txBody>
      </p:sp>
      <p:sp>
        <p:nvSpPr>
          <p:cNvPr id="5" name="Zástupný symbol pro datum 4"/>
          <p:cNvSpPr>
            <a:spLocks noGrp="1"/>
          </p:cNvSpPr>
          <p:nvPr>
            <p:ph type="dt" sz="half" idx="10"/>
          </p:nvPr>
        </p:nvSpPr>
        <p:spPr/>
        <p:txBody>
          <a:bodyPr/>
          <a:lstStyle>
            <a:lvl1pPr>
              <a:defRPr>
                <a:solidFill>
                  <a:schemeClr val="tx1"/>
                </a:solidFill>
              </a:defRPr>
            </a:lvl1pPr>
            <a:extLst/>
          </a:lstStyle>
          <a:p>
            <a:fld id="{430CCDEB-6F2F-486C-B1C5-23D09B559616}" type="datetimeFigureOut">
              <a:rPr lang="en-US" smtClean="0"/>
              <a:t>12/11/2014</a:t>
            </a:fld>
            <a:endParaRPr lang="en-US"/>
          </a:p>
        </p:txBody>
      </p:sp>
      <p:sp>
        <p:nvSpPr>
          <p:cNvPr id="6" name="Zástupný symbol pro zápatí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Zástupný symbol pro číslo snímku 6"/>
          <p:cNvSpPr>
            <a:spLocks noGrp="1"/>
          </p:cNvSpPr>
          <p:nvPr>
            <p:ph type="sldNum" sz="quarter" idx="12"/>
          </p:nvPr>
        </p:nvSpPr>
        <p:spPr/>
        <p:txBody>
          <a:bodyPr/>
          <a:lstStyle>
            <a:lvl1pPr>
              <a:defRPr>
                <a:solidFill>
                  <a:schemeClr val="tx1"/>
                </a:solidFill>
              </a:defRPr>
            </a:lvl1pPr>
            <a:extLst/>
          </a:lstStyle>
          <a:p>
            <a:fld id="{782CBDEB-704F-4D9B-A2C6-C04554367457}" type="slidenum">
              <a:rPr lang="en-US" smtClean="0"/>
              <a:t>‹#›</a:t>
            </a:fld>
            <a:endParaRPr lang="en-US"/>
          </a:p>
        </p:txBody>
      </p:sp>
      <p:sp>
        <p:nvSpPr>
          <p:cNvPr id="2" name="Nadpis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cs-CZ" smtClean="0"/>
              <a:t>Kliknutím lze upravit styl.</a:t>
            </a:r>
            <a:endParaRPr kumimoji="0" lang="en-US"/>
          </a:p>
        </p:txBody>
      </p:sp>
      <p:sp>
        <p:nvSpPr>
          <p:cNvPr id="8" name="Volný tvar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Volný tvar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Pravoúhlý trojúhelník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Přímá spojnice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Dvojitá šipka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Dvojitá šipka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Volný tvar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Volný tvar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Pravoúhlý trojúhelník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Přímá spojnice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Zástupný symbol pro nadpis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cs-CZ" smtClean="0"/>
              <a:t>Kliknutím lze upravit styl.</a:t>
            </a:r>
            <a:endParaRPr kumimoji="0" lang="en-US"/>
          </a:p>
        </p:txBody>
      </p:sp>
      <p:sp>
        <p:nvSpPr>
          <p:cNvPr id="30" name="Zástupný symbol pro text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0" name="Zástupný symbol pro datum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30CCDEB-6F2F-486C-B1C5-23D09B559616}" type="datetimeFigureOut">
              <a:rPr lang="en-US" smtClean="0"/>
              <a:t>12/11/2014</a:t>
            </a:fld>
            <a:endParaRPr lang="en-US"/>
          </a:p>
        </p:txBody>
      </p:sp>
      <p:sp>
        <p:nvSpPr>
          <p:cNvPr id="22" name="Zástupný symbol pro zápatí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Zástupný symbol pro číslo snímku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82CBDEB-704F-4D9B-A2C6-C0455436745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itunes.apple.com/us/app/speakap-analyze-pronunciation/id474079009?mt=8" TargetMode="External"/><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hyperlink" Target="https://play.google.com/store/apps/details?id=com.aventusoft.speakap&amp;hl=cs" TargetMode="Externa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itunes.apple.com/us/app/accentuate!/id450397383?mt=8" TargetMode="External"/><Relationship Id="rId2" Type="http://schemas.openxmlformats.org/officeDocument/2006/relationships/image" Target="../media/image22.jpeg"/><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itunes.apple.com/gb/app/the-real-accent-app-usa/id741248921?mt=8" TargetMode="External"/><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itunes.apple.com/us/app/sounds-pronunciation-app-free/id428243918?mt=8" TargetMode="External"/><Relationship Id="rId7" Type="http://schemas.openxmlformats.org/officeDocument/2006/relationships/hyperlink" Target="http://youtu.be/4df19yHFF08" TargetMode="Externa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hyperlink" Target="https://play.google.com/store/apps/details?id=com.macmillan.app.soundsfree" TargetMode="Externa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hyperlink" Target="https://itunes.apple.com/us/app/speech-trainer-3d/id418333616?mt=8" TargetMode="External"/><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hyperlink" Target="http://youtu.be/TQHJQ_UJF3w" TargetMode="Externa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itunes.apple.com/us/app/speak-english-listen-repeat/id562851310?mt=8" TargetMode="External"/><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hyperlink" Target="https://play.google.com/store/apps/details?id=com.appjungs.speak_english.android" TargetMode="Externa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dirty="0" err="1" smtClean="0">
                <a:latin typeface="Tw Cen MT" panose="020B0602020104020603" pitchFamily="34" charset="-18"/>
              </a:rPr>
              <a:t>Learning</a:t>
            </a:r>
            <a:r>
              <a:rPr lang="cs-CZ" dirty="0" smtClean="0">
                <a:latin typeface="Tw Cen MT" panose="020B0602020104020603" pitchFamily="34" charset="-18"/>
              </a:rPr>
              <a:t> </a:t>
            </a:r>
            <a:r>
              <a:rPr lang="cs-CZ" dirty="0" err="1" smtClean="0">
                <a:latin typeface="Tw Cen MT" panose="020B0602020104020603" pitchFamily="34" charset="-18"/>
              </a:rPr>
              <a:t>Phonetics</a:t>
            </a:r>
            <a:r>
              <a:rPr lang="cs-CZ" dirty="0" smtClean="0">
                <a:latin typeface="Tw Cen MT" panose="020B0602020104020603" pitchFamily="34" charset="-18"/>
              </a:rPr>
              <a:t> and </a:t>
            </a:r>
            <a:r>
              <a:rPr lang="cs-CZ" dirty="0" err="1" smtClean="0">
                <a:latin typeface="Tw Cen MT" panose="020B0602020104020603" pitchFamily="34" charset="-18"/>
              </a:rPr>
              <a:t>Phonology</a:t>
            </a:r>
            <a:r>
              <a:rPr lang="cs-CZ" dirty="0" smtClean="0">
                <a:latin typeface="Tw Cen MT" panose="020B0602020104020603" pitchFamily="34" charset="-18"/>
              </a:rPr>
              <a:t> </a:t>
            </a:r>
            <a:r>
              <a:rPr lang="cs-CZ" dirty="0" err="1" smtClean="0">
                <a:latin typeface="Tw Cen MT" panose="020B0602020104020603" pitchFamily="34" charset="-18"/>
              </a:rPr>
              <a:t>with</a:t>
            </a:r>
            <a:r>
              <a:rPr lang="cs-CZ" dirty="0" smtClean="0">
                <a:latin typeface="Tw Cen MT" panose="020B0602020104020603" pitchFamily="34" charset="-18"/>
              </a:rPr>
              <a:t> </a:t>
            </a:r>
            <a:r>
              <a:rPr lang="cs-CZ" dirty="0" err="1" smtClean="0">
                <a:latin typeface="Tw Cen MT" panose="020B0602020104020603" pitchFamily="34" charset="-18"/>
              </a:rPr>
              <a:t>smart</a:t>
            </a:r>
            <a:r>
              <a:rPr lang="cs-CZ" dirty="0" smtClean="0">
                <a:latin typeface="Tw Cen MT" panose="020B0602020104020603" pitchFamily="34" charset="-18"/>
              </a:rPr>
              <a:t> </a:t>
            </a:r>
            <a:r>
              <a:rPr lang="cs-CZ" dirty="0" err="1" smtClean="0">
                <a:latin typeface="Tw Cen MT" panose="020B0602020104020603" pitchFamily="34" charset="-18"/>
              </a:rPr>
              <a:t>apps</a:t>
            </a:r>
            <a:endParaRPr lang="en-US" dirty="0">
              <a:latin typeface="Tw Cen MT" panose="020B0602020104020603" pitchFamily="34" charset="-18"/>
            </a:endParaRPr>
          </a:p>
        </p:txBody>
      </p:sp>
      <p:sp>
        <p:nvSpPr>
          <p:cNvPr id="3" name="Podnadpis 2"/>
          <p:cNvSpPr>
            <a:spLocks noGrp="1"/>
          </p:cNvSpPr>
          <p:nvPr>
            <p:ph type="subTitle" idx="1"/>
          </p:nvPr>
        </p:nvSpPr>
        <p:spPr/>
        <p:txBody>
          <a:bodyPr>
            <a:normAutofit/>
          </a:bodyPr>
          <a:lstStyle/>
          <a:p>
            <a:r>
              <a:rPr lang="cs-CZ" sz="2000" dirty="0" smtClean="0">
                <a:latin typeface="Tw Cen MT" panose="020B0602020104020603" pitchFamily="34" charset="-18"/>
              </a:rPr>
              <a:t>Roman </a:t>
            </a:r>
            <a:r>
              <a:rPr lang="cs-CZ" sz="2000" dirty="0" err="1" smtClean="0">
                <a:latin typeface="Tw Cen MT" panose="020B0602020104020603" pitchFamily="34" charset="-18"/>
              </a:rPr>
              <a:t>Kálecký</a:t>
            </a:r>
            <a:endParaRPr lang="cs-CZ" sz="2000" dirty="0" smtClean="0">
              <a:latin typeface="Tw Cen MT" panose="020B0602020104020603" pitchFamily="34" charset="-18"/>
            </a:endParaRPr>
          </a:p>
          <a:p>
            <a:r>
              <a:rPr lang="cs-CZ" sz="2000" dirty="0" smtClean="0">
                <a:latin typeface="Tw Cen MT" panose="020B0602020104020603" pitchFamily="34" charset="-18"/>
              </a:rPr>
              <a:t>UČO: 426554</a:t>
            </a:r>
            <a:endParaRPr lang="en-US" sz="2000" dirty="0">
              <a:latin typeface="Tw Cen MT" panose="020B0602020104020603" pitchFamily="34" charset="-18"/>
            </a:endParaRPr>
          </a:p>
        </p:txBody>
      </p:sp>
    </p:spTree>
    <p:extLst>
      <p:ext uri="{BB962C8B-B14F-4D97-AF65-F5344CB8AC3E}">
        <p14:creationId xmlns:p14="http://schemas.microsoft.com/office/powerpoint/2010/main" val="2742141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611560" y="476672"/>
            <a:ext cx="7776864" cy="1631216"/>
          </a:xfrm>
          <a:prstGeom prst="rect">
            <a:avLst/>
          </a:prstGeom>
          <a:noFill/>
        </p:spPr>
        <p:txBody>
          <a:bodyPr wrap="square" rtlCol="0">
            <a:spAutoFit/>
          </a:bodyPr>
          <a:lstStyle/>
          <a:p>
            <a:pPr algn="just"/>
            <a:r>
              <a:rPr lang="en-US" sz="2500" dirty="0" smtClean="0">
                <a:latin typeface="Tw Cen MT" panose="020B0602020104020603" pitchFamily="34" charset="-18"/>
              </a:rPr>
              <a:t>Speak English </a:t>
            </a:r>
            <a:r>
              <a:rPr lang="en-US" sz="2500" dirty="0">
                <a:latin typeface="Tw Cen MT" panose="020B0602020104020603" pitchFamily="34" charset="-18"/>
              </a:rPr>
              <a:t>is an app which helps you to improve your English speaking skills naturally and easily. </a:t>
            </a:r>
            <a:r>
              <a:rPr lang="cs-CZ" sz="2500" dirty="0">
                <a:latin typeface="Tw Cen MT" panose="020B0602020104020603" pitchFamily="34" charset="-18"/>
              </a:rPr>
              <a:t>Y</a:t>
            </a:r>
            <a:r>
              <a:rPr lang="en-US" sz="2500" dirty="0" err="1">
                <a:latin typeface="Tw Cen MT" panose="020B0602020104020603" pitchFamily="34" charset="-18"/>
              </a:rPr>
              <a:t>ou</a:t>
            </a:r>
            <a:r>
              <a:rPr lang="en-US" sz="2500" dirty="0">
                <a:latin typeface="Tw Cen MT" panose="020B0602020104020603" pitchFamily="34" charset="-18"/>
              </a:rPr>
              <a:t> can train your </a:t>
            </a:r>
            <a:r>
              <a:rPr lang="en-US" sz="2500" dirty="0" smtClean="0">
                <a:latin typeface="Tw Cen MT" panose="020B0602020104020603" pitchFamily="34" charset="-18"/>
              </a:rPr>
              <a:t>pronunciation</a:t>
            </a:r>
            <a:r>
              <a:rPr lang="cs-CZ" sz="2500" dirty="0" smtClean="0">
                <a:latin typeface="Tw Cen MT" panose="020B0602020104020603" pitchFamily="34" charset="-18"/>
              </a:rPr>
              <a:t>, </a:t>
            </a:r>
            <a:r>
              <a:rPr lang="cs-CZ" sz="2500" dirty="0" err="1" smtClean="0">
                <a:latin typeface="Tw Cen MT" panose="020B0602020104020603" pitchFamily="34" charset="-18"/>
              </a:rPr>
              <a:t>fluency</a:t>
            </a:r>
            <a:r>
              <a:rPr lang="cs-CZ" sz="2500" dirty="0" smtClean="0">
                <a:latin typeface="Tw Cen MT" panose="020B0602020104020603" pitchFamily="34" charset="-18"/>
              </a:rPr>
              <a:t> </a:t>
            </a:r>
            <a:r>
              <a:rPr lang="en-US" sz="2500" dirty="0">
                <a:latin typeface="Tw Cen MT" panose="020B0602020104020603" pitchFamily="34" charset="-18"/>
              </a:rPr>
              <a:t>and learn some great phrases and </a:t>
            </a:r>
            <a:r>
              <a:rPr lang="en-US" sz="2500" dirty="0" smtClean="0">
                <a:latin typeface="Tw Cen MT" panose="020B0602020104020603" pitchFamily="34" charset="-18"/>
              </a:rPr>
              <a:t>vocabulary</a:t>
            </a:r>
            <a:r>
              <a:rPr lang="cs-CZ" sz="2500" dirty="0" smtClean="0">
                <a:latin typeface="Tw Cen MT" panose="020B0602020104020603" pitchFamily="34" charset="-18"/>
              </a:rPr>
              <a:t>.</a:t>
            </a:r>
            <a:endParaRPr lang="en-US" sz="2500" dirty="0">
              <a:latin typeface="Tw Cen MT" panose="020B0602020104020603" pitchFamily="34" charset="-18"/>
            </a:endParaRPr>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548" y="2107888"/>
            <a:ext cx="7884876" cy="4445618"/>
          </a:xfrm>
          <a:prstGeom prst="rect">
            <a:avLst/>
          </a:prstGeom>
        </p:spPr>
      </p:pic>
    </p:spTree>
    <p:extLst>
      <p:ext uri="{BB962C8B-B14F-4D97-AF65-F5344CB8AC3E}">
        <p14:creationId xmlns:p14="http://schemas.microsoft.com/office/powerpoint/2010/main" val="2320586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467544" y="404664"/>
            <a:ext cx="7992888" cy="1246495"/>
          </a:xfrm>
          <a:prstGeom prst="rect">
            <a:avLst/>
          </a:prstGeom>
          <a:noFill/>
        </p:spPr>
        <p:txBody>
          <a:bodyPr wrap="square" rtlCol="0">
            <a:spAutoFit/>
          </a:bodyPr>
          <a:lstStyle/>
          <a:p>
            <a:r>
              <a:rPr lang="en-US" sz="2500" dirty="0" smtClean="0">
                <a:latin typeface="Tw Cen MT" panose="020B0602020104020603" pitchFamily="34" charset="-18"/>
              </a:rPr>
              <a:t>1</a:t>
            </a:r>
            <a:r>
              <a:rPr lang="en-US" sz="2500" dirty="0">
                <a:latin typeface="Tw Cen MT" panose="020B0602020104020603" pitchFamily="34" charset="-18"/>
              </a:rPr>
              <a:t>. </a:t>
            </a:r>
            <a:r>
              <a:rPr lang="cs-CZ" sz="2500" dirty="0" err="1" smtClean="0">
                <a:latin typeface="Tw Cen MT" panose="020B0602020104020603" pitchFamily="34" charset="-18"/>
              </a:rPr>
              <a:t>It</a:t>
            </a:r>
            <a:r>
              <a:rPr lang="en-US" sz="2500" dirty="0" smtClean="0">
                <a:latin typeface="Tw Cen MT" panose="020B0602020104020603" pitchFamily="34" charset="-18"/>
              </a:rPr>
              <a:t> read</a:t>
            </a:r>
            <a:r>
              <a:rPr lang="cs-CZ" sz="2500" dirty="0" smtClean="0">
                <a:latin typeface="Tw Cen MT" panose="020B0602020104020603" pitchFamily="34" charset="-18"/>
              </a:rPr>
              <a:t>s</a:t>
            </a:r>
            <a:r>
              <a:rPr lang="en-US" sz="2500" dirty="0" smtClean="0">
                <a:latin typeface="Tw Cen MT" panose="020B0602020104020603" pitchFamily="34" charset="-18"/>
              </a:rPr>
              <a:t> </a:t>
            </a:r>
            <a:r>
              <a:rPr lang="en-US" sz="2500" dirty="0">
                <a:latin typeface="Tw Cen MT" panose="020B0602020104020603" pitchFamily="34" charset="-18"/>
              </a:rPr>
              <a:t>a phrase to you. (Listen to it as often as you like)</a:t>
            </a:r>
            <a:r>
              <a:rPr lang="en-US" sz="2500" dirty="0" smtClean="0">
                <a:latin typeface="Tw Cen MT" panose="020B0602020104020603" pitchFamily="34" charset="-18"/>
              </a:rPr>
              <a:t/>
            </a:r>
            <a:br>
              <a:rPr lang="en-US" sz="2500" dirty="0" smtClean="0">
                <a:latin typeface="Tw Cen MT" panose="020B0602020104020603" pitchFamily="34" charset="-18"/>
              </a:rPr>
            </a:br>
            <a:r>
              <a:rPr lang="en-US" sz="2500" dirty="0">
                <a:latin typeface="Tw Cen MT" panose="020B0602020104020603" pitchFamily="34" charset="-18"/>
              </a:rPr>
              <a:t>2. Repeat the sentence and record yourself</a:t>
            </a:r>
            <a:r>
              <a:rPr lang="en-US" sz="2500" dirty="0" smtClean="0">
                <a:latin typeface="Tw Cen MT" panose="020B0602020104020603" pitchFamily="34" charset="-18"/>
              </a:rPr>
              <a:t/>
            </a:r>
            <a:br>
              <a:rPr lang="en-US" sz="2500" dirty="0" smtClean="0">
                <a:latin typeface="Tw Cen MT" panose="020B0602020104020603" pitchFamily="34" charset="-18"/>
              </a:rPr>
            </a:br>
            <a:r>
              <a:rPr lang="en-US" sz="2500" dirty="0">
                <a:latin typeface="Tw Cen MT" panose="020B0602020104020603" pitchFamily="34" charset="-18"/>
              </a:rPr>
              <a:t>3. Play your recording back and compare your pronunciation</a:t>
            </a:r>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844824"/>
            <a:ext cx="6840760" cy="4572000"/>
          </a:xfrm>
          <a:prstGeom prst="rect">
            <a:avLst/>
          </a:prstGeom>
        </p:spPr>
      </p:pic>
    </p:spTree>
    <p:extLst>
      <p:ext uri="{BB962C8B-B14F-4D97-AF65-F5344CB8AC3E}">
        <p14:creationId xmlns:p14="http://schemas.microsoft.com/office/powerpoint/2010/main" val="3492576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274638"/>
            <a:ext cx="8352928" cy="706090"/>
          </a:xfrm>
        </p:spPr>
        <p:txBody>
          <a:bodyPr/>
          <a:lstStyle/>
          <a:p>
            <a:r>
              <a:rPr lang="en-US" sz="4000" dirty="0" err="1" smtClean="0">
                <a:latin typeface="Tw Cen MT" panose="020B0602020104020603" pitchFamily="34" charset="-18"/>
              </a:rPr>
              <a:t>SpeakAP</a:t>
            </a:r>
            <a:r>
              <a:rPr lang="en-US" sz="4000" dirty="0" smtClean="0">
                <a:latin typeface="Tw Cen MT" panose="020B0602020104020603" pitchFamily="34" charset="-18"/>
              </a:rPr>
              <a:t>-Analyze </a:t>
            </a:r>
            <a:r>
              <a:rPr lang="en-US" sz="4000" dirty="0">
                <a:latin typeface="Tw Cen MT" panose="020B0602020104020603" pitchFamily="34" charset="-18"/>
              </a:rPr>
              <a:t>Pronunciation</a:t>
            </a:r>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5864" y="1268760"/>
            <a:ext cx="3588990" cy="3588990"/>
          </a:xfrm>
          <a:prstGeom prst="rect">
            <a:avLst/>
          </a:prstGeom>
        </p:spPr>
      </p:pic>
      <p:pic>
        <p:nvPicPr>
          <p:cNvPr id="4" name="Obrázek 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325" y="5537386"/>
            <a:ext cx="2889523" cy="995495"/>
          </a:xfrm>
          <a:prstGeom prst="rect">
            <a:avLst/>
          </a:prstGeom>
        </p:spPr>
      </p:pic>
      <p:pic>
        <p:nvPicPr>
          <p:cNvPr id="5" name="Obrázek 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82641" y="5537386"/>
            <a:ext cx="2939064" cy="1013976"/>
          </a:xfrm>
          <a:prstGeom prst="rect">
            <a:avLst/>
          </a:prstGeom>
        </p:spPr>
      </p:pic>
    </p:spTree>
    <p:extLst>
      <p:ext uri="{BB962C8B-B14F-4D97-AF65-F5344CB8AC3E}">
        <p14:creationId xmlns:p14="http://schemas.microsoft.com/office/powerpoint/2010/main" val="2687281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539552" y="476672"/>
            <a:ext cx="8064896" cy="1631216"/>
          </a:xfrm>
          <a:prstGeom prst="rect">
            <a:avLst/>
          </a:prstGeom>
          <a:noFill/>
        </p:spPr>
        <p:txBody>
          <a:bodyPr wrap="square" rtlCol="0">
            <a:spAutoFit/>
          </a:bodyPr>
          <a:lstStyle/>
          <a:p>
            <a:r>
              <a:rPr lang="en-US" sz="2500" dirty="0" err="1">
                <a:latin typeface="Tw Cen MT" panose="020B0602020104020603" pitchFamily="34" charset="-18"/>
              </a:rPr>
              <a:t>SpeakAP</a:t>
            </a:r>
            <a:r>
              <a:rPr lang="en-US" sz="2500" dirty="0">
                <a:latin typeface="Tw Cen MT" panose="020B0602020104020603" pitchFamily="34" charset="-18"/>
              </a:rPr>
              <a:t> is </a:t>
            </a:r>
            <a:r>
              <a:rPr lang="cs-CZ" sz="2500" dirty="0" smtClean="0">
                <a:latin typeface="Tw Cen MT" panose="020B0602020104020603" pitchFamily="34" charset="-18"/>
              </a:rPr>
              <a:t>a </a:t>
            </a:r>
            <a:r>
              <a:rPr lang="cs-CZ" sz="2500" dirty="0" err="1" smtClean="0">
                <a:latin typeface="Tw Cen MT" panose="020B0602020104020603" pitchFamily="34" charset="-18"/>
              </a:rPr>
              <a:t>great</a:t>
            </a:r>
            <a:r>
              <a:rPr lang="cs-CZ" sz="2500" dirty="0" smtClean="0">
                <a:latin typeface="Tw Cen MT" panose="020B0602020104020603" pitchFamily="34" charset="-18"/>
              </a:rPr>
              <a:t> </a:t>
            </a:r>
            <a:r>
              <a:rPr lang="en-US" sz="2500" dirty="0" smtClean="0">
                <a:latin typeface="Tw Cen MT" panose="020B0602020104020603" pitchFamily="34" charset="-18"/>
              </a:rPr>
              <a:t>American </a:t>
            </a:r>
            <a:r>
              <a:rPr lang="en-US" sz="2500" dirty="0">
                <a:latin typeface="Tw Cen MT" panose="020B0602020104020603" pitchFamily="34" charset="-18"/>
              </a:rPr>
              <a:t>English pronunciation, accent and articulation learning application</a:t>
            </a:r>
            <a:r>
              <a:rPr lang="en-US" sz="2500" dirty="0" smtClean="0">
                <a:latin typeface="Tw Cen MT" panose="020B0602020104020603" pitchFamily="34" charset="-18"/>
              </a:rPr>
              <a:t>.</a:t>
            </a:r>
            <a:r>
              <a:rPr lang="cs-CZ" sz="2500" dirty="0" smtClean="0">
                <a:latin typeface="Tw Cen MT" panose="020B0602020104020603" pitchFamily="34" charset="-18"/>
              </a:rPr>
              <a:t> </a:t>
            </a:r>
            <a:r>
              <a:rPr lang="cs-CZ" sz="2500" dirty="0" err="1" smtClean="0">
                <a:latin typeface="Tw Cen MT" panose="020B0602020104020603" pitchFamily="34" charset="-18"/>
              </a:rPr>
              <a:t>It</a:t>
            </a:r>
            <a:r>
              <a:rPr lang="cs-CZ" sz="2500" dirty="0" smtClean="0">
                <a:latin typeface="Tw Cen MT" panose="020B0602020104020603" pitchFamily="34" charset="-18"/>
              </a:rPr>
              <a:t> </a:t>
            </a:r>
            <a:r>
              <a:rPr lang="cs-CZ" sz="2500" dirty="0" err="1" smtClean="0">
                <a:latin typeface="Tw Cen MT" panose="020B0602020104020603" pitchFamily="34" charset="-18"/>
              </a:rPr>
              <a:t>also</a:t>
            </a:r>
            <a:r>
              <a:rPr lang="cs-CZ" sz="2500" dirty="0" smtClean="0">
                <a:latin typeface="Tw Cen MT" panose="020B0602020104020603" pitchFamily="34" charset="-18"/>
              </a:rPr>
              <a:t> </a:t>
            </a:r>
            <a:r>
              <a:rPr lang="cs-CZ" sz="2500" dirty="0" err="1" smtClean="0">
                <a:latin typeface="Tw Cen MT" panose="020B0602020104020603" pitchFamily="34" charset="-18"/>
              </a:rPr>
              <a:t>includes</a:t>
            </a:r>
            <a:r>
              <a:rPr lang="cs-CZ" sz="2500" dirty="0" smtClean="0">
                <a:latin typeface="Tw Cen MT" panose="020B0602020104020603" pitchFamily="34" charset="-18"/>
              </a:rPr>
              <a:t> </a:t>
            </a:r>
            <a:r>
              <a:rPr lang="en-US" sz="2500" dirty="0" smtClean="0">
                <a:latin typeface="Tw Cen MT" panose="020B0602020104020603" pitchFamily="34" charset="-18"/>
              </a:rPr>
              <a:t>over </a:t>
            </a:r>
            <a:r>
              <a:rPr lang="en-US" sz="2500" dirty="0">
                <a:latin typeface="Tw Cen MT" panose="020B0602020104020603" pitchFamily="34" charset="-18"/>
              </a:rPr>
              <a:t>6,800 unique </a:t>
            </a:r>
            <a:r>
              <a:rPr lang="en-US" sz="2500" dirty="0" smtClean="0">
                <a:latin typeface="Tw Cen MT" panose="020B0602020104020603" pitchFamily="34" charset="-18"/>
              </a:rPr>
              <a:t>words</a:t>
            </a:r>
            <a:r>
              <a:rPr lang="cs-CZ" sz="2500" dirty="0">
                <a:latin typeface="Tw Cen MT" panose="020B0602020104020603" pitchFamily="34" charset="-18"/>
              </a:rPr>
              <a:t> </a:t>
            </a:r>
            <a:r>
              <a:rPr lang="cs-CZ" sz="2500" dirty="0" smtClean="0">
                <a:latin typeface="Tw Cen MT" panose="020B0602020104020603" pitchFamily="34" charset="-18"/>
              </a:rPr>
              <a:t>and </a:t>
            </a:r>
            <a:r>
              <a:rPr lang="en-US" sz="2500" dirty="0" smtClean="0">
                <a:latin typeface="Tw Cen MT" panose="020B0602020104020603" pitchFamily="34" charset="-18"/>
              </a:rPr>
              <a:t>over </a:t>
            </a:r>
            <a:r>
              <a:rPr lang="en-US" sz="2500" dirty="0">
                <a:latin typeface="Tw Cen MT" panose="020B0602020104020603" pitchFamily="34" charset="-18"/>
              </a:rPr>
              <a:t>2,200 </a:t>
            </a:r>
            <a:r>
              <a:rPr lang="en-US" sz="2500" dirty="0" smtClean="0">
                <a:latin typeface="Tw Cen MT" panose="020B0602020104020603" pitchFamily="34" charset="-18"/>
              </a:rPr>
              <a:t>idioms</a:t>
            </a:r>
            <a:r>
              <a:rPr lang="cs-CZ" sz="2500" dirty="0" smtClean="0">
                <a:latin typeface="Tw Cen MT" panose="020B0602020104020603" pitchFamily="34" charset="-18"/>
              </a:rPr>
              <a:t> w</a:t>
            </a:r>
            <a:r>
              <a:rPr lang="en-US" sz="2500" dirty="0" err="1" smtClean="0">
                <a:latin typeface="Tw Cen MT" panose="020B0602020104020603" pitchFamily="34" charset="-18"/>
              </a:rPr>
              <a:t>ith</a:t>
            </a:r>
            <a:r>
              <a:rPr lang="en-US" sz="2500" dirty="0" smtClean="0">
                <a:latin typeface="Tw Cen MT" panose="020B0602020104020603" pitchFamily="34" charset="-18"/>
              </a:rPr>
              <a:t> </a:t>
            </a:r>
            <a:r>
              <a:rPr lang="en-US" sz="2500" dirty="0">
                <a:latin typeface="Tw Cen MT" panose="020B0602020104020603" pitchFamily="34" charset="-18"/>
              </a:rPr>
              <a:t>reference pronunciation, description and usage.</a:t>
            </a:r>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2228384"/>
            <a:ext cx="2970330" cy="3960440"/>
          </a:xfrm>
          <a:prstGeom prst="rect">
            <a:avLst/>
          </a:prstGeom>
        </p:spPr>
      </p:pic>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5" y="1831535"/>
            <a:ext cx="2838160" cy="4545096"/>
          </a:xfrm>
          <a:prstGeom prst="rect">
            <a:avLst/>
          </a:prstGeom>
        </p:spPr>
      </p:pic>
    </p:spTree>
    <p:extLst>
      <p:ext uri="{BB962C8B-B14F-4D97-AF65-F5344CB8AC3E}">
        <p14:creationId xmlns:p14="http://schemas.microsoft.com/office/powerpoint/2010/main" val="2228539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5076056" y="1268760"/>
            <a:ext cx="3456384" cy="3939540"/>
          </a:xfrm>
          <a:prstGeom prst="rect">
            <a:avLst/>
          </a:prstGeom>
          <a:noFill/>
        </p:spPr>
        <p:txBody>
          <a:bodyPr wrap="square" rtlCol="0">
            <a:spAutoFit/>
          </a:bodyPr>
          <a:lstStyle/>
          <a:p>
            <a:r>
              <a:rPr lang="en-US" sz="2500" dirty="0" err="1" smtClean="0">
                <a:latin typeface="Tw Cen MT" panose="020B0602020104020603" pitchFamily="34" charset="-18"/>
              </a:rPr>
              <a:t>SpeakAP</a:t>
            </a:r>
            <a:r>
              <a:rPr lang="en-US" sz="2500" dirty="0" smtClean="0">
                <a:latin typeface="Tw Cen MT" panose="020B0602020104020603" pitchFamily="34" charset="-18"/>
              </a:rPr>
              <a:t> </a:t>
            </a:r>
            <a:r>
              <a:rPr lang="en-US" sz="2500" dirty="0">
                <a:latin typeface="Tw Cen MT" panose="020B0602020104020603" pitchFamily="34" charset="-18"/>
              </a:rPr>
              <a:t>algorithms provide a similarity score for </a:t>
            </a:r>
            <a:r>
              <a:rPr lang="cs-CZ" sz="2500" dirty="0" smtClean="0">
                <a:latin typeface="Tw Cen MT" panose="020B0602020104020603" pitchFamily="34" charset="-18"/>
              </a:rPr>
              <a:t>p</a:t>
            </a:r>
            <a:r>
              <a:rPr lang="en-US" sz="2500" dirty="0" smtClean="0">
                <a:latin typeface="Tw Cen MT" panose="020B0602020104020603" pitchFamily="34" charset="-18"/>
              </a:rPr>
              <a:t>itch</a:t>
            </a:r>
            <a:r>
              <a:rPr lang="en-US" sz="2500" dirty="0">
                <a:latin typeface="Tw Cen MT" panose="020B0602020104020603" pitchFamily="34" charset="-18"/>
              </a:rPr>
              <a:t>, </a:t>
            </a:r>
            <a:r>
              <a:rPr lang="cs-CZ" sz="2500" dirty="0">
                <a:latin typeface="Tw Cen MT" panose="020B0602020104020603" pitchFamily="34" charset="-18"/>
              </a:rPr>
              <a:t>e</a:t>
            </a:r>
            <a:r>
              <a:rPr lang="en-US" sz="2500" dirty="0" err="1" smtClean="0">
                <a:latin typeface="Tw Cen MT" panose="020B0602020104020603" pitchFamily="34" charset="-18"/>
              </a:rPr>
              <a:t>nergy</a:t>
            </a:r>
            <a:r>
              <a:rPr lang="en-US" sz="2500" dirty="0" smtClean="0">
                <a:latin typeface="Tw Cen MT" panose="020B0602020104020603" pitchFamily="34" charset="-18"/>
              </a:rPr>
              <a:t> </a:t>
            </a:r>
            <a:r>
              <a:rPr lang="en-US" sz="2500" dirty="0">
                <a:latin typeface="Tw Cen MT" panose="020B0602020104020603" pitchFamily="34" charset="-18"/>
              </a:rPr>
              <a:t>and </a:t>
            </a:r>
            <a:r>
              <a:rPr lang="cs-CZ" sz="2500" dirty="0">
                <a:latin typeface="Tw Cen MT" panose="020B0602020104020603" pitchFamily="34" charset="-18"/>
              </a:rPr>
              <a:t>s</a:t>
            </a:r>
            <a:r>
              <a:rPr lang="en-US" sz="2500" dirty="0" smtClean="0">
                <a:latin typeface="Tw Cen MT" panose="020B0602020104020603" pitchFamily="34" charset="-18"/>
              </a:rPr>
              <a:t>peaking </a:t>
            </a:r>
            <a:r>
              <a:rPr lang="en-US" sz="2500" dirty="0">
                <a:latin typeface="Tw Cen MT" panose="020B0602020104020603" pitchFamily="34" charset="-18"/>
              </a:rPr>
              <a:t>rate </a:t>
            </a:r>
            <a:r>
              <a:rPr lang="cs-CZ" sz="2500" dirty="0" err="1" smtClean="0">
                <a:latin typeface="Tw Cen MT" panose="020B0602020104020603" pitchFamily="34" charset="-18"/>
              </a:rPr>
              <a:t>with</a:t>
            </a:r>
            <a:r>
              <a:rPr lang="cs-CZ" sz="2500" dirty="0" smtClean="0">
                <a:latin typeface="Tw Cen MT" panose="020B0602020104020603" pitchFamily="34" charset="-18"/>
              </a:rPr>
              <a:t> v</a:t>
            </a:r>
            <a:r>
              <a:rPr lang="en-US" sz="2500" dirty="0" err="1" smtClean="0">
                <a:latin typeface="Tw Cen MT" panose="020B0602020104020603" pitchFamily="34" charset="-18"/>
              </a:rPr>
              <a:t>isual</a:t>
            </a:r>
            <a:r>
              <a:rPr lang="en-US" sz="2500" dirty="0" smtClean="0">
                <a:latin typeface="Tw Cen MT" panose="020B0602020104020603" pitchFamily="34" charset="-18"/>
              </a:rPr>
              <a:t> </a:t>
            </a:r>
            <a:r>
              <a:rPr lang="en-US" sz="2500" dirty="0">
                <a:latin typeface="Tw Cen MT" panose="020B0602020104020603" pitchFamily="34" charset="-18"/>
              </a:rPr>
              <a:t>depiction of the phonetic transitions marked on the waveform</a:t>
            </a:r>
            <a:r>
              <a:rPr lang="cs-CZ" sz="2500" dirty="0">
                <a:latin typeface="Tw Cen MT" panose="020B0602020104020603" pitchFamily="34" charset="-18"/>
              </a:rPr>
              <a:t> </a:t>
            </a:r>
            <a:r>
              <a:rPr lang="cs-CZ" sz="2500" dirty="0" err="1">
                <a:latin typeface="Tw Cen MT" panose="020B0602020104020603" pitchFamily="34" charset="-18"/>
              </a:rPr>
              <a:t>for</a:t>
            </a:r>
            <a:r>
              <a:rPr lang="cs-CZ" sz="2500" dirty="0">
                <a:latin typeface="Tw Cen MT" panose="020B0602020104020603" pitchFamily="34" charset="-18"/>
              </a:rPr>
              <a:t> </a:t>
            </a:r>
            <a:r>
              <a:rPr lang="cs-CZ" sz="2500" dirty="0" err="1">
                <a:latin typeface="Tw Cen MT" panose="020B0602020104020603" pitchFamily="34" charset="-18"/>
              </a:rPr>
              <a:t>easy</a:t>
            </a:r>
            <a:r>
              <a:rPr lang="cs-CZ" sz="2500" dirty="0">
                <a:latin typeface="Tw Cen MT" panose="020B0602020104020603" pitchFamily="34" charset="-18"/>
              </a:rPr>
              <a:t> </a:t>
            </a:r>
            <a:r>
              <a:rPr lang="cs-CZ" sz="2500" dirty="0" err="1" smtClean="0">
                <a:latin typeface="Tw Cen MT" panose="020B0602020104020603" pitchFamily="34" charset="-18"/>
              </a:rPr>
              <a:t>learning</a:t>
            </a:r>
            <a:r>
              <a:rPr lang="cs-CZ" sz="2500" dirty="0" smtClean="0">
                <a:latin typeface="Tw Cen MT" panose="020B0602020104020603" pitchFamily="34" charset="-18"/>
              </a:rPr>
              <a:t>. </a:t>
            </a:r>
            <a:r>
              <a:rPr lang="en-US" sz="2500" dirty="0" err="1" smtClean="0">
                <a:latin typeface="Tw Cen MT" panose="020B0602020104020603" pitchFamily="34" charset="-18"/>
              </a:rPr>
              <a:t>BioFeedback</a:t>
            </a:r>
            <a:r>
              <a:rPr lang="en-US" sz="2500" dirty="0" smtClean="0">
                <a:latin typeface="Tw Cen MT" panose="020B0602020104020603" pitchFamily="34" charset="-18"/>
              </a:rPr>
              <a:t> </a:t>
            </a:r>
            <a:r>
              <a:rPr lang="en-US" sz="2500" dirty="0">
                <a:latin typeface="Tw Cen MT" panose="020B0602020104020603" pitchFamily="34" charset="-18"/>
              </a:rPr>
              <a:t>provides automated real-time </a:t>
            </a:r>
            <a:r>
              <a:rPr lang="en-US" sz="2500" dirty="0" smtClean="0">
                <a:latin typeface="Tw Cen MT" panose="020B0602020104020603" pitchFamily="34" charset="-18"/>
              </a:rPr>
              <a:t>feedback</a:t>
            </a:r>
            <a:r>
              <a:rPr lang="cs-CZ" sz="2500" dirty="0" smtClean="0">
                <a:latin typeface="Tw Cen MT" panose="020B0602020104020603" pitchFamily="34" charset="-18"/>
              </a:rPr>
              <a:t>.</a:t>
            </a:r>
            <a:endParaRPr lang="en-US" sz="2500" dirty="0">
              <a:latin typeface="Tw Cen MT" panose="020B0602020104020603" pitchFamily="34" charset="-18"/>
            </a:endParaRPr>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540" y="444593"/>
            <a:ext cx="4536504" cy="6048672"/>
          </a:xfrm>
          <a:prstGeom prst="rect">
            <a:avLst/>
          </a:prstGeom>
        </p:spPr>
      </p:pic>
    </p:spTree>
    <p:extLst>
      <p:ext uri="{BB962C8B-B14F-4D97-AF65-F5344CB8AC3E}">
        <p14:creationId xmlns:p14="http://schemas.microsoft.com/office/powerpoint/2010/main" val="511646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7924800" cy="634082"/>
          </a:xfrm>
        </p:spPr>
        <p:txBody>
          <a:bodyPr>
            <a:normAutofit fontScale="90000"/>
          </a:bodyPr>
          <a:lstStyle/>
          <a:p>
            <a:pPr algn="ctr"/>
            <a:r>
              <a:rPr lang="cs-CZ" sz="4000" dirty="0" err="1" smtClean="0">
                <a:latin typeface="Tw Cen MT" panose="020B0602020104020603" pitchFamily="34" charset="-18"/>
              </a:rPr>
              <a:t>Accentuate</a:t>
            </a:r>
            <a:r>
              <a:rPr lang="cs-CZ" sz="4000" dirty="0" smtClean="0">
                <a:latin typeface="Tw Cen MT" panose="020B0602020104020603" pitchFamily="34" charset="-18"/>
              </a:rPr>
              <a:t>!</a:t>
            </a:r>
            <a:endParaRPr lang="en-US" sz="4000" dirty="0">
              <a:latin typeface="Tw Cen MT" panose="020B0602020104020603" pitchFamily="34" charset="-18"/>
            </a:endParaRPr>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1484784"/>
            <a:ext cx="2853192" cy="2853192"/>
          </a:xfrm>
          <a:prstGeom prst="rect">
            <a:avLst/>
          </a:prstGeom>
        </p:spPr>
      </p:pic>
      <p:pic>
        <p:nvPicPr>
          <p:cNvPr id="4" name="Obrázek 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5611" y="4653136"/>
            <a:ext cx="3421634" cy="1178818"/>
          </a:xfrm>
          <a:prstGeom prst="rect">
            <a:avLst/>
          </a:prstGeom>
        </p:spPr>
      </p:pic>
    </p:spTree>
    <p:extLst>
      <p:ext uri="{BB962C8B-B14F-4D97-AF65-F5344CB8AC3E}">
        <p14:creationId xmlns:p14="http://schemas.microsoft.com/office/powerpoint/2010/main" val="3604187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267"/>
            <a:ext cx="3226210" cy="6858000"/>
          </a:xfrm>
          <a:prstGeom prst="rect">
            <a:avLst/>
          </a:prstGeom>
        </p:spPr>
      </p:pic>
      <p:sp>
        <p:nvSpPr>
          <p:cNvPr id="3" name="TextovéPole 2"/>
          <p:cNvSpPr txBox="1"/>
          <p:nvPr/>
        </p:nvSpPr>
        <p:spPr>
          <a:xfrm>
            <a:off x="3482961" y="1268760"/>
            <a:ext cx="5040560" cy="3939540"/>
          </a:xfrm>
          <a:prstGeom prst="rect">
            <a:avLst/>
          </a:prstGeom>
          <a:noFill/>
        </p:spPr>
        <p:txBody>
          <a:bodyPr wrap="square" rtlCol="0">
            <a:spAutoFit/>
          </a:bodyPr>
          <a:lstStyle/>
          <a:p>
            <a:pPr algn="just"/>
            <a:r>
              <a:rPr lang="en-US" sz="2500" dirty="0">
                <a:latin typeface="Tw Cen MT" panose="020B0602020104020603" pitchFamily="34" charset="-18"/>
              </a:rPr>
              <a:t>Accentuate is an app for aspiring actors, foreigners wishing to learn or correct an accent, people with speech impediments, or anyone who wants to learn an accent. </a:t>
            </a:r>
            <a:endParaRPr lang="cs-CZ" sz="2500" dirty="0" smtClean="0">
              <a:latin typeface="Tw Cen MT" panose="020B0602020104020603" pitchFamily="34" charset="-18"/>
            </a:endParaRPr>
          </a:p>
          <a:p>
            <a:pPr algn="just"/>
            <a:endParaRPr lang="cs-CZ" sz="2500" dirty="0">
              <a:latin typeface="Tw Cen MT" panose="020B0602020104020603" pitchFamily="34" charset="-18"/>
            </a:endParaRPr>
          </a:p>
          <a:p>
            <a:pPr algn="just"/>
            <a:r>
              <a:rPr lang="en-US" sz="2500" dirty="0" smtClean="0">
                <a:latin typeface="Tw Cen MT" panose="020B0602020104020603" pitchFamily="34" charset="-18"/>
              </a:rPr>
              <a:t>Learn </a:t>
            </a:r>
            <a:r>
              <a:rPr lang="en-US" sz="2500" dirty="0">
                <a:latin typeface="Tw Cen MT" panose="020B0602020104020603" pitchFamily="34" charset="-18"/>
              </a:rPr>
              <a:t>by listening and repeating. Create different versions so </a:t>
            </a:r>
            <a:r>
              <a:rPr lang="cs-CZ" sz="2500" dirty="0" err="1" smtClean="0">
                <a:latin typeface="Tw Cen MT" panose="020B0602020104020603" pitchFamily="34" charset="-18"/>
              </a:rPr>
              <a:t>that</a:t>
            </a:r>
            <a:r>
              <a:rPr lang="cs-CZ" sz="2500" dirty="0" smtClean="0">
                <a:latin typeface="Tw Cen MT" panose="020B0602020104020603" pitchFamily="34" charset="-18"/>
              </a:rPr>
              <a:t> </a:t>
            </a:r>
            <a:r>
              <a:rPr lang="en-US" sz="2500" dirty="0" smtClean="0">
                <a:latin typeface="Tw Cen MT" panose="020B0602020104020603" pitchFamily="34" charset="-18"/>
              </a:rPr>
              <a:t>you </a:t>
            </a:r>
            <a:r>
              <a:rPr lang="en-US" sz="2500" dirty="0">
                <a:latin typeface="Tw Cen MT" panose="020B0602020104020603" pitchFamily="34" charset="-18"/>
              </a:rPr>
              <a:t>can compare yourself to how you sounded in the past.</a:t>
            </a:r>
          </a:p>
        </p:txBody>
      </p:sp>
    </p:spTree>
    <p:extLst>
      <p:ext uri="{BB962C8B-B14F-4D97-AF65-F5344CB8AC3E}">
        <p14:creationId xmlns:p14="http://schemas.microsoft.com/office/powerpoint/2010/main" val="2027751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31000"/>
            <a:ext cx="4170480" cy="6255720"/>
          </a:xfrm>
          <a:prstGeom prst="rect">
            <a:avLst/>
          </a:prstGeom>
        </p:spPr>
      </p:pic>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1989" y="246668"/>
            <a:ext cx="4160035" cy="6240052"/>
          </a:xfrm>
          <a:prstGeom prst="rect">
            <a:avLst/>
          </a:prstGeom>
        </p:spPr>
      </p:pic>
    </p:spTree>
    <p:extLst>
      <p:ext uri="{BB962C8B-B14F-4D97-AF65-F5344CB8AC3E}">
        <p14:creationId xmlns:p14="http://schemas.microsoft.com/office/powerpoint/2010/main" val="119378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381000"/>
            <a:ext cx="4064000" cy="6096000"/>
          </a:xfrm>
          <a:prstGeom prst="rect">
            <a:avLst/>
          </a:prstGeom>
        </p:spPr>
      </p:pic>
      <p:sp>
        <p:nvSpPr>
          <p:cNvPr id="3" name="TextovéPole 2"/>
          <p:cNvSpPr txBox="1"/>
          <p:nvPr/>
        </p:nvSpPr>
        <p:spPr>
          <a:xfrm>
            <a:off x="4687594" y="1484784"/>
            <a:ext cx="3816424" cy="3554819"/>
          </a:xfrm>
          <a:prstGeom prst="rect">
            <a:avLst/>
          </a:prstGeom>
          <a:noFill/>
        </p:spPr>
        <p:txBody>
          <a:bodyPr wrap="square" rtlCol="0">
            <a:spAutoFit/>
          </a:bodyPr>
          <a:lstStyle/>
          <a:p>
            <a:r>
              <a:rPr lang="en-US" sz="2500" dirty="0">
                <a:latin typeface="Tw Cen MT" panose="020B0602020104020603" pitchFamily="34" charset="-18"/>
              </a:rPr>
              <a:t>Repetition is one of the most effective methods of learning. Accentuate! helps you learn by giving you small segments of speech to listen to and then allowing you to repeat it. It records your response so you can review it later.</a:t>
            </a:r>
          </a:p>
        </p:txBody>
      </p:sp>
    </p:spTree>
    <p:extLst>
      <p:ext uri="{BB962C8B-B14F-4D97-AF65-F5344CB8AC3E}">
        <p14:creationId xmlns:p14="http://schemas.microsoft.com/office/powerpoint/2010/main" val="693408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7924800" cy="634082"/>
          </a:xfrm>
        </p:spPr>
        <p:txBody>
          <a:bodyPr>
            <a:normAutofit fontScale="90000"/>
          </a:bodyPr>
          <a:lstStyle/>
          <a:p>
            <a:pPr algn="ctr"/>
            <a:r>
              <a:rPr lang="cs-CZ" sz="4000" dirty="0" err="1" smtClean="0">
                <a:latin typeface="Tw Cen MT" panose="020B0602020104020603" pitchFamily="34" charset="-18"/>
              </a:rPr>
              <a:t>The</a:t>
            </a:r>
            <a:r>
              <a:rPr lang="cs-CZ" sz="4000" dirty="0" smtClean="0">
                <a:latin typeface="Tw Cen MT" panose="020B0602020104020603" pitchFamily="34" charset="-18"/>
              </a:rPr>
              <a:t> Real </a:t>
            </a:r>
            <a:r>
              <a:rPr lang="cs-CZ" sz="4000" dirty="0" err="1">
                <a:latin typeface="Tw Cen MT" panose="020B0602020104020603" pitchFamily="34" charset="-18"/>
              </a:rPr>
              <a:t>A</a:t>
            </a:r>
            <a:r>
              <a:rPr lang="cs-CZ" sz="4000" dirty="0" err="1" smtClean="0">
                <a:latin typeface="Tw Cen MT" panose="020B0602020104020603" pitchFamily="34" charset="-18"/>
              </a:rPr>
              <a:t>ccent</a:t>
            </a:r>
            <a:r>
              <a:rPr lang="cs-CZ" sz="4000" dirty="0" smtClean="0">
                <a:latin typeface="Tw Cen MT" panose="020B0602020104020603" pitchFamily="34" charset="-18"/>
              </a:rPr>
              <a:t>: USA</a:t>
            </a:r>
            <a:endParaRPr lang="en-US" sz="4000" dirty="0">
              <a:latin typeface="Tw Cen MT" panose="020B0602020104020603" pitchFamily="34" charset="-18"/>
            </a:endParaRPr>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1268760"/>
            <a:ext cx="3810000" cy="3810000"/>
          </a:xfrm>
          <a:prstGeom prst="rect">
            <a:avLst/>
          </a:prstGeom>
        </p:spPr>
      </p:pic>
      <p:pic>
        <p:nvPicPr>
          <p:cNvPr id="4" name="Obrázek 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5523" y="5424416"/>
            <a:ext cx="3172954" cy="1093143"/>
          </a:xfrm>
          <a:prstGeom prst="rect">
            <a:avLst/>
          </a:prstGeom>
        </p:spPr>
      </p:pic>
    </p:spTree>
    <p:extLst>
      <p:ext uri="{BB962C8B-B14F-4D97-AF65-F5344CB8AC3E}">
        <p14:creationId xmlns:p14="http://schemas.microsoft.com/office/powerpoint/2010/main" val="3194555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683568" y="749956"/>
            <a:ext cx="7776864" cy="5216813"/>
          </a:xfrm>
          <a:prstGeom prst="rect">
            <a:avLst/>
          </a:prstGeom>
          <a:noFill/>
        </p:spPr>
        <p:txBody>
          <a:bodyPr wrap="square" rtlCol="0">
            <a:spAutoFit/>
          </a:bodyPr>
          <a:lstStyle/>
          <a:p>
            <a:pPr algn="ctr"/>
            <a:r>
              <a:rPr lang="en-GB" sz="3500" b="1" dirty="0" smtClean="0">
                <a:latin typeface="Tw Cen MT" panose="020B0602020104020603" pitchFamily="34" charset="-18"/>
              </a:rPr>
              <a:t>Segmental features</a:t>
            </a:r>
            <a:endParaRPr lang="cs-CZ" sz="3500" b="1" dirty="0" smtClean="0">
              <a:latin typeface="Tw Cen MT" panose="020B0602020104020603" pitchFamily="34" charset="-18"/>
            </a:endParaRPr>
          </a:p>
          <a:p>
            <a:pPr algn="ctr"/>
            <a:endParaRPr lang="cs-CZ" sz="3500" dirty="0">
              <a:latin typeface="Tw Cen MT" panose="020B0602020104020603" pitchFamily="34" charset="-18"/>
            </a:endParaRPr>
          </a:p>
          <a:p>
            <a:pPr marL="342900" indent="-342900">
              <a:buFont typeface="Wingdings" panose="05000000000000000000" pitchFamily="2" charset="2"/>
              <a:buChar char="§"/>
            </a:pPr>
            <a:r>
              <a:rPr lang="cs-CZ" sz="2500" dirty="0" err="1" smtClean="0">
                <a:latin typeface="Tw Cen MT" panose="020B0602020104020603" pitchFamily="34" charset="-18"/>
              </a:rPr>
              <a:t>Sounds</a:t>
            </a:r>
            <a:endParaRPr lang="cs-CZ" sz="2500" dirty="0" smtClean="0">
              <a:latin typeface="Tw Cen MT" panose="020B0602020104020603" pitchFamily="34" charset="-18"/>
            </a:endParaRPr>
          </a:p>
          <a:p>
            <a:pPr marL="342900" indent="-342900">
              <a:buFont typeface="Wingdings" panose="05000000000000000000" pitchFamily="2" charset="2"/>
              <a:buChar char="§"/>
            </a:pPr>
            <a:r>
              <a:rPr lang="cs-CZ" sz="2500" dirty="0" err="1" smtClean="0">
                <a:latin typeface="Tw Cen MT" panose="020B0602020104020603" pitchFamily="34" charset="-18"/>
              </a:rPr>
              <a:t>Speach</a:t>
            </a:r>
            <a:r>
              <a:rPr lang="cs-CZ" sz="2500" dirty="0" smtClean="0">
                <a:latin typeface="Tw Cen MT" panose="020B0602020104020603" pitchFamily="34" charset="-18"/>
              </a:rPr>
              <a:t> </a:t>
            </a:r>
            <a:r>
              <a:rPr lang="cs-CZ" sz="2500" dirty="0" err="1" smtClean="0">
                <a:latin typeface="Tw Cen MT" panose="020B0602020104020603" pitchFamily="34" charset="-18"/>
              </a:rPr>
              <a:t>Trainer</a:t>
            </a:r>
            <a:r>
              <a:rPr lang="cs-CZ" sz="2500" dirty="0" smtClean="0">
                <a:latin typeface="Tw Cen MT" panose="020B0602020104020603" pitchFamily="34" charset="-18"/>
              </a:rPr>
              <a:t> 3D</a:t>
            </a:r>
          </a:p>
          <a:p>
            <a:endParaRPr lang="en-GB" sz="2500" dirty="0" smtClean="0">
              <a:latin typeface="Tw Cen MT" panose="020B0602020104020603" pitchFamily="34" charset="-18"/>
            </a:endParaRPr>
          </a:p>
          <a:p>
            <a:pPr algn="ctr"/>
            <a:r>
              <a:rPr lang="en-GB" sz="3500" b="1" dirty="0" err="1">
                <a:latin typeface="Tw Cen MT" panose="020B0602020104020603" pitchFamily="34" charset="-18"/>
              </a:rPr>
              <a:t>Suprasegmental</a:t>
            </a:r>
            <a:r>
              <a:rPr lang="cs-CZ" sz="3500" b="1" dirty="0">
                <a:latin typeface="Tw Cen MT" panose="020B0602020104020603" pitchFamily="34" charset="-18"/>
              </a:rPr>
              <a:t> </a:t>
            </a:r>
            <a:r>
              <a:rPr lang="cs-CZ" sz="3500" b="1" dirty="0" err="1">
                <a:latin typeface="Tw Cen MT" panose="020B0602020104020603" pitchFamily="34" charset="-18"/>
              </a:rPr>
              <a:t>features</a:t>
            </a:r>
            <a:r>
              <a:rPr lang="cs-CZ" sz="3500" b="1" dirty="0">
                <a:latin typeface="Tw Cen MT" panose="020B0602020104020603" pitchFamily="34" charset="-18"/>
              </a:rPr>
              <a:t> and </a:t>
            </a:r>
            <a:r>
              <a:rPr lang="cs-CZ" sz="3500" b="1" dirty="0" err="1" smtClean="0">
                <a:latin typeface="Tw Cen MT" panose="020B0602020104020603" pitchFamily="34" charset="-18"/>
              </a:rPr>
              <a:t>accents</a:t>
            </a:r>
            <a:endParaRPr lang="cs-CZ" sz="3500" b="1" dirty="0" smtClean="0">
              <a:latin typeface="Tw Cen MT" panose="020B0602020104020603" pitchFamily="34" charset="-18"/>
            </a:endParaRPr>
          </a:p>
          <a:p>
            <a:pPr algn="ctr"/>
            <a:endParaRPr lang="cs-CZ" sz="3500" dirty="0">
              <a:latin typeface="Tw Cen MT" panose="020B0602020104020603" pitchFamily="34" charset="-18"/>
            </a:endParaRPr>
          </a:p>
          <a:p>
            <a:pPr marL="342900" indent="-342900">
              <a:buFont typeface="Wingdings" panose="05000000000000000000" pitchFamily="2" charset="2"/>
              <a:buChar char="§"/>
            </a:pPr>
            <a:r>
              <a:rPr lang="cs-CZ" sz="2500" dirty="0" err="1" smtClean="0">
                <a:latin typeface="Tw Cen MT" panose="020B0602020104020603" pitchFamily="34" charset="-18"/>
              </a:rPr>
              <a:t>Speak</a:t>
            </a:r>
            <a:r>
              <a:rPr lang="cs-CZ" sz="2500" dirty="0" smtClean="0">
                <a:latin typeface="Tw Cen MT" panose="020B0602020104020603" pitchFamily="34" charset="-18"/>
              </a:rPr>
              <a:t> </a:t>
            </a:r>
            <a:r>
              <a:rPr lang="cs-CZ" sz="2500" dirty="0" err="1" smtClean="0">
                <a:latin typeface="Tw Cen MT" panose="020B0602020104020603" pitchFamily="34" charset="-18"/>
              </a:rPr>
              <a:t>English</a:t>
            </a:r>
            <a:endParaRPr lang="cs-CZ" sz="2500" dirty="0" smtClean="0">
              <a:latin typeface="Tw Cen MT" panose="020B0602020104020603" pitchFamily="34" charset="-18"/>
            </a:endParaRPr>
          </a:p>
          <a:p>
            <a:pPr marL="342900" indent="-342900">
              <a:buFont typeface="Wingdings" panose="05000000000000000000" pitchFamily="2" charset="2"/>
              <a:buChar char="§"/>
            </a:pPr>
            <a:r>
              <a:rPr lang="cs-CZ" sz="2500" dirty="0" err="1" smtClean="0">
                <a:latin typeface="Tw Cen MT" panose="020B0602020104020603" pitchFamily="34" charset="-18"/>
              </a:rPr>
              <a:t>SpeakAP</a:t>
            </a:r>
            <a:endParaRPr lang="cs-CZ" sz="2500" dirty="0" smtClean="0">
              <a:latin typeface="Tw Cen MT" panose="020B0602020104020603" pitchFamily="34" charset="-18"/>
            </a:endParaRPr>
          </a:p>
          <a:p>
            <a:pPr marL="342900" indent="-342900">
              <a:buFont typeface="Wingdings" panose="05000000000000000000" pitchFamily="2" charset="2"/>
              <a:buChar char="§"/>
            </a:pPr>
            <a:r>
              <a:rPr lang="cs-CZ" sz="2500" dirty="0" err="1" smtClean="0">
                <a:latin typeface="Tw Cen MT" panose="020B0602020104020603" pitchFamily="34" charset="-18"/>
              </a:rPr>
              <a:t>Accentuate</a:t>
            </a:r>
            <a:r>
              <a:rPr lang="cs-CZ" sz="2500" dirty="0" smtClean="0">
                <a:latin typeface="Tw Cen MT" panose="020B0602020104020603" pitchFamily="34" charset="-18"/>
              </a:rPr>
              <a:t>!</a:t>
            </a:r>
          </a:p>
          <a:p>
            <a:pPr marL="342900" indent="-342900">
              <a:buFont typeface="Wingdings" panose="05000000000000000000" pitchFamily="2" charset="2"/>
              <a:buChar char="§"/>
            </a:pPr>
            <a:r>
              <a:rPr lang="cs-CZ" sz="2500" dirty="0" err="1" smtClean="0">
                <a:latin typeface="Tw Cen MT" panose="020B0602020104020603" pitchFamily="34" charset="-18"/>
              </a:rPr>
              <a:t>The</a:t>
            </a:r>
            <a:r>
              <a:rPr lang="cs-CZ" sz="2500" dirty="0" smtClean="0">
                <a:latin typeface="Tw Cen MT" panose="020B0602020104020603" pitchFamily="34" charset="-18"/>
              </a:rPr>
              <a:t> Real </a:t>
            </a:r>
            <a:r>
              <a:rPr lang="cs-CZ" sz="2500" dirty="0" err="1" smtClean="0">
                <a:latin typeface="Tw Cen MT" panose="020B0602020104020603" pitchFamily="34" charset="-18"/>
              </a:rPr>
              <a:t>Accent</a:t>
            </a:r>
            <a:r>
              <a:rPr lang="cs-CZ" sz="2500" dirty="0" smtClean="0">
                <a:latin typeface="Tw Cen MT" panose="020B0602020104020603" pitchFamily="34" charset="-18"/>
              </a:rPr>
              <a:t>: USA</a:t>
            </a:r>
          </a:p>
          <a:p>
            <a:endParaRPr lang="en-GB" dirty="0">
              <a:latin typeface="Tw Cen MT" panose="020B0602020104020603" pitchFamily="34" charset="-18"/>
            </a:endParaRPr>
          </a:p>
        </p:txBody>
      </p:sp>
      <p:sp>
        <p:nvSpPr>
          <p:cNvPr id="2" name="TextovéPole 1"/>
          <p:cNvSpPr txBox="1"/>
          <p:nvPr/>
        </p:nvSpPr>
        <p:spPr>
          <a:xfrm>
            <a:off x="3707904" y="5925740"/>
            <a:ext cx="5256584" cy="923330"/>
          </a:xfrm>
          <a:prstGeom prst="rect">
            <a:avLst/>
          </a:prstGeom>
          <a:noFill/>
        </p:spPr>
        <p:txBody>
          <a:bodyPr wrap="square" rtlCol="0">
            <a:spAutoFit/>
          </a:bodyPr>
          <a:lstStyle/>
          <a:p>
            <a:pPr algn="r"/>
            <a:r>
              <a:rPr lang="en-US" i="1" dirty="0" smtClean="0"/>
              <a:t>All information, data and pictures are  retrieved from the official</a:t>
            </a:r>
          </a:p>
          <a:p>
            <a:pPr algn="r"/>
            <a:r>
              <a:rPr lang="en-US" i="1" dirty="0" smtClean="0"/>
              <a:t> iTunes/Google Play descriptions</a:t>
            </a:r>
            <a:r>
              <a:rPr lang="cs-CZ" dirty="0" smtClean="0"/>
              <a:t>.</a:t>
            </a:r>
            <a:endParaRPr lang="en-US" dirty="0"/>
          </a:p>
        </p:txBody>
      </p:sp>
    </p:spTree>
    <p:extLst>
      <p:ext uri="{BB962C8B-B14F-4D97-AF65-F5344CB8AC3E}">
        <p14:creationId xmlns:p14="http://schemas.microsoft.com/office/powerpoint/2010/main" val="1656711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60648"/>
            <a:ext cx="3456384" cy="6147719"/>
          </a:xfrm>
          <a:prstGeom prst="rect">
            <a:avLst/>
          </a:prstGeom>
        </p:spPr>
      </p:pic>
      <p:sp>
        <p:nvSpPr>
          <p:cNvPr id="3" name="TextovéPole 2"/>
          <p:cNvSpPr txBox="1"/>
          <p:nvPr/>
        </p:nvSpPr>
        <p:spPr>
          <a:xfrm>
            <a:off x="4091849" y="1941818"/>
            <a:ext cx="4608512" cy="2785378"/>
          </a:xfrm>
          <a:prstGeom prst="rect">
            <a:avLst/>
          </a:prstGeom>
          <a:noFill/>
        </p:spPr>
        <p:txBody>
          <a:bodyPr wrap="square" rtlCol="0">
            <a:spAutoFit/>
          </a:bodyPr>
          <a:lstStyle/>
          <a:p>
            <a:pPr algn="just"/>
            <a:r>
              <a:rPr lang="en-US" sz="2500" dirty="0">
                <a:latin typeface="Tw Cen MT" panose="020B0602020104020603" pitchFamily="34" charset="-18"/>
              </a:rPr>
              <a:t>The Real Accent App: USA is </a:t>
            </a:r>
            <a:r>
              <a:rPr lang="cs-CZ" sz="2500" dirty="0" err="1" smtClean="0">
                <a:latin typeface="Tw Cen MT" panose="020B0602020104020603" pitchFamily="34" charset="-18"/>
              </a:rPr>
              <a:t>ideal</a:t>
            </a:r>
            <a:r>
              <a:rPr lang="cs-CZ" sz="2500" dirty="0" smtClean="0">
                <a:latin typeface="Tw Cen MT" panose="020B0602020104020603" pitchFamily="34" charset="-18"/>
              </a:rPr>
              <a:t> </a:t>
            </a:r>
            <a:r>
              <a:rPr lang="cs-CZ" sz="2500" dirty="0" err="1" smtClean="0">
                <a:latin typeface="Tw Cen MT" panose="020B0602020104020603" pitchFamily="34" charset="-18"/>
              </a:rPr>
              <a:t>for</a:t>
            </a:r>
            <a:r>
              <a:rPr lang="cs-CZ" sz="2500" dirty="0" smtClean="0">
                <a:latin typeface="Tw Cen MT" panose="020B0602020104020603" pitchFamily="34" charset="-18"/>
              </a:rPr>
              <a:t> </a:t>
            </a:r>
            <a:r>
              <a:rPr lang="cs-CZ" sz="2500" dirty="0" err="1" smtClean="0">
                <a:latin typeface="Tw Cen MT" panose="020B0602020104020603" pitchFamily="34" charset="-18"/>
              </a:rPr>
              <a:t>actors</a:t>
            </a:r>
            <a:r>
              <a:rPr lang="cs-CZ" sz="2500" dirty="0" smtClean="0">
                <a:latin typeface="Tw Cen MT" panose="020B0602020104020603" pitchFamily="34" charset="-18"/>
              </a:rPr>
              <a:t> and </a:t>
            </a:r>
            <a:r>
              <a:rPr lang="cs-CZ" sz="2500" dirty="0" err="1" smtClean="0">
                <a:latin typeface="Tw Cen MT" panose="020B0602020104020603" pitchFamily="34" charset="-18"/>
              </a:rPr>
              <a:t>those</a:t>
            </a:r>
            <a:r>
              <a:rPr lang="cs-CZ" sz="2500" dirty="0" smtClean="0">
                <a:latin typeface="Tw Cen MT" panose="020B0602020104020603" pitchFamily="34" charset="-18"/>
              </a:rPr>
              <a:t> </a:t>
            </a:r>
            <a:r>
              <a:rPr lang="cs-CZ" sz="2500" dirty="0" err="1" smtClean="0">
                <a:latin typeface="Tw Cen MT" panose="020B0602020104020603" pitchFamily="34" charset="-18"/>
              </a:rPr>
              <a:t>who</a:t>
            </a:r>
            <a:r>
              <a:rPr lang="cs-CZ" sz="2500" dirty="0" smtClean="0">
                <a:latin typeface="Tw Cen MT" panose="020B0602020104020603" pitchFamily="34" charset="-18"/>
              </a:rPr>
              <a:t> </a:t>
            </a:r>
            <a:r>
              <a:rPr lang="cs-CZ" sz="2500" dirty="0" err="1" smtClean="0">
                <a:latin typeface="Tw Cen MT" panose="020B0602020104020603" pitchFamily="34" charset="-18"/>
              </a:rPr>
              <a:t>want</a:t>
            </a:r>
            <a:r>
              <a:rPr lang="cs-CZ" sz="2500" dirty="0" smtClean="0">
                <a:latin typeface="Tw Cen MT" panose="020B0602020104020603" pitchFamily="34" charset="-18"/>
              </a:rPr>
              <a:t> to </a:t>
            </a:r>
            <a:r>
              <a:rPr lang="cs-CZ" sz="2500" dirty="0" err="1" smtClean="0">
                <a:latin typeface="Tw Cen MT" panose="020B0602020104020603" pitchFamily="34" charset="-18"/>
              </a:rPr>
              <a:t>pick</a:t>
            </a:r>
            <a:r>
              <a:rPr lang="cs-CZ" sz="2500" dirty="0" smtClean="0">
                <a:latin typeface="Tw Cen MT" panose="020B0602020104020603" pitchFamily="34" charset="-18"/>
              </a:rPr>
              <a:t> up USA </a:t>
            </a:r>
            <a:r>
              <a:rPr lang="cs-CZ" sz="2500" dirty="0" err="1" smtClean="0">
                <a:latin typeface="Tw Cen MT" panose="020B0602020104020603" pitchFamily="34" charset="-18"/>
              </a:rPr>
              <a:t>accents</a:t>
            </a:r>
            <a:r>
              <a:rPr lang="cs-CZ" sz="2500" dirty="0" smtClean="0">
                <a:latin typeface="Tw Cen MT" panose="020B0602020104020603" pitchFamily="34" charset="-18"/>
              </a:rPr>
              <a:t> </a:t>
            </a:r>
            <a:r>
              <a:rPr lang="cs-CZ" sz="2500" dirty="0" err="1" smtClean="0">
                <a:latin typeface="Tw Cen MT" panose="020B0602020104020603" pitchFamily="34" charset="-18"/>
              </a:rPr>
              <a:t>from</a:t>
            </a:r>
            <a:r>
              <a:rPr lang="cs-CZ" sz="2500" dirty="0" smtClean="0">
                <a:latin typeface="Tw Cen MT" panose="020B0602020104020603" pitchFamily="34" charset="-18"/>
              </a:rPr>
              <a:t> </a:t>
            </a:r>
            <a:r>
              <a:rPr lang="cs-CZ" sz="2500" dirty="0" err="1" smtClean="0">
                <a:latin typeface="Tw Cen MT" panose="020B0602020104020603" pitchFamily="34" charset="-18"/>
              </a:rPr>
              <a:t>authentic</a:t>
            </a:r>
            <a:r>
              <a:rPr lang="cs-CZ" sz="2500" dirty="0" smtClean="0">
                <a:latin typeface="Tw Cen MT" panose="020B0602020104020603" pitchFamily="34" charset="-18"/>
              </a:rPr>
              <a:t> </a:t>
            </a:r>
            <a:r>
              <a:rPr lang="cs-CZ" sz="2500" dirty="0" err="1" smtClean="0">
                <a:latin typeface="Tw Cen MT" panose="020B0602020104020603" pitchFamily="34" charset="-18"/>
              </a:rPr>
              <a:t>native</a:t>
            </a:r>
            <a:r>
              <a:rPr lang="cs-CZ" sz="2500" dirty="0" smtClean="0">
                <a:latin typeface="Tw Cen MT" panose="020B0602020104020603" pitchFamily="34" charset="-18"/>
              </a:rPr>
              <a:t> </a:t>
            </a:r>
            <a:r>
              <a:rPr lang="cs-CZ" sz="2500" dirty="0" err="1" smtClean="0">
                <a:latin typeface="Tw Cen MT" panose="020B0602020104020603" pitchFamily="34" charset="-18"/>
              </a:rPr>
              <a:t>speakers</a:t>
            </a:r>
            <a:r>
              <a:rPr lang="cs-CZ" sz="2500" dirty="0" smtClean="0">
                <a:latin typeface="Tw Cen MT" panose="020B0602020104020603" pitchFamily="34" charset="-18"/>
              </a:rPr>
              <a:t> </a:t>
            </a:r>
            <a:r>
              <a:rPr lang="cs-CZ" sz="2500" dirty="0" err="1" smtClean="0">
                <a:latin typeface="Tw Cen MT" panose="020B0602020104020603" pitchFamily="34" charset="-18"/>
              </a:rPr>
              <a:t>from</a:t>
            </a:r>
            <a:r>
              <a:rPr lang="cs-CZ" sz="2500" dirty="0" smtClean="0">
                <a:latin typeface="Tw Cen MT" panose="020B0602020104020603" pitchFamily="34" charset="-18"/>
              </a:rPr>
              <a:t> </a:t>
            </a:r>
            <a:r>
              <a:rPr lang="cs-CZ" sz="2500" dirty="0" err="1" smtClean="0">
                <a:latin typeface="Tw Cen MT" panose="020B0602020104020603" pitchFamily="34" charset="-18"/>
              </a:rPr>
              <a:t>each</a:t>
            </a:r>
            <a:r>
              <a:rPr lang="cs-CZ" sz="2500" dirty="0" smtClean="0">
                <a:latin typeface="Tw Cen MT" panose="020B0602020104020603" pitchFamily="34" charset="-18"/>
              </a:rPr>
              <a:t> region. </a:t>
            </a:r>
            <a:r>
              <a:rPr lang="en-US" sz="2500" dirty="0" smtClean="0">
                <a:latin typeface="Tw Cen MT" panose="020B0602020104020603" pitchFamily="34" charset="-18"/>
              </a:rPr>
              <a:t>There </a:t>
            </a:r>
            <a:r>
              <a:rPr lang="en-US" sz="2500" dirty="0">
                <a:latin typeface="Tw Cen MT" panose="020B0602020104020603" pitchFamily="34" charset="-18"/>
              </a:rPr>
              <a:t>are 26 people, with incredible stories to tell, recorded across 10 </a:t>
            </a:r>
            <a:r>
              <a:rPr lang="en-US" sz="2500" dirty="0" smtClean="0">
                <a:latin typeface="Tw Cen MT" panose="020B0602020104020603" pitchFamily="34" charset="-18"/>
              </a:rPr>
              <a:t>accents</a:t>
            </a:r>
            <a:r>
              <a:rPr lang="cs-CZ" sz="2500" dirty="0" smtClean="0">
                <a:latin typeface="Tw Cen MT" panose="020B0602020104020603" pitchFamily="34" charset="-18"/>
              </a:rPr>
              <a:t>.</a:t>
            </a:r>
            <a:endParaRPr lang="en-US" sz="2500" dirty="0">
              <a:latin typeface="Tw Cen MT" panose="020B0602020104020603" pitchFamily="34" charset="-18"/>
            </a:endParaRPr>
          </a:p>
        </p:txBody>
      </p:sp>
    </p:spTree>
    <p:extLst>
      <p:ext uri="{BB962C8B-B14F-4D97-AF65-F5344CB8AC3E}">
        <p14:creationId xmlns:p14="http://schemas.microsoft.com/office/powerpoint/2010/main" val="2156209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254077"/>
            <a:ext cx="3531844" cy="6281936"/>
          </a:xfrm>
          <a:prstGeom prst="rect">
            <a:avLst/>
          </a:prstGeom>
        </p:spPr>
      </p:pic>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38710"/>
            <a:ext cx="3600400" cy="6403874"/>
          </a:xfrm>
          <a:prstGeom prst="rect">
            <a:avLst/>
          </a:prstGeom>
        </p:spPr>
      </p:pic>
    </p:spTree>
    <p:extLst>
      <p:ext uri="{BB962C8B-B14F-4D97-AF65-F5344CB8AC3E}">
        <p14:creationId xmlns:p14="http://schemas.microsoft.com/office/powerpoint/2010/main" val="2289354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899084" y="548680"/>
            <a:ext cx="7272808" cy="3416320"/>
          </a:xfrm>
          <a:prstGeom prst="rect">
            <a:avLst/>
          </a:prstGeom>
          <a:noFill/>
        </p:spPr>
        <p:txBody>
          <a:bodyPr wrap="square" rtlCol="0">
            <a:spAutoFit/>
          </a:bodyPr>
          <a:lstStyle/>
          <a:p>
            <a:pPr algn="ctr"/>
            <a:r>
              <a:rPr lang="cs-CZ" sz="3000" dirty="0" err="1" smtClean="0">
                <a:latin typeface="Tw Cen MT" panose="020B0602020104020603" pitchFamily="34" charset="-18"/>
              </a:rPr>
              <a:t>What</a:t>
            </a:r>
            <a:r>
              <a:rPr lang="cs-CZ" sz="3000" dirty="0" smtClean="0">
                <a:latin typeface="Tw Cen MT" panose="020B0602020104020603" pitchFamily="34" charset="-18"/>
              </a:rPr>
              <a:t> </a:t>
            </a:r>
            <a:r>
              <a:rPr lang="cs-CZ" sz="3000" dirty="0" err="1" smtClean="0">
                <a:latin typeface="Tw Cen MT" panose="020B0602020104020603" pitchFamily="34" charset="-18"/>
              </a:rPr>
              <a:t>is</a:t>
            </a:r>
            <a:r>
              <a:rPr lang="cs-CZ" sz="3000" dirty="0" smtClean="0">
                <a:latin typeface="Tw Cen MT" panose="020B0602020104020603" pitchFamily="34" charset="-18"/>
              </a:rPr>
              <a:t> </a:t>
            </a:r>
            <a:r>
              <a:rPr lang="cs-CZ" sz="3000" dirty="0" err="1" smtClean="0">
                <a:latin typeface="Tw Cen MT" panose="020B0602020104020603" pitchFamily="34" charset="-18"/>
              </a:rPr>
              <a:t>your</a:t>
            </a:r>
            <a:r>
              <a:rPr lang="cs-CZ" sz="3000" dirty="0" smtClean="0">
                <a:latin typeface="Tw Cen MT" panose="020B0602020104020603" pitchFamily="34" charset="-18"/>
              </a:rPr>
              <a:t> </a:t>
            </a:r>
            <a:r>
              <a:rPr lang="cs-CZ" sz="3000" dirty="0" err="1" smtClean="0">
                <a:latin typeface="Tw Cen MT" panose="020B0602020104020603" pitchFamily="34" charset="-18"/>
              </a:rPr>
              <a:t>experience</a:t>
            </a:r>
            <a:r>
              <a:rPr lang="cs-CZ" sz="3000" dirty="0" smtClean="0">
                <a:latin typeface="Tw Cen MT" panose="020B0602020104020603" pitchFamily="34" charset="-18"/>
              </a:rPr>
              <a:t> </a:t>
            </a:r>
            <a:r>
              <a:rPr lang="cs-CZ" sz="3000" dirty="0" err="1" smtClean="0">
                <a:latin typeface="Tw Cen MT" panose="020B0602020104020603" pitchFamily="34" charset="-18"/>
              </a:rPr>
              <a:t>with</a:t>
            </a:r>
            <a:r>
              <a:rPr lang="cs-CZ" sz="3000" dirty="0" smtClean="0">
                <a:latin typeface="Tw Cen MT" panose="020B0602020104020603" pitchFamily="34" charset="-18"/>
              </a:rPr>
              <a:t> </a:t>
            </a:r>
            <a:r>
              <a:rPr lang="cs-CZ" sz="3000" dirty="0" err="1" smtClean="0">
                <a:latin typeface="Tw Cen MT" panose="020B0602020104020603" pitchFamily="34" charset="-18"/>
              </a:rPr>
              <a:t>using</a:t>
            </a:r>
            <a:r>
              <a:rPr lang="cs-CZ" sz="3000" dirty="0" smtClean="0">
                <a:latin typeface="Tw Cen MT" panose="020B0602020104020603" pitchFamily="34" charset="-18"/>
              </a:rPr>
              <a:t> </a:t>
            </a:r>
            <a:r>
              <a:rPr lang="cs-CZ" sz="3000" dirty="0" err="1" smtClean="0">
                <a:latin typeface="Tw Cen MT" panose="020B0602020104020603" pitchFamily="34" charset="-18"/>
              </a:rPr>
              <a:t>smart</a:t>
            </a:r>
            <a:r>
              <a:rPr lang="cs-CZ" sz="3000" dirty="0" smtClean="0">
                <a:latin typeface="Tw Cen MT" panose="020B0602020104020603" pitchFamily="34" charset="-18"/>
              </a:rPr>
              <a:t> </a:t>
            </a:r>
            <a:r>
              <a:rPr lang="cs-CZ" sz="3000" dirty="0" err="1" smtClean="0">
                <a:latin typeface="Tw Cen MT" panose="020B0602020104020603" pitchFamily="34" charset="-18"/>
              </a:rPr>
              <a:t>apps</a:t>
            </a:r>
            <a:r>
              <a:rPr lang="cs-CZ" sz="3000" dirty="0" smtClean="0">
                <a:latin typeface="Tw Cen MT" panose="020B0602020104020603" pitchFamily="34" charset="-18"/>
              </a:rPr>
              <a:t>?</a:t>
            </a:r>
          </a:p>
          <a:p>
            <a:pPr algn="ctr"/>
            <a:endParaRPr lang="cs-CZ" sz="3000" dirty="0" smtClean="0">
              <a:latin typeface="Tw Cen MT" panose="020B0602020104020603" pitchFamily="34" charset="-18"/>
            </a:endParaRPr>
          </a:p>
          <a:p>
            <a:pPr algn="ctr"/>
            <a:r>
              <a:rPr lang="cs-CZ" sz="3000" dirty="0" err="1" smtClean="0">
                <a:latin typeface="Tw Cen MT" panose="020B0602020104020603" pitchFamily="34" charset="-18"/>
              </a:rPr>
              <a:t>Have</a:t>
            </a:r>
            <a:r>
              <a:rPr lang="cs-CZ" sz="3000" dirty="0" smtClean="0">
                <a:latin typeface="Tw Cen MT" panose="020B0602020104020603" pitchFamily="34" charset="-18"/>
              </a:rPr>
              <a:t> </a:t>
            </a:r>
            <a:r>
              <a:rPr lang="cs-CZ" sz="3000" dirty="0" err="1" smtClean="0">
                <a:latin typeface="Tw Cen MT" panose="020B0602020104020603" pitchFamily="34" charset="-18"/>
              </a:rPr>
              <a:t>you</a:t>
            </a:r>
            <a:r>
              <a:rPr lang="cs-CZ" sz="3000" dirty="0" smtClean="0">
                <a:latin typeface="Tw Cen MT" panose="020B0602020104020603" pitchFamily="34" charset="-18"/>
              </a:rPr>
              <a:t> </a:t>
            </a:r>
            <a:r>
              <a:rPr lang="cs-CZ" sz="3000" dirty="0" err="1" smtClean="0">
                <a:latin typeface="Tw Cen MT" panose="020B0602020104020603" pitchFamily="34" charset="-18"/>
              </a:rPr>
              <a:t>tried</a:t>
            </a:r>
            <a:r>
              <a:rPr lang="cs-CZ" sz="3000" dirty="0" smtClean="0">
                <a:latin typeface="Tw Cen MT" panose="020B0602020104020603" pitchFamily="34" charset="-18"/>
              </a:rPr>
              <a:t> </a:t>
            </a:r>
            <a:r>
              <a:rPr lang="cs-CZ" sz="3000" dirty="0" err="1" smtClean="0">
                <a:latin typeface="Tw Cen MT" panose="020B0602020104020603" pitchFamily="34" charset="-18"/>
              </a:rPr>
              <a:t>any</a:t>
            </a:r>
            <a:r>
              <a:rPr lang="cs-CZ" sz="3000" dirty="0" smtClean="0">
                <a:latin typeface="Tw Cen MT" panose="020B0602020104020603" pitchFamily="34" charset="-18"/>
              </a:rPr>
              <a:t> </a:t>
            </a:r>
            <a:r>
              <a:rPr lang="cs-CZ" sz="3000" dirty="0" err="1" smtClean="0">
                <a:latin typeface="Tw Cen MT" panose="020B0602020104020603" pitchFamily="34" charset="-18"/>
              </a:rPr>
              <a:t>of</a:t>
            </a:r>
            <a:r>
              <a:rPr lang="cs-CZ" sz="3000" dirty="0" smtClean="0">
                <a:latin typeface="Tw Cen MT" panose="020B0602020104020603" pitchFamily="34" charset="-18"/>
              </a:rPr>
              <a:t> these?</a:t>
            </a:r>
          </a:p>
          <a:p>
            <a:pPr algn="ctr"/>
            <a:endParaRPr lang="cs-CZ" sz="3000" dirty="0" smtClean="0">
              <a:latin typeface="Tw Cen MT" panose="020B0602020104020603" pitchFamily="34" charset="-18"/>
            </a:endParaRPr>
          </a:p>
          <a:p>
            <a:pPr algn="ctr"/>
            <a:r>
              <a:rPr lang="cs-CZ" sz="3000" dirty="0" err="1" smtClean="0">
                <a:latin typeface="Tw Cen MT" panose="020B0602020104020603" pitchFamily="34" charset="-18"/>
              </a:rPr>
              <a:t>What</a:t>
            </a:r>
            <a:r>
              <a:rPr lang="cs-CZ" sz="3000" dirty="0" smtClean="0">
                <a:latin typeface="Tw Cen MT" panose="020B0602020104020603" pitchFamily="34" charset="-18"/>
              </a:rPr>
              <a:t> are </a:t>
            </a:r>
            <a:r>
              <a:rPr lang="cs-CZ" sz="3000" dirty="0" err="1" smtClean="0">
                <a:latin typeface="Tw Cen MT" panose="020B0602020104020603" pitchFamily="34" charset="-18"/>
              </a:rPr>
              <a:t>the</a:t>
            </a:r>
            <a:r>
              <a:rPr lang="cs-CZ" sz="3000" dirty="0" smtClean="0">
                <a:latin typeface="Tw Cen MT" panose="020B0602020104020603" pitchFamily="34" charset="-18"/>
              </a:rPr>
              <a:t> pros and </a:t>
            </a:r>
            <a:r>
              <a:rPr lang="cs-CZ" sz="3000" dirty="0" err="1" smtClean="0">
                <a:latin typeface="Tw Cen MT" panose="020B0602020104020603" pitchFamily="34" charset="-18"/>
              </a:rPr>
              <a:t>cons</a:t>
            </a:r>
            <a:r>
              <a:rPr lang="cs-CZ" sz="3000" dirty="0" smtClean="0">
                <a:latin typeface="Tw Cen MT" panose="020B0602020104020603" pitchFamily="34" charset="-18"/>
              </a:rPr>
              <a:t>?</a:t>
            </a:r>
          </a:p>
          <a:p>
            <a:endParaRPr lang="cs-CZ" dirty="0" smtClean="0"/>
          </a:p>
          <a:p>
            <a:endParaRPr lang="en-US"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24" y="3356992"/>
            <a:ext cx="9217024" cy="4608512"/>
          </a:xfrm>
          <a:prstGeom prst="rect">
            <a:avLst/>
          </a:prstGeom>
        </p:spPr>
      </p:pic>
    </p:spTree>
    <p:extLst>
      <p:ext uri="{BB962C8B-B14F-4D97-AF65-F5344CB8AC3E}">
        <p14:creationId xmlns:p14="http://schemas.microsoft.com/office/powerpoint/2010/main" val="2665192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835696" y="2532612"/>
            <a:ext cx="5256584" cy="861774"/>
          </a:xfrm>
          <a:prstGeom prst="rect">
            <a:avLst/>
          </a:prstGeom>
          <a:noFill/>
        </p:spPr>
        <p:txBody>
          <a:bodyPr wrap="square" rtlCol="0">
            <a:spAutoFit/>
          </a:bodyPr>
          <a:lstStyle/>
          <a:p>
            <a:pPr algn="ctr"/>
            <a:r>
              <a:rPr lang="cs-CZ" sz="5000" dirty="0" err="1" smtClean="0">
                <a:latin typeface="Tw Cen MT" panose="020B0602020104020603" pitchFamily="34" charset="-18"/>
              </a:rPr>
              <a:t>Thank</a:t>
            </a:r>
            <a:r>
              <a:rPr lang="cs-CZ" sz="5000" dirty="0" smtClean="0">
                <a:latin typeface="Tw Cen MT" panose="020B0602020104020603" pitchFamily="34" charset="-18"/>
              </a:rPr>
              <a:t> </a:t>
            </a:r>
            <a:r>
              <a:rPr lang="cs-CZ" sz="5000" dirty="0" err="1" smtClean="0">
                <a:latin typeface="Tw Cen MT" panose="020B0602020104020603" pitchFamily="34" charset="-18"/>
              </a:rPr>
              <a:t>you</a:t>
            </a:r>
            <a:r>
              <a:rPr lang="cs-CZ" sz="5000" dirty="0" smtClean="0">
                <a:latin typeface="Tw Cen MT" panose="020B0602020104020603" pitchFamily="34" charset="-18"/>
              </a:rPr>
              <a:t>!</a:t>
            </a:r>
            <a:endParaRPr lang="en-US" sz="5000" dirty="0">
              <a:latin typeface="Tw Cen MT" panose="020B0602020104020603" pitchFamily="34" charset="-18"/>
            </a:endParaRPr>
          </a:p>
        </p:txBody>
      </p:sp>
    </p:spTree>
    <p:extLst>
      <p:ext uri="{BB962C8B-B14F-4D97-AF65-F5344CB8AC3E}">
        <p14:creationId xmlns:p14="http://schemas.microsoft.com/office/powerpoint/2010/main" val="4263100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7924800" cy="706090"/>
          </a:xfrm>
        </p:spPr>
        <p:txBody>
          <a:bodyPr/>
          <a:lstStyle/>
          <a:p>
            <a:pPr algn="ctr"/>
            <a:r>
              <a:rPr lang="cs-CZ" sz="4000" dirty="0" err="1" smtClean="0">
                <a:latin typeface="Tw Cen MT" panose="020B0602020104020603" pitchFamily="34" charset="-18"/>
              </a:rPr>
              <a:t>Sounds</a:t>
            </a:r>
            <a:endParaRPr lang="en-US" sz="4000" dirty="0">
              <a:latin typeface="Tw Cen MT" panose="020B0602020104020603" pitchFamily="34" charset="-18"/>
            </a:endParaRP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874" y="1052736"/>
            <a:ext cx="6715125" cy="3276600"/>
          </a:xfrm>
          <a:prstGeom prst="rect">
            <a:avLst/>
          </a:prstGeom>
        </p:spPr>
      </p:pic>
      <p:pic>
        <p:nvPicPr>
          <p:cNvPr id="6" name="Obrázek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0874" y="4797152"/>
            <a:ext cx="2794603" cy="962794"/>
          </a:xfrm>
          <a:prstGeom prst="rect">
            <a:avLst/>
          </a:prstGeom>
        </p:spPr>
      </p:pic>
      <p:pic>
        <p:nvPicPr>
          <p:cNvPr id="7" name="Obrázek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15290" y="4797120"/>
            <a:ext cx="2790709" cy="962794"/>
          </a:xfrm>
          <a:prstGeom prst="rect">
            <a:avLst/>
          </a:prstGeom>
        </p:spPr>
      </p:pic>
      <p:pic>
        <p:nvPicPr>
          <p:cNvPr id="8" name="Obrázek 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85477" y="5622066"/>
            <a:ext cx="1166969" cy="1166969"/>
          </a:xfrm>
          <a:prstGeom prst="rect">
            <a:avLst/>
          </a:prstGeom>
        </p:spPr>
      </p:pic>
    </p:spTree>
    <p:extLst>
      <p:ext uri="{BB962C8B-B14F-4D97-AF65-F5344CB8AC3E}">
        <p14:creationId xmlns:p14="http://schemas.microsoft.com/office/powerpoint/2010/main" val="750306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755576" y="476672"/>
            <a:ext cx="7416824" cy="3062377"/>
          </a:xfrm>
          <a:prstGeom prst="rect">
            <a:avLst/>
          </a:prstGeom>
          <a:noFill/>
        </p:spPr>
        <p:txBody>
          <a:bodyPr wrap="square" rtlCol="0">
            <a:spAutoFit/>
          </a:bodyPr>
          <a:lstStyle/>
          <a:p>
            <a:pPr algn="just"/>
            <a:r>
              <a:rPr lang="en-US" sz="2500" dirty="0">
                <a:latin typeface="Tw Cen MT" panose="020B0602020104020603" pitchFamily="34" charset="-18"/>
              </a:rPr>
              <a:t>The ultimate mobile English pronunciation aid, for both students </a:t>
            </a:r>
            <a:r>
              <a:rPr lang="cs-CZ" sz="2500" dirty="0" smtClean="0">
                <a:latin typeface="Tw Cen MT" panose="020B0602020104020603" pitchFamily="34" charset="-18"/>
              </a:rPr>
              <a:t>and</a:t>
            </a:r>
            <a:r>
              <a:rPr lang="en-US" sz="2500" dirty="0" smtClean="0">
                <a:latin typeface="Tw Cen MT" panose="020B0602020104020603" pitchFamily="34" charset="-18"/>
              </a:rPr>
              <a:t> </a:t>
            </a:r>
            <a:r>
              <a:rPr lang="en-US" sz="2500" dirty="0">
                <a:latin typeface="Tw Cen MT" panose="020B0602020104020603" pitchFamily="34" charset="-18"/>
              </a:rPr>
              <a:t>teachers. Sounds: The Pronunciation App helps you study, </a:t>
            </a:r>
            <a:r>
              <a:rPr lang="en-US" sz="2500" dirty="0" err="1">
                <a:latin typeface="Tw Cen MT" panose="020B0602020104020603" pitchFamily="34" charset="-18"/>
              </a:rPr>
              <a:t>practise</a:t>
            </a:r>
            <a:r>
              <a:rPr lang="en-US" sz="2500" dirty="0">
                <a:latin typeface="Tw Cen MT" panose="020B0602020104020603" pitchFamily="34" charset="-18"/>
              </a:rPr>
              <a:t> and play with pronunciation wherever you </a:t>
            </a:r>
            <a:r>
              <a:rPr lang="en-US" sz="2500" dirty="0" smtClean="0">
                <a:latin typeface="Tw Cen MT" panose="020B0602020104020603" pitchFamily="34" charset="-18"/>
              </a:rPr>
              <a:t>are.</a:t>
            </a:r>
            <a:r>
              <a:rPr lang="cs-CZ" sz="2500" dirty="0" smtClean="0">
                <a:latin typeface="Tw Cen MT" panose="020B0602020104020603" pitchFamily="34" charset="-18"/>
              </a:rPr>
              <a:t> </a:t>
            </a:r>
            <a:r>
              <a:rPr lang="en-US" sz="2500" dirty="0" smtClean="0">
                <a:latin typeface="Tw Cen MT" panose="020B0602020104020603" pitchFamily="34" charset="-18"/>
              </a:rPr>
              <a:t>This </a:t>
            </a:r>
            <a:r>
              <a:rPr lang="en-US" sz="2500" dirty="0">
                <a:latin typeface="Tw Cen MT" panose="020B0602020104020603" pitchFamily="34" charset="-18"/>
              </a:rPr>
              <a:t>free version includes Interactive Phonemic Charts for British English and American English. Tap to hear a sound, or tap and hold to hear the sound and an example word.</a:t>
            </a:r>
          </a:p>
          <a:p>
            <a:endParaRPr lang="en-US" dirty="0"/>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28" y="3284984"/>
            <a:ext cx="4572000" cy="3048000"/>
          </a:xfrm>
          <a:prstGeom prst="rect">
            <a:avLst/>
          </a:prstGeom>
        </p:spPr>
      </p:pic>
    </p:spTree>
    <p:extLst>
      <p:ext uri="{BB962C8B-B14F-4D97-AF65-F5344CB8AC3E}">
        <p14:creationId xmlns:p14="http://schemas.microsoft.com/office/powerpoint/2010/main" val="3275402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611560" y="548680"/>
            <a:ext cx="7632848" cy="1631216"/>
          </a:xfrm>
          <a:prstGeom prst="rect">
            <a:avLst/>
          </a:prstGeom>
          <a:noFill/>
        </p:spPr>
        <p:txBody>
          <a:bodyPr wrap="square" rtlCol="0">
            <a:spAutoFit/>
          </a:bodyPr>
          <a:lstStyle/>
          <a:p>
            <a:r>
              <a:rPr lang="en-US" sz="2500" dirty="0">
                <a:latin typeface="Tw Cen MT" panose="020B0602020104020603" pitchFamily="34" charset="-18"/>
              </a:rPr>
              <a:t>In the Premium version </a:t>
            </a:r>
            <a:r>
              <a:rPr lang="en-US" sz="2500" dirty="0" smtClean="0">
                <a:latin typeface="Tw Cen MT" panose="020B0602020104020603" pitchFamily="34" charset="-18"/>
              </a:rPr>
              <a:t>you </a:t>
            </a:r>
            <a:r>
              <a:rPr lang="en-US" sz="2500" dirty="0">
                <a:latin typeface="Tw Cen MT" panose="020B0602020104020603" pitchFamily="34" charset="-18"/>
              </a:rPr>
              <a:t>can look up, listen to and record words in the </a:t>
            </a:r>
            <a:r>
              <a:rPr lang="cs-CZ" sz="2500" dirty="0" err="1" smtClean="0">
                <a:latin typeface="Tw Cen MT" panose="020B0602020104020603" pitchFamily="34" charset="-18"/>
              </a:rPr>
              <a:t>wordlist</a:t>
            </a:r>
            <a:r>
              <a:rPr lang="cs-CZ" sz="2500" dirty="0" smtClean="0">
                <a:latin typeface="Tw Cen MT" panose="020B0602020104020603" pitchFamily="34" charset="-18"/>
              </a:rPr>
              <a:t>,</a:t>
            </a:r>
            <a:r>
              <a:rPr lang="en-US" sz="2500" dirty="0" smtClean="0">
                <a:latin typeface="Tw Cen MT" panose="020B0602020104020603" pitchFamily="34" charset="-18"/>
              </a:rPr>
              <a:t> </a:t>
            </a:r>
            <a:r>
              <a:rPr lang="cs-CZ" sz="2500" dirty="0" err="1" smtClean="0">
                <a:latin typeface="Tw Cen MT" panose="020B0602020104020603" pitchFamily="34" charset="-18"/>
              </a:rPr>
              <a:t>practise</a:t>
            </a:r>
            <a:r>
              <a:rPr lang="en-US" sz="2500" dirty="0" smtClean="0">
                <a:latin typeface="Tw Cen MT" panose="020B0602020104020603" pitchFamily="34" charset="-18"/>
              </a:rPr>
              <a:t> </a:t>
            </a:r>
            <a:r>
              <a:rPr lang="en-US" sz="2500" dirty="0">
                <a:latin typeface="Tw Cen MT" panose="020B0602020104020603" pitchFamily="34" charset="-18"/>
              </a:rPr>
              <a:t>your pronunciation </a:t>
            </a:r>
            <a:r>
              <a:rPr lang="en-US" sz="2500" dirty="0" smtClean="0">
                <a:latin typeface="Tw Cen MT" panose="020B0602020104020603" pitchFamily="34" charset="-18"/>
              </a:rPr>
              <a:t>skills</a:t>
            </a:r>
            <a:r>
              <a:rPr lang="cs-CZ" sz="2500" dirty="0" smtClean="0">
                <a:latin typeface="Tw Cen MT" panose="020B0602020104020603" pitchFamily="34" charset="-18"/>
              </a:rPr>
              <a:t>,</a:t>
            </a:r>
            <a:r>
              <a:rPr lang="en-US" sz="2500" dirty="0" smtClean="0">
                <a:latin typeface="Tw Cen MT" panose="020B0602020104020603" pitchFamily="34" charset="-18"/>
              </a:rPr>
              <a:t> </a:t>
            </a:r>
            <a:r>
              <a:rPr lang="en-US" sz="2500" dirty="0">
                <a:latin typeface="Tw Cen MT" panose="020B0602020104020603" pitchFamily="34" charset="-18"/>
              </a:rPr>
              <a:t>test yourself with the pronunciation </a:t>
            </a:r>
            <a:r>
              <a:rPr lang="cs-CZ" sz="2500" dirty="0" err="1" smtClean="0">
                <a:latin typeface="Tw Cen MT" panose="020B0602020104020603" pitchFamily="34" charset="-18"/>
              </a:rPr>
              <a:t>quizzes</a:t>
            </a:r>
            <a:r>
              <a:rPr lang="cs-CZ" sz="2500" dirty="0" smtClean="0">
                <a:latin typeface="Tw Cen MT" panose="020B0602020104020603" pitchFamily="34" charset="-18"/>
              </a:rPr>
              <a:t> </a:t>
            </a:r>
            <a:r>
              <a:rPr lang="en-US" sz="2500" dirty="0" smtClean="0">
                <a:latin typeface="Tw Cen MT" panose="020B0602020104020603" pitchFamily="34" charset="-18"/>
              </a:rPr>
              <a:t>and </a:t>
            </a:r>
            <a:r>
              <a:rPr lang="cs-CZ" sz="2500" dirty="0" err="1" smtClean="0">
                <a:latin typeface="Tw Cen MT" panose="020B0602020104020603" pitchFamily="34" charset="-18"/>
              </a:rPr>
              <a:t>learn</a:t>
            </a:r>
            <a:r>
              <a:rPr lang="en-US" sz="2500" dirty="0" smtClean="0">
                <a:latin typeface="Tw Cen MT" panose="020B0602020104020603" pitchFamily="34" charset="-18"/>
              </a:rPr>
              <a:t> </a:t>
            </a:r>
            <a:r>
              <a:rPr lang="en-US" sz="2500" dirty="0">
                <a:latin typeface="Tw Cen MT" panose="020B0602020104020603" pitchFamily="34" charset="-18"/>
              </a:rPr>
              <a:t>with Top Tips, videos and </a:t>
            </a:r>
            <a:r>
              <a:rPr lang="en-US" sz="2500" dirty="0" smtClean="0">
                <a:latin typeface="Tw Cen MT" panose="020B0602020104020603" pitchFamily="34" charset="-18"/>
              </a:rPr>
              <a:t>more</a:t>
            </a:r>
            <a:r>
              <a:rPr lang="cs-CZ" sz="2500" dirty="0" smtClean="0">
                <a:latin typeface="Tw Cen MT" panose="020B0602020104020603" pitchFamily="34" charset="-18"/>
              </a:rPr>
              <a:t>.</a:t>
            </a:r>
            <a:endParaRPr lang="en-US" sz="2500" dirty="0">
              <a:latin typeface="Tw Cen MT" panose="020B0602020104020603" pitchFamily="34" charset="-18"/>
            </a:endParaRPr>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576" y="2348880"/>
            <a:ext cx="2446383" cy="4077306"/>
          </a:xfrm>
          <a:prstGeom prst="rect">
            <a:avLst/>
          </a:prstGeom>
        </p:spPr>
      </p:pic>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2348880"/>
            <a:ext cx="2427671" cy="4046118"/>
          </a:xfrm>
          <a:prstGeom prst="rect">
            <a:avLst/>
          </a:prstGeom>
        </p:spPr>
      </p:pic>
      <p:pic>
        <p:nvPicPr>
          <p:cNvPr id="5" name="Obráze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6177" y="2348880"/>
            <a:ext cx="2433254" cy="4055424"/>
          </a:xfrm>
          <a:prstGeom prst="rect">
            <a:avLst/>
          </a:prstGeom>
        </p:spPr>
      </p:pic>
    </p:spTree>
    <p:extLst>
      <p:ext uri="{BB962C8B-B14F-4D97-AF65-F5344CB8AC3E}">
        <p14:creationId xmlns:p14="http://schemas.microsoft.com/office/powerpoint/2010/main" val="1798259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7924800" cy="634082"/>
          </a:xfrm>
        </p:spPr>
        <p:txBody>
          <a:bodyPr>
            <a:normAutofit fontScale="90000"/>
          </a:bodyPr>
          <a:lstStyle/>
          <a:p>
            <a:pPr algn="ctr" fontAlgn="base"/>
            <a:r>
              <a:rPr lang="en-US" sz="4000" dirty="0">
                <a:latin typeface="Tw Cen MT" panose="020B0602020104020603" pitchFamily="34" charset="-18"/>
              </a:rPr>
              <a:t>Speech Trainer 3D</a:t>
            </a:r>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1263"/>
            <a:ext cx="9144000" cy="3083108"/>
          </a:xfrm>
          <a:prstGeom prst="rect">
            <a:avLst/>
          </a:prstGeom>
        </p:spPr>
      </p:pic>
      <p:pic>
        <p:nvPicPr>
          <p:cNvPr id="4" name="Obrázek 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5230" y="4725144"/>
            <a:ext cx="3033539" cy="1045112"/>
          </a:xfrm>
          <a:prstGeom prst="rect">
            <a:avLst/>
          </a:prstGeom>
        </p:spPr>
      </p:pic>
      <p:pic>
        <p:nvPicPr>
          <p:cNvPr id="5" name="Obrázek 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92280" y="5014172"/>
            <a:ext cx="1512168" cy="1512168"/>
          </a:xfrm>
          <a:prstGeom prst="rect">
            <a:avLst/>
          </a:prstGeom>
        </p:spPr>
      </p:pic>
    </p:spTree>
    <p:extLst>
      <p:ext uri="{BB962C8B-B14F-4D97-AF65-F5344CB8AC3E}">
        <p14:creationId xmlns:p14="http://schemas.microsoft.com/office/powerpoint/2010/main" val="2771451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611560" y="476672"/>
            <a:ext cx="7848872" cy="2015936"/>
          </a:xfrm>
          <a:prstGeom prst="rect">
            <a:avLst/>
          </a:prstGeom>
          <a:noFill/>
        </p:spPr>
        <p:txBody>
          <a:bodyPr wrap="square" rtlCol="0">
            <a:spAutoFit/>
          </a:bodyPr>
          <a:lstStyle/>
          <a:p>
            <a:pPr algn="just"/>
            <a:r>
              <a:rPr lang="en-US" sz="2500" dirty="0">
                <a:latin typeface="Tw Cen MT" panose="020B0602020104020603" pitchFamily="34" charset="-18"/>
              </a:rPr>
              <a:t>Speech Trainer 3-D is a unique application created specifically to help individuals with speech-sound disorders and English language learners. </a:t>
            </a:r>
            <a:r>
              <a:rPr lang="cs-CZ" sz="2500" dirty="0" err="1" smtClean="0">
                <a:latin typeface="Tw Cen MT" panose="020B0602020104020603" pitchFamily="34" charset="-18"/>
              </a:rPr>
              <a:t>It</a:t>
            </a:r>
            <a:r>
              <a:rPr lang="cs-CZ" sz="2500" dirty="0" smtClean="0">
                <a:latin typeface="Tw Cen MT" panose="020B0602020104020603" pitchFamily="34" charset="-18"/>
              </a:rPr>
              <a:t> </a:t>
            </a:r>
            <a:r>
              <a:rPr lang="en-US" sz="2500" dirty="0" smtClean="0">
                <a:latin typeface="Tw Cen MT" panose="020B0602020104020603" pitchFamily="34" charset="-18"/>
              </a:rPr>
              <a:t>provides </a:t>
            </a:r>
            <a:r>
              <a:rPr lang="en-US" sz="2500" dirty="0">
                <a:latin typeface="Tw Cen MT" panose="020B0602020104020603" pitchFamily="34" charset="-18"/>
              </a:rPr>
              <a:t>an animated video </a:t>
            </a:r>
            <a:r>
              <a:rPr lang="en-US" sz="2500" dirty="0" smtClean="0">
                <a:latin typeface="Tw Cen MT" panose="020B0602020104020603" pitchFamily="34" charset="-18"/>
              </a:rPr>
              <a:t>model</a:t>
            </a:r>
            <a:r>
              <a:rPr lang="cs-CZ" sz="2500" dirty="0" smtClean="0">
                <a:latin typeface="Tw Cen MT" panose="020B0602020104020603" pitchFamily="34" charset="-18"/>
              </a:rPr>
              <a:t>, </a:t>
            </a:r>
            <a:r>
              <a:rPr lang="cs-CZ" sz="2500" dirty="0">
                <a:latin typeface="Tw Cen MT" panose="020B0602020104020603" pitchFamily="34" charset="-18"/>
              </a:rPr>
              <a:t>w</a:t>
            </a:r>
            <a:r>
              <a:rPr lang="en-US" sz="2500" dirty="0" err="1" smtClean="0">
                <a:latin typeface="Tw Cen MT" panose="020B0602020104020603" pitchFamily="34" charset="-18"/>
              </a:rPr>
              <a:t>ith</a:t>
            </a:r>
            <a:r>
              <a:rPr lang="en-US" sz="2500" dirty="0" smtClean="0">
                <a:latin typeface="Tw Cen MT" panose="020B0602020104020603" pitchFamily="34" charset="-18"/>
              </a:rPr>
              <a:t> both </a:t>
            </a:r>
            <a:r>
              <a:rPr lang="en-US" sz="2500" dirty="0">
                <a:latin typeface="Tw Cen MT" panose="020B0602020104020603" pitchFamily="34" charset="-18"/>
              </a:rPr>
              <a:t>side and front </a:t>
            </a:r>
            <a:r>
              <a:rPr lang="en-US" sz="2500" dirty="0" smtClean="0">
                <a:latin typeface="Tw Cen MT" panose="020B0602020104020603" pitchFamily="34" charset="-18"/>
              </a:rPr>
              <a:t>view</a:t>
            </a:r>
            <a:r>
              <a:rPr lang="cs-CZ" sz="2500" dirty="0" smtClean="0">
                <a:latin typeface="Tw Cen MT" panose="020B0602020104020603" pitchFamily="34" charset="-18"/>
              </a:rPr>
              <a:t>, </a:t>
            </a:r>
            <a:r>
              <a:rPr lang="cs-CZ" sz="2500" dirty="0" err="1" smtClean="0">
                <a:latin typeface="Tw Cen MT" panose="020B0602020104020603" pitchFamily="34" charset="-18"/>
              </a:rPr>
              <a:t>of</a:t>
            </a:r>
            <a:r>
              <a:rPr lang="en-US" sz="2500" dirty="0" smtClean="0">
                <a:latin typeface="Tw Cen MT" panose="020B0602020104020603" pitchFamily="34" charset="-18"/>
              </a:rPr>
              <a:t> </a:t>
            </a:r>
            <a:r>
              <a:rPr lang="en-US" sz="2500" dirty="0">
                <a:latin typeface="Tw Cen MT" panose="020B0602020104020603" pitchFamily="34" charset="-18"/>
              </a:rPr>
              <a:t>32 English language sounds: 23 consonants and 8 vowels.</a:t>
            </a:r>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2636912"/>
            <a:ext cx="2736304" cy="3648404"/>
          </a:xfrm>
          <a:prstGeom prst="rect">
            <a:avLst/>
          </a:prstGeom>
        </p:spPr>
      </p:pic>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1615" y="2734050"/>
            <a:ext cx="4731681" cy="3454127"/>
          </a:xfrm>
          <a:prstGeom prst="rect">
            <a:avLst/>
          </a:prstGeom>
        </p:spPr>
      </p:pic>
    </p:spTree>
    <p:extLst>
      <p:ext uri="{BB962C8B-B14F-4D97-AF65-F5344CB8AC3E}">
        <p14:creationId xmlns:p14="http://schemas.microsoft.com/office/powerpoint/2010/main" val="3863422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467544" y="548680"/>
            <a:ext cx="7920880" cy="1631216"/>
          </a:xfrm>
          <a:prstGeom prst="rect">
            <a:avLst/>
          </a:prstGeom>
          <a:noFill/>
        </p:spPr>
        <p:txBody>
          <a:bodyPr wrap="square" rtlCol="0">
            <a:spAutoFit/>
          </a:bodyPr>
          <a:lstStyle/>
          <a:p>
            <a:pPr algn="just"/>
            <a:r>
              <a:rPr lang="en-US" sz="2500" dirty="0">
                <a:latin typeface="Tw Cen MT" panose="020B0602020104020603" pitchFamily="34" charset="-18"/>
              </a:rPr>
              <a:t>In addition to the animated video model, Speech Trainer 3-D uses the camera function built into the iPad 2 and higher to allow the learner to see a side-by-side picture of the model and his or her own face making the sound. </a:t>
            </a:r>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2229228"/>
            <a:ext cx="5684587" cy="4263440"/>
          </a:xfrm>
          <a:prstGeom prst="rect">
            <a:avLst/>
          </a:prstGeom>
        </p:spPr>
      </p:pic>
    </p:spTree>
    <p:extLst>
      <p:ext uri="{BB962C8B-B14F-4D97-AF65-F5344CB8AC3E}">
        <p14:creationId xmlns:p14="http://schemas.microsoft.com/office/powerpoint/2010/main" val="460676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7924800" cy="634082"/>
          </a:xfrm>
        </p:spPr>
        <p:txBody>
          <a:bodyPr>
            <a:normAutofit fontScale="90000"/>
          </a:bodyPr>
          <a:lstStyle/>
          <a:p>
            <a:pPr algn="ctr"/>
            <a:r>
              <a:rPr lang="cs-CZ" sz="4000" dirty="0" err="1" smtClean="0">
                <a:latin typeface="Tw Cen MT" panose="020B0602020104020603" pitchFamily="34" charset="-18"/>
              </a:rPr>
              <a:t>Speak</a:t>
            </a:r>
            <a:r>
              <a:rPr lang="cs-CZ" sz="4000" dirty="0" smtClean="0">
                <a:latin typeface="Tw Cen MT" panose="020B0602020104020603" pitchFamily="34" charset="-18"/>
              </a:rPr>
              <a:t> </a:t>
            </a:r>
            <a:r>
              <a:rPr lang="cs-CZ" sz="4000" dirty="0" err="1" smtClean="0">
                <a:latin typeface="Tw Cen MT" panose="020B0602020104020603" pitchFamily="34" charset="-18"/>
              </a:rPr>
              <a:t>english</a:t>
            </a:r>
            <a:endParaRPr lang="en-US" sz="4000" dirty="0">
              <a:latin typeface="Tw Cen MT" panose="020B0602020104020603" pitchFamily="34" charset="-18"/>
            </a:endParaRPr>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946270"/>
            <a:ext cx="4714978" cy="4714978"/>
          </a:xfrm>
          <a:prstGeom prst="rect">
            <a:avLst/>
          </a:prstGeom>
        </p:spPr>
      </p:pic>
      <p:pic>
        <p:nvPicPr>
          <p:cNvPr id="4" name="Obrázek 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325" y="5445224"/>
            <a:ext cx="3105547" cy="1069920"/>
          </a:xfrm>
          <a:prstGeom prst="rect">
            <a:avLst/>
          </a:prstGeom>
        </p:spPr>
      </p:pic>
      <p:pic>
        <p:nvPicPr>
          <p:cNvPr id="5" name="Obrázek 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08104" y="5445224"/>
            <a:ext cx="3165922" cy="1092243"/>
          </a:xfrm>
          <a:prstGeom prst="rect">
            <a:avLst/>
          </a:prstGeom>
        </p:spPr>
      </p:pic>
    </p:spTree>
    <p:extLst>
      <p:ext uri="{BB962C8B-B14F-4D97-AF65-F5344CB8AC3E}">
        <p14:creationId xmlns:p14="http://schemas.microsoft.com/office/powerpoint/2010/main" val="962763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hluk">
  <a:themeElements>
    <a:clrScheme name="Shlu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Shlu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Shlu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232</TotalTime>
  <Words>529</Words>
  <Application>Microsoft Office PowerPoint</Application>
  <PresentationFormat>Předvádění na obrazovce (4:3)</PresentationFormat>
  <Paragraphs>41</Paragraphs>
  <Slides>23</Slides>
  <Notes>0</Notes>
  <HiddenSlides>0</HiddenSlides>
  <MMClips>0</MMClips>
  <ScaleCrop>false</ScaleCrop>
  <HeadingPairs>
    <vt:vector size="4" baseType="variant">
      <vt:variant>
        <vt:lpstr>Motiv</vt:lpstr>
      </vt:variant>
      <vt:variant>
        <vt:i4>1</vt:i4>
      </vt:variant>
      <vt:variant>
        <vt:lpstr>Nadpisy snímků</vt:lpstr>
      </vt:variant>
      <vt:variant>
        <vt:i4>23</vt:i4>
      </vt:variant>
    </vt:vector>
  </HeadingPairs>
  <TitlesOfParts>
    <vt:vector size="24" baseType="lpstr">
      <vt:lpstr>Shluk</vt:lpstr>
      <vt:lpstr>Learning Phonetics and Phonology with smart apps</vt:lpstr>
      <vt:lpstr>Prezentace aplikace PowerPoint</vt:lpstr>
      <vt:lpstr>Sounds</vt:lpstr>
      <vt:lpstr>Prezentace aplikace PowerPoint</vt:lpstr>
      <vt:lpstr>Prezentace aplikace PowerPoint</vt:lpstr>
      <vt:lpstr>Speech Trainer 3D</vt:lpstr>
      <vt:lpstr>Prezentace aplikace PowerPoint</vt:lpstr>
      <vt:lpstr>Prezentace aplikace PowerPoint</vt:lpstr>
      <vt:lpstr>Speak english</vt:lpstr>
      <vt:lpstr>Prezentace aplikace PowerPoint</vt:lpstr>
      <vt:lpstr>Prezentace aplikace PowerPoint</vt:lpstr>
      <vt:lpstr>SpeakAP-Analyze Pronunciation</vt:lpstr>
      <vt:lpstr>Prezentace aplikace PowerPoint</vt:lpstr>
      <vt:lpstr>Prezentace aplikace PowerPoint</vt:lpstr>
      <vt:lpstr>Accentuate!</vt:lpstr>
      <vt:lpstr>Prezentace aplikace PowerPoint</vt:lpstr>
      <vt:lpstr>Prezentace aplikace PowerPoint</vt:lpstr>
      <vt:lpstr>Prezentace aplikace PowerPoint</vt:lpstr>
      <vt:lpstr>The Real Accent: USA</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Phonetics and Phonology with smart apps</dc:title>
  <dc:creator>Roman</dc:creator>
  <cp:lastModifiedBy>Kateřina Tomková</cp:lastModifiedBy>
  <cp:revision>23</cp:revision>
  <dcterms:created xsi:type="dcterms:W3CDTF">2014-12-07T12:27:59Z</dcterms:created>
  <dcterms:modified xsi:type="dcterms:W3CDTF">2014-12-11T14:05:28Z</dcterms:modified>
</cp:coreProperties>
</file>