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65C661-B5E3-484E-86F6-5ED0C391052E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EA924E-A73C-4F0E-95A0-D3EAB034F995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baobab-books.net/juraj-horvat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youtube.com/watch?v=WjvHg9cBri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Zimní bitva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Jean</a:t>
            </a:r>
            <a:r>
              <a:rPr lang="cs-CZ" dirty="0" smtClean="0"/>
              <a:t>-</a:t>
            </a:r>
            <a:r>
              <a:rPr lang="cs-CZ" dirty="0" err="1" smtClean="0"/>
              <a:t>Claude</a:t>
            </a:r>
            <a:r>
              <a:rPr lang="cs-CZ" dirty="0" smtClean="0"/>
              <a:t> </a:t>
            </a:r>
            <a:r>
              <a:rPr lang="cs-CZ" dirty="0" err="1" smtClean="0"/>
              <a:t>Mourlevat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5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„Atraktivita knihy Zimní bitva nespočívá pro české čtenáře jen v dobře promyšlené dějové lince a kvalitně budovaných postavách. Dráždivé může být pro Středoevropany i konfrontování s načrtnutým modelem nedemokratického státu. Protože dnešní mládež vnímá totalitní interval českých dějin již výhradně coby záležitost historickou, má Zimní bitva potenciál zpřístupnit jí tento kontext.“</a:t>
            </a:r>
          </a:p>
          <a:p>
            <a:pPr>
              <a:buNone/>
            </a:pPr>
            <a:endParaRPr lang="cs-CZ" sz="1200" dirty="0" smtClean="0"/>
          </a:p>
          <a:p>
            <a:pPr>
              <a:buNone/>
            </a:pPr>
            <a:endParaRPr lang="cs-CZ" sz="1200" dirty="0" smtClean="0"/>
          </a:p>
          <a:p>
            <a:pPr>
              <a:buNone/>
            </a:pPr>
            <a:r>
              <a:rPr lang="cs-CZ" sz="1400" dirty="0" smtClean="0"/>
              <a:t>REISSNER, Martin. Totalitní drama o naději. </a:t>
            </a:r>
            <a:r>
              <a:rPr lang="cs-CZ" sz="1400" i="1" dirty="0" smtClean="0"/>
              <a:t>Ladění</a:t>
            </a:r>
            <a:r>
              <a:rPr lang="cs-CZ" sz="1400" dirty="0" smtClean="0"/>
              <a:t>, </a:t>
            </a:r>
            <a:r>
              <a:rPr lang="cs-CZ" sz="1400" dirty="0" err="1" smtClean="0"/>
              <a:t>roč</a:t>
            </a:r>
            <a:r>
              <a:rPr lang="cs-CZ" sz="1400" dirty="0" smtClean="0"/>
              <a:t>. 13 (2008), č. 3, s. 30.</a:t>
            </a:r>
            <a:endParaRPr lang="cs-CZ" sz="1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	„Fantastického v tomto textu nacházíme málo, respektive skoro nic. Snad jen ti honicí psi, vyšlechtění zabijáci, oběti lidí a lidské zvrhlosti. Otevíráme nadčasový, bezčasový příběh o životě v diktatuře. Příběh o strachu a udávání. O pomstě, krutosti i nenávisti. </a:t>
            </a:r>
            <a:r>
              <a:rPr lang="cs-CZ" sz="2400" dirty="0" smtClean="0">
                <a:sym typeface="Symbol"/>
              </a:rPr>
              <a:t>… Čteme příběh o útěku ze sirotčince, hledání minulosti a vlastních kořenů, výpověď o prvních láskách. Nahlížíme svět dětí a dospělých, svět tichého, časem sílícího odporu proti totalitnímu režimu. Příběh vypovídá o historické paměti a revoluci.“</a:t>
            </a:r>
          </a:p>
          <a:p>
            <a:pPr>
              <a:buNone/>
            </a:pPr>
            <a:endParaRPr lang="cs-CZ" sz="2400" dirty="0" smtClean="0">
              <a:sym typeface="Symbol"/>
            </a:endParaRPr>
          </a:p>
          <a:p>
            <a:pPr>
              <a:buNone/>
            </a:pPr>
            <a:r>
              <a:rPr lang="cs-CZ" sz="1600" dirty="0" smtClean="0">
                <a:sym typeface="Symbol"/>
              </a:rPr>
              <a:t>MORAVCOVÁ, Martina. Tři z Baobabu. </a:t>
            </a:r>
            <a:r>
              <a:rPr lang="cs-CZ" sz="1600" i="1" dirty="0" smtClean="0">
                <a:sym typeface="Symbol"/>
              </a:rPr>
              <a:t>Host do školy</a:t>
            </a:r>
            <a:r>
              <a:rPr lang="cs-CZ" sz="1600" dirty="0" smtClean="0">
                <a:sym typeface="Symbol"/>
              </a:rPr>
              <a:t>, 2009, č. 1, s. 29.</a:t>
            </a:r>
          </a:p>
          <a:p>
            <a:pPr>
              <a:buNone/>
            </a:pPr>
            <a:endParaRPr lang="cs-CZ" sz="2400" dirty="0" smtClean="0">
              <a:sym typeface="Symbol"/>
            </a:endParaRPr>
          </a:p>
          <a:p>
            <a:pPr>
              <a:buNone/>
            </a:pPr>
            <a:endParaRPr lang="cs-CZ" sz="2400" dirty="0" smtClean="0">
              <a:sym typeface="Symbol"/>
            </a:endParaRP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	„Na </a:t>
            </a:r>
            <a:r>
              <a:rPr lang="cs-CZ" dirty="0" err="1" smtClean="0"/>
              <a:t>Mourlevatově</a:t>
            </a:r>
            <a:r>
              <a:rPr lang="cs-CZ" dirty="0" smtClean="0"/>
              <a:t> knížce je fascinující především to, jak dokáže klasické </a:t>
            </a:r>
            <a:r>
              <a:rPr lang="cs-CZ" dirty="0" smtClean="0"/>
              <a:t>schéma ‚putování </a:t>
            </a:r>
            <a:r>
              <a:rPr lang="cs-CZ" dirty="0" smtClean="0"/>
              <a:t>na </a:t>
            </a:r>
            <a:r>
              <a:rPr lang="cs-CZ" dirty="0" smtClean="0"/>
              <a:t>draka‘ </a:t>
            </a:r>
            <a:r>
              <a:rPr lang="cs-CZ" dirty="0" smtClean="0"/>
              <a:t>využít nově a jak přitom buduje atmosféru. Ne náhodou příběh začíná v říjnu s finále na sněhu. Zima tu je jako stavební prvek atmosféry země-vězení nebo líp země-gulagu. A proti tomu má dobro jen jednu obranu – horká srdce. A jeden hlas. To je </a:t>
            </a:r>
            <a:r>
              <a:rPr lang="cs-CZ" dirty="0" err="1" smtClean="0"/>
              <a:t>krapítko</a:t>
            </a:r>
            <a:r>
              <a:rPr lang="cs-CZ" dirty="0" smtClean="0"/>
              <a:t> novum, které tu tuším ještě nebylo... Kdysi poslední odpor proti Falanze zažehávala jistá umělkyně svým božským hlasem. A ejhle, nyní nový odpor zažehává její dcera hlasem skoro stejným. Přiznám se, že tenhle motiv, </a:t>
            </a:r>
            <a:r>
              <a:rPr lang="cs-CZ" dirty="0" err="1" smtClean="0"/>
              <a:t>motiv</a:t>
            </a:r>
            <a:r>
              <a:rPr lang="cs-CZ" dirty="0" smtClean="0"/>
              <a:t> důležitý a stavební, mě při druhém čtení už zlobil. Jeho patos jsem </a:t>
            </a:r>
            <a:r>
              <a:rPr lang="cs-CZ" dirty="0" err="1" smtClean="0"/>
              <a:t>čul</a:t>
            </a:r>
            <a:r>
              <a:rPr lang="cs-CZ" dirty="0" smtClean="0"/>
              <a:t> jako přehnaný a intelektuálský, tedy poněkud proti žánru. Stejně jako rozhodující okamžik bitvy, kdy vojsko kapituluje z důvodů, které by prošly snad v nějakém lyrickém žánru... ale o tom tu povídat nebudu, poněvadž to je na úplném konci a pověděl bych asi zbytečně mnoho</a:t>
            </a:r>
            <a:r>
              <a:rPr lang="cs-CZ" dirty="0" smtClean="0"/>
              <a:t>.“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600" dirty="0" smtClean="0"/>
              <a:t>PLESKA, Gabriel. Strhující příběh v znepokojivých souvislostech. </a:t>
            </a:r>
            <a:r>
              <a:rPr lang="cs-CZ" sz="2600" i="1" dirty="0" smtClean="0"/>
              <a:t>Tvar</a:t>
            </a:r>
            <a:r>
              <a:rPr lang="cs-CZ" sz="2600" dirty="0" smtClean="0"/>
              <a:t>, </a:t>
            </a:r>
            <a:r>
              <a:rPr lang="cs-CZ" sz="2600" dirty="0" err="1" smtClean="0"/>
              <a:t>roč</a:t>
            </a:r>
            <a:r>
              <a:rPr lang="cs-CZ" sz="2600" dirty="0" smtClean="0"/>
              <a:t>. 19, č. 13, s. 21.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1900" dirty="0" smtClean="0"/>
              <a:t>(recenze je </a:t>
            </a:r>
            <a:r>
              <a:rPr lang="cs-CZ" sz="1900" dirty="0" smtClean="0"/>
              <a:t>také dostupná </a:t>
            </a:r>
            <a:r>
              <a:rPr lang="cs-CZ" sz="1900" dirty="0" smtClean="0"/>
              <a:t>na: http</a:t>
            </a:r>
            <a:r>
              <a:rPr lang="cs-CZ" sz="1900" dirty="0" smtClean="0"/>
              <a:t>://</a:t>
            </a:r>
            <a:r>
              <a:rPr lang="cs-CZ" sz="1900" dirty="0" smtClean="0"/>
              <a:t>www.</a:t>
            </a:r>
            <a:r>
              <a:rPr lang="cs-CZ" sz="1900" dirty="0" err="1" smtClean="0"/>
              <a:t>citarny.cz</a:t>
            </a:r>
            <a:r>
              <a:rPr lang="cs-CZ" sz="1900" dirty="0" smtClean="0"/>
              <a:t>/index.</a:t>
            </a:r>
            <a:r>
              <a:rPr lang="cs-CZ" sz="1900" dirty="0" err="1" smtClean="0"/>
              <a:t>php</a:t>
            </a:r>
            <a:r>
              <a:rPr lang="cs-CZ" sz="1900" dirty="0" smtClean="0"/>
              <a:t>/</a:t>
            </a:r>
            <a:r>
              <a:rPr lang="cs-CZ" sz="1900" dirty="0" err="1" smtClean="0"/>
              <a:t>noveknihy</a:t>
            </a:r>
            <a:r>
              <a:rPr lang="cs-CZ" sz="1900" dirty="0" smtClean="0"/>
              <a:t>/knihy-od-10-let/beletrie-od-10-let/1247-kdy-nezabije-bude-zabit)</a:t>
            </a: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</a:t>
            </a:r>
            <a:r>
              <a:rPr lang="cs-CZ" dirty="0" smtClean="0"/>
              <a:t>ánr?</a:t>
            </a:r>
            <a:br>
              <a:rPr lang="cs-CZ" dirty="0" smtClean="0"/>
            </a:br>
            <a:r>
              <a:rPr lang="cs-CZ" sz="1300" dirty="0" smtClean="0"/>
              <a:t>(Pozn.: následující stránky předkládají pouze definice některých žánrů, neříkají, čím kniha je)</a:t>
            </a:r>
            <a:endParaRPr lang="cs-CZ" sz="1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Utopie = „žánr fantastické literatury líčící alternativní model společenského uspořádání v pomyslné zemi.“</a:t>
            </a:r>
          </a:p>
          <a:p>
            <a:pPr lvl="1"/>
            <a:r>
              <a:rPr lang="cs-CZ" dirty="0" smtClean="0"/>
              <a:t>Vážná</a:t>
            </a:r>
          </a:p>
          <a:p>
            <a:pPr lvl="1"/>
            <a:r>
              <a:rPr lang="cs-CZ" dirty="0" smtClean="0"/>
              <a:t>Komická</a:t>
            </a:r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Antiutopie</a:t>
            </a:r>
            <a:r>
              <a:rPr lang="cs-CZ" dirty="0" smtClean="0"/>
              <a:t>/dystopie = „Varovně laděná negativní varianta utopie, projektující možná rizika budoucího společenského vývoje“ (někdy považována za samostatný žánr)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	</a:t>
            </a:r>
            <a:r>
              <a:rPr lang="cs-CZ" sz="1500" dirty="0" smtClean="0"/>
              <a:t>MOCNÁ, D. a kol. </a:t>
            </a:r>
            <a:r>
              <a:rPr lang="cs-CZ" sz="1500" i="1" dirty="0" smtClean="0"/>
              <a:t>Encyklopedie literárních žánrů</a:t>
            </a:r>
            <a:r>
              <a:rPr lang="cs-CZ" sz="1500" dirty="0" smtClean="0"/>
              <a:t>. </a:t>
            </a:r>
            <a:r>
              <a:rPr lang="cs-CZ" sz="1500" dirty="0" err="1" smtClean="0"/>
              <a:t>Praha</a:t>
            </a:r>
            <a:r>
              <a:rPr lang="cs-CZ" sz="1500" dirty="0" smtClean="0"/>
              <a:t>/Litomyšl: Paseka, 2004, s. 666.</a:t>
            </a:r>
            <a:endParaRPr lang="cs-CZ" sz="15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/>
          <a:lstStyle/>
          <a:p>
            <a:r>
              <a:rPr lang="cs-CZ" dirty="0" smtClean="0"/>
              <a:t>Sci-fi (science fiction) = „druh fantastické literatury, tematicky čerpající z poznatků moderní vědy a techniky; na rozdíl od fantastiky pohádkové, démonologické, iracionální opírá se fantastika s. </a:t>
            </a:r>
            <a:r>
              <a:rPr lang="cs-CZ" dirty="0" err="1" smtClean="0"/>
              <a:t>f</a:t>
            </a:r>
            <a:r>
              <a:rPr lang="cs-CZ" dirty="0" smtClean="0"/>
              <a:t>. o obecné povědomí o současném stavu vědy a jejích vývojových možnostech“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1200" dirty="0" smtClean="0"/>
              <a:t>VLAŠÍN, Štěpán a kol. </a:t>
            </a:r>
            <a:r>
              <a:rPr lang="cs-CZ" sz="1200" i="1" dirty="0" smtClean="0"/>
              <a:t>Slovník literární teorie</a:t>
            </a:r>
            <a:r>
              <a:rPr lang="cs-CZ" sz="1200" dirty="0" smtClean="0"/>
              <a:t>. Praha: Československý spisovatel, 1977, s. 343.</a:t>
            </a:r>
            <a:endParaRPr lang="cs-CZ" sz="1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56"/>
          </a:xfrm>
        </p:spPr>
        <p:txBody>
          <a:bodyPr>
            <a:normAutofit/>
          </a:bodyPr>
          <a:lstStyle/>
          <a:p>
            <a:r>
              <a:rPr lang="cs-CZ" dirty="0" smtClean="0"/>
              <a:t>Fantasy?</a:t>
            </a:r>
          </a:p>
          <a:p>
            <a:pPr lvl="1"/>
            <a:r>
              <a:rPr lang="cs-CZ" dirty="0" smtClean="0"/>
              <a:t>Mnohost definic</a:t>
            </a:r>
          </a:p>
          <a:p>
            <a:pPr lvl="1"/>
            <a:r>
              <a:rPr lang="cs-CZ" dirty="0" err="1" smtClean="0"/>
              <a:t>Pringle</a:t>
            </a:r>
            <a:r>
              <a:rPr lang="cs-CZ" dirty="0" smtClean="0"/>
              <a:t>: „literatura zrozená z touhy srdce“</a:t>
            </a:r>
          </a:p>
          <a:p>
            <a:pPr lvl="1"/>
            <a:r>
              <a:rPr lang="cs-CZ" dirty="0" err="1" smtClean="0"/>
              <a:t>Vlašín</a:t>
            </a:r>
            <a:r>
              <a:rPr lang="cs-CZ" dirty="0" smtClean="0"/>
              <a:t> (1977): fantastická literatura = „souhrnné označení pro literární díla, vytvářející obraz skutečnosti za pomoci prvků smyšlených, tj. takových, které neodpovídají běžné zkušenosti ani obecně platnému pojetí a nazírání světa“</a:t>
            </a:r>
          </a:p>
          <a:p>
            <a:pPr lvl="1"/>
            <a:r>
              <a:rPr lang="cs-CZ" dirty="0" smtClean="0"/>
              <a:t>…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sz="1300" dirty="0" smtClean="0"/>
              <a:t>	Vztah utopie – fantasy (- sci-fi) blíže viz NOVÁKOVÁ</a:t>
            </a:r>
            <a:r>
              <a:rPr lang="cs-CZ" sz="1300" dirty="0" smtClean="0"/>
              <a:t>, Luisa. Utopie Thomase Mora jako součást literárního rodokmenu science fiction a fantasy. In </a:t>
            </a:r>
            <a:r>
              <a:rPr lang="cs-CZ" sz="1300" i="1" dirty="0" smtClean="0"/>
              <a:t>Současnost literatury pro děti a mládež</a:t>
            </a:r>
            <a:r>
              <a:rPr lang="cs-CZ" sz="1300" dirty="0" smtClean="0"/>
              <a:t>. Liberec: Technická univerzita v </a:t>
            </a:r>
            <a:r>
              <a:rPr lang="cs-CZ" sz="1300" dirty="0" err="1" smtClean="0"/>
              <a:t>Liberci</a:t>
            </a:r>
            <a:r>
              <a:rPr lang="cs-CZ" sz="1300" dirty="0" smtClean="0"/>
              <a:t>-Nakladatelství Bor, </a:t>
            </a:r>
            <a:r>
              <a:rPr lang="cs-CZ" sz="1300" dirty="0" smtClean="0"/>
              <a:t>2009</a:t>
            </a:r>
            <a:r>
              <a:rPr lang="cs-CZ" sz="1300" dirty="0" smtClean="0"/>
              <a:t>,</a:t>
            </a:r>
            <a:r>
              <a:rPr lang="cs-CZ" sz="1300" dirty="0" smtClean="0"/>
              <a:t> </a:t>
            </a:r>
            <a:r>
              <a:rPr lang="cs-CZ" sz="1300" dirty="0" smtClean="0"/>
              <a:t>s. </a:t>
            </a:r>
            <a:r>
              <a:rPr lang="cs-CZ" sz="1300" dirty="0" smtClean="0"/>
              <a:t>101-110.</a:t>
            </a:r>
            <a:endParaRPr lang="cs-CZ" sz="13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r>
              <a:rPr lang="cs-CZ" sz="1600" dirty="0" smtClean="0"/>
              <a:t>„A </a:t>
            </a:r>
            <a:r>
              <a:rPr lang="cs-CZ" sz="1600" dirty="0" smtClean="0"/>
              <a:t>pozor! </a:t>
            </a:r>
            <a:r>
              <a:rPr lang="cs-CZ" sz="1600" dirty="0" err="1" smtClean="0"/>
              <a:t>Mourlevat</a:t>
            </a:r>
            <a:r>
              <a:rPr lang="cs-CZ" sz="1600" dirty="0" smtClean="0"/>
              <a:t> v Zimní bitvě přidává ještě jeden zvláštní rozměr: do toho eposu se nám míchá první láska a nejhlavnější z hlavních hrdinů je skoro pořád holka. To je taky příchuť v žánru dosud asi neznámá... chlapce možná trošku zarazí – ale třeba se svět v tomhle trochu změnil. Vlastně jo, já myslím, že změnil</a:t>
            </a:r>
            <a:r>
              <a:rPr lang="cs-CZ" sz="1600" dirty="0" smtClean="0"/>
              <a:t>.“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200" dirty="0" smtClean="0"/>
              <a:t>(G. Pleska – viz výše)</a:t>
            </a:r>
            <a:endParaRPr lang="cs-CZ" sz="1200" dirty="0"/>
          </a:p>
        </p:txBody>
      </p:sp>
      <p:pic>
        <p:nvPicPr>
          <p:cNvPr id="4" name="Zástupný symbol pro obsah 3" descr="622(1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9823" b="9141"/>
          <a:stretch>
            <a:fillRect/>
          </a:stretch>
        </p:blipFill>
        <p:spPr>
          <a:xfrm>
            <a:off x="2123728" y="2564904"/>
            <a:ext cx="5026868" cy="237626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Jean</a:t>
            </a:r>
            <a:r>
              <a:rPr lang="cs-CZ" dirty="0" smtClean="0"/>
              <a:t>-</a:t>
            </a:r>
            <a:r>
              <a:rPr lang="cs-CZ" dirty="0" err="1" smtClean="0"/>
              <a:t>Claude</a:t>
            </a:r>
            <a:r>
              <a:rPr lang="cs-CZ" dirty="0" smtClean="0"/>
              <a:t> </a:t>
            </a:r>
            <a:r>
              <a:rPr lang="cs-CZ" dirty="0" err="1" smtClean="0"/>
              <a:t>Mourlevat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709160"/>
          </a:xfrm>
        </p:spPr>
        <p:txBody>
          <a:bodyPr/>
          <a:lstStyle/>
          <a:p>
            <a:r>
              <a:rPr lang="cs-CZ" dirty="0" smtClean="0">
                <a:sym typeface="Symbol"/>
              </a:rPr>
              <a:t> 1952 </a:t>
            </a:r>
            <a:r>
              <a:rPr lang="cs-CZ" dirty="0" err="1" smtClean="0">
                <a:sym typeface="Symbol"/>
              </a:rPr>
              <a:t>Ambert</a:t>
            </a:r>
            <a:r>
              <a:rPr lang="cs-CZ" dirty="0" smtClean="0">
                <a:sym typeface="Symbol"/>
              </a:rPr>
              <a:t> (Francie)</a:t>
            </a:r>
          </a:p>
          <a:p>
            <a:r>
              <a:rPr lang="cs-CZ" dirty="0" smtClean="0">
                <a:sym typeface="Symbol"/>
              </a:rPr>
              <a:t>Otec – mlynář</a:t>
            </a:r>
          </a:p>
          <a:p>
            <a:r>
              <a:rPr lang="cs-CZ" dirty="0" smtClean="0">
                <a:sym typeface="Symbol"/>
              </a:rPr>
              <a:t>Studium ve Štrasburku, Stuttgartu a Bonnu (germanistika)</a:t>
            </a:r>
          </a:p>
          <a:p>
            <a:r>
              <a:rPr lang="cs-CZ" dirty="0" smtClean="0">
                <a:sym typeface="Symbol"/>
              </a:rPr>
              <a:t>Učitel němčiny na SŠ (Francie, Německo)</a:t>
            </a:r>
          </a:p>
          <a:p>
            <a:r>
              <a:rPr lang="cs-CZ" dirty="0" smtClean="0"/>
              <a:t>Od 80. let divadlo (režisér, herec)</a:t>
            </a:r>
          </a:p>
          <a:p>
            <a:pPr lvl="1"/>
            <a:r>
              <a:rPr lang="cs-CZ" dirty="0" err="1" smtClean="0"/>
              <a:t>one</a:t>
            </a:r>
            <a:r>
              <a:rPr lang="cs-CZ" dirty="0" smtClean="0"/>
              <a:t>-man-show </a:t>
            </a:r>
            <a:r>
              <a:rPr lang="cs-CZ" dirty="0" err="1" smtClean="0"/>
              <a:t>Guedoulde</a:t>
            </a:r>
            <a:endParaRPr lang="cs-CZ" dirty="0" smtClean="0"/>
          </a:p>
          <a:p>
            <a:r>
              <a:rPr lang="cs-CZ" dirty="0" smtClean="0"/>
              <a:t>Literární debut 1998</a:t>
            </a:r>
          </a:p>
          <a:p>
            <a:endParaRPr lang="cs-CZ" dirty="0"/>
          </a:p>
        </p:txBody>
      </p:sp>
      <p:pic>
        <p:nvPicPr>
          <p:cNvPr id="4" name="Obrázek 3" descr="AVT_Jean-Claude-Mourlevat_27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20197" y="1556792"/>
            <a:ext cx="253365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Jean</a:t>
            </a:r>
            <a:r>
              <a:rPr lang="cs-CZ" dirty="0" smtClean="0"/>
              <a:t>-</a:t>
            </a:r>
            <a:r>
              <a:rPr lang="cs-CZ" dirty="0" err="1" smtClean="0"/>
              <a:t>Claude</a:t>
            </a:r>
            <a:r>
              <a:rPr lang="cs-CZ" dirty="0" smtClean="0"/>
              <a:t> </a:t>
            </a:r>
            <a:r>
              <a:rPr lang="cs-CZ" dirty="0" err="1" smtClean="0"/>
              <a:t>Mourlevat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</a:t>
            </a:r>
            <a:r>
              <a:rPr lang="cs-CZ" dirty="0" smtClean="0"/>
              <a:t>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 děti a mládež (od </a:t>
            </a:r>
            <a:r>
              <a:rPr lang="cs-CZ" dirty="0" err="1" smtClean="0"/>
              <a:t>přečtenářského</a:t>
            </a:r>
            <a:r>
              <a:rPr lang="cs-CZ" dirty="0" smtClean="0"/>
              <a:t> období po adolescenci)</a:t>
            </a:r>
          </a:p>
          <a:p>
            <a:r>
              <a:rPr lang="cs-CZ" dirty="0" smtClean="0"/>
              <a:t>Různé žánry (pohádky, realistické prózy, fantasy, sci-fi aj.)</a:t>
            </a:r>
          </a:p>
          <a:p>
            <a:r>
              <a:rPr lang="cs-CZ" dirty="0" smtClean="0"/>
              <a:t>Odkazuje k pohádkám bratří </a:t>
            </a:r>
            <a:r>
              <a:rPr lang="cs-CZ" dirty="0" err="1" smtClean="0"/>
              <a:t>Grimmů</a:t>
            </a:r>
            <a:r>
              <a:rPr lang="cs-CZ" dirty="0" smtClean="0"/>
              <a:t>, Čaroději ze země </a:t>
            </a:r>
            <a:r>
              <a:rPr lang="cs-CZ" dirty="0" err="1" smtClean="0"/>
              <a:t>Oz</a:t>
            </a:r>
            <a:r>
              <a:rPr lang="cs-CZ" dirty="0" smtClean="0"/>
              <a:t>,  starým národním pověstem (Řecko a jiné)</a:t>
            </a:r>
          </a:p>
          <a:p>
            <a:r>
              <a:rPr lang="cs-CZ" dirty="0" smtClean="0"/>
              <a:t>Dominance knih pro předškolní a mladší školní věk</a:t>
            </a:r>
          </a:p>
          <a:p>
            <a:pPr lvl="1"/>
            <a:r>
              <a:rPr lang="cs-CZ" i="1" dirty="0" err="1" smtClean="0"/>
              <a:t>Regarde</a:t>
            </a:r>
            <a:r>
              <a:rPr lang="cs-CZ" i="1" dirty="0" smtClean="0"/>
              <a:t> </a:t>
            </a:r>
            <a:r>
              <a:rPr lang="cs-CZ" i="1" dirty="0" err="1" smtClean="0"/>
              <a:t>bien</a:t>
            </a:r>
            <a:r>
              <a:rPr lang="cs-CZ" i="1" dirty="0" smtClean="0"/>
              <a:t> </a:t>
            </a:r>
            <a:r>
              <a:rPr lang="cs-CZ" dirty="0" smtClean="0"/>
              <a:t>(2001), </a:t>
            </a:r>
            <a:r>
              <a:rPr lang="cs-CZ" i="1" dirty="0" smtClean="0"/>
              <a:t>Historie de l‘</a:t>
            </a:r>
            <a:r>
              <a:rPr lang="cs-CZ" i="1" dirty="0" err="1" smtClean="0"/>
              <a:t>enfant</a:t>
            </a:r>
            <a:r>
              <a:rPr lang="cs-CZ" i="1" dirty="0" smtClean="0"/>
              <a:t> </a:t>
            </a:r>
            <a:r>
              <a:rPr lang="cs-CZ" i="1" dirty="0" err="1" smtClean="0"/>
              <a:t>et</a:t>
            </a:r>
            <a:r>
              <a:rPr lang="cs-CZ" i="1" dirty="0" smtClean="0"/>
              <a:t> de l‘</a:t>
            </a:r>
            <a:r>
              <a:rPr lang="cs-CZ" i="1" dirty="0" err="1" smtClean="0"/>
              <a:t>oeuf</a:t>
            </a:r>
            <a:r>
              <a:rPr lang="cs-CZ" i="1" dirty="0" smtClean="0"/>
              <a:t>  </a:t>
            </a:r>
            <a:r>
              <a:rPr lang="cs-CZ" dirty="0" smtClean="0"/>
              <a:t>(2005), </a:t>
            </a:r>
            <a:r>
              <a:rPr lang="cs-CZ" i="1" dirty="0" smtClean="0"/>
              <a:t>Kolos </a:t>
            </a:r>
            <a:r>
              <a:rPr lang="cs-CZ" i="1" dirty="0" err="1" smtClean="0"/>
              <a:t>et</a:t>
            </a:r>
            <a:r>
              <a:rPr lang="cs-CZ" i="1" dirty="0" smtClean="0"/>
              <a:t> les </a:t>
            </a:r>
            <a:r>
              <a:rPr lang="cs-CZ" i="1" dirty="0" err="1" smtClean="0"/>
              <a:t>quatre</a:t>
            </a:r>
            <a:r>
              <a:rPr lang="cs-CZ" i="1" dirty="0" smtClean="0"/>
              <a:t> </a:t>
            </a:r>
            <a:r>
              <a:rPr lang="cs-CZ" i="1" dirty="0" err="1" smtClean="0"/>
              <a:t>voleurs</a:t>
            </a:r>
            <a:r>
              <a:rPr lang="cs-CZ" i="1" dirty="0" smtClean="0"/>
              <a:t> </a:t>
            </a:r>
            <a:r>
              <a:rPr lang="cs-CZ" dirty="0" smtClean="0"/>
              <a:t>(1998), </a:t>
            </a:r>
            <a:r>
              <a:rPr lang="cs-CZ" i="1" dirty="0" err="1" smtClean="0"/>
              <a:t>Le</a:t>
            </a:r>
            <a:r>
              <a:rPr lang="cs-CZ" i="1" dirty="0" smtClean="0"/>
              <a:t> petit </a:t>
            </a:r>
            <a:r>
              <a:rPr lang="cs-CZ" i="1" dirty="0" err="1" smtClean="0"/>
              <a:t>royaume</a:t>
            </a:r>
            <a:r>
              <a:rPr lang="cs-CZ" i="1" dirty="0" smtClean="0"/>
              <a:t> </a:t>
            </a:r>
            <a:r>
              <a:rPr lang="cs-CZ" dirty="0" smtClean="0"/>
              <a:t>(2000) aj.</a:t>
            </a:r>
          </a:p>
          <a:p>
            <a:r>
              <a:rPr lang="cs-CZ" dirty="0" smtClean="0"/>
              <a:t>Pro starší školní věk (a adolescenty)</a:t>
            </a:r>
          </a:p>
          <a:p>
            <a:pPr lvl="1"/>
            <a:r>
              <a:rPr lang="cs-CZ" i="1" dirty="0" smtClean="0"/>
              <a:t>A </a:t>
            </a:r>
            <a:r>
              <a:rPr lang="cs-CZ" i="1" dirty="0" err="1" smtClean="0"/>
              <a:t>comme</a:t>
            </a:r>
            <a:r>
              <a:rPr lang="cs-CZ" i="1" dirty="0" smtClean="0"/>
              <a:t> </a:t>
            </a:r>
            <a:r>
              <a:rPr lang="cs-CZ" i="1" dirty="0" err="1" smtClean="0"/>
              <a:t>voleur</a:t>
            </a:r>
            <a:r>
              <a:rPr lang="cs-CZ" i="1" dirty="0" smtClean="0"/>
              <a:t> </a:t>
            </a:r>
            <a:r>
              <a:rPr lang="cs-CZ" dirty="0" smtClean="0"/>
              <a:t>(1998), </a:t>
            </a:r>
            <a:r>
              <a:rPr lang="cs-CZ" i="1" dirty="0" err="1" smtClean="0"/>
              <a:t>Hannah</a:t>
            </a:r>
            <a:r>
              <a:rPr lang="cs-CZ" dirty="0" smtClean="0"/>
              <a:t> (2002), </a:t>
            </a:r>
            <a:r>
              <a:rPr lang="cs-CZ" i="1" dirty="0" smtClean="0"/>
              <a:t>La </a:t>
            </a:r>
            <a:r>
              <a:rPr lang="cs-CZ" i="1" dirty="0" err="1" smtClean="0"/>
              <a:t>Ballade</a:t>
            </a:r>
            <a:r>
              <a:rPr lang="cs-CZ" i="1" dirty="0" smtClean="0"/>
              <a:t> de </a:t>
            </a:r>
            <a:r>
              <a:rPr lang="cs-CZ" i="1" dirty="0" err="1" smtClean="0"/>
              <a:t>Cornebique</a:t>
            </a:r>
            <a:r>
              <a:rPr lang="cs-CZ" i="1" dirty="0" smtClean="0"/>
              <a:t> </a:t>
            </a:r>
            <a:r>
              <a:rPr lang="cs-CZ" dirty="0" smtClean="0"/>
              <a:t>(2003)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Zimní bitva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Le</a:t>
            </a:r>
            <a:r>
              <a:rPr lang="cs-CZ" i="1" dirty="0" smtClean="0"/>
              <a:t> </a:t>
            </a:r>
            <a:r>
              <a:rPr lang="cs-CZ" i="1" dirty="0" err="1" smtClean="0"/>
              <a:t>Combat</a:t>
            </a:r>
            <a:r>
              <a:rPr lang="cs-CZ" i="1" dirty="0" smtClean="0"/>
              <a:t> d‘</a:t>
            </a:r>
            <a:r>
              <a:rPr lang="cs-CZ" i="1" dirty="0" err="1" smtClean="0"/>
              <a:t>hiver</a:t>
            </a:r>
            <a:r>
              <a:rPr lang="cs-CZ" i="1" dirty="0" smtClean="0"/>
              <a:t> </a:t>
            </a:r>
            <a:r>
              <a:rPr lang="cs-CZ" dirty="0" smtClean="0"/>
              <a:t>(2006)</a:t>
            </a:r>
          </a:p>
          <a:p>
            <a:r>
              <a:rPr lang="cs-CZ" dirty="0" smtClean="0"/>
              <a:t>Baobab 2008 (překlad Helena </a:t>
            </a:r>
            <a:r>
              <a:rPr lang="cs-CZ" dirty="0" err="1" smtClean="0"/>
              <a:t>Beguivinová</a:t>
            </a:r>
            <a:r>
              <a:rPr lang="cs-CZ" dirty="0" smtClean="0"/>
              <a:t>, ilustrace </a:t>
            </a:r>
            <a:r>
              <a:rPr lang="cs-CZ" dirty="0" err="1" smtClean="0"/>
              <a:t>Juraj</a:t>
            </a:r>
            <a:r>
              <a:rPr lang="cs-CZ" dirty="0" smtClean="0"/>
              <a:t> </a:t>
            </a:r>
            <a:r>
              <a:rPr lang="cs-CZ" dirty="0" err="1" smtClean="0"/>
              <a:t>Horváth</a:t>
            </a:r>
            <a:r>
              <a:rPr lang="cs-CZ" dirty="0" smtClean="0"/>
              <a:t>) – edice </a:t>
            </a:r>
            <a:r>
              <a:rPr lang="cs-CZ" dirty="0" err="1" smtClean="0"/>
              <a:t>BigBao</a:t>
            </a:r>
            <a:endParaRPr lang="cs-CZ" dirty="0" smtClean="0"/>
          </a:p>
          <a:p>
            <a:r>
              <a:rPr lang="cs-CZ" dirty="0" smtClean="0"/>
              <a:t>S podporou francouzského Ministerstva zahraničí, Velvyslanectví Francouzské republiky v ČR a Francouzského institutu v Praze</a:t>
            </a:r>
          </a:p>
          <a:p>
            <a:r>
              <a:rPr lang="cs-CZ" dirty="0" smtClean="0"/>
              <a:t>Dosud jediná autorova kniha přeložená do </a:t>
            </a:r>
            <a:r>
              <a:rPr lang="cs-CZ" dirty="0" err="1" smtClean="0"/>
              <a:t>češiny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7820705748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3810000" cy="5924550"/>
          </a:xfrm>
          <a:prstGeom prst="rect">
            <a:avLst/>
          </a:prstGeom>
        </p:spPr>
      </p:pic>
      <p:pic>
        <p:nvPicPr>
          <p:cNvPr id="5" name="Obrázek 4" descr="140437_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04664"/>
            <a:ext cx="4241851" cy="59046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Juraj</a:t>
            </a:r>
            <a:r>
              <a:rPr lang="cs-CZ" dirty="0" smtClean="0"/>
              <a:t> </a:t>
            </a:r>
            <a:r>
              <a:rPr lang="cs-CZ" dirty="0" err="1" smtClean="0"/>
              <a:t>Horváth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Grafik, ilustrátor, malíř</a:t>
            </a:r>
          </a:p>
          <a:p>
            <a:r>
              <a:rPr lang="cs-CZ" dirty="0" smtClean="0"/>
              <a:t>S manželkou vedou nakladatelství Baobab</a:t>
            </a:r>
          </a:p>
          <a:p>
            <a:r>
              <a:rPr lang="cs-CZ" dirty="0" smtClean="0"/>
              <a:t>Podrobný medailonek </a:t>
            </a:r>
            <a:r>
              <a:rPr lang="cs-CZ" dirty="0" smtClean="0">
                <a:hlinkClick r:id="rId2"/>
              </a:rPr>
              <a:t>ZDE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juraj_horvath_dscn0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3212976"/>
            <a:ext cx="45720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Edice </a:t>
            </a:r>
            <a:r>
              <a:rPr lang="cs-CZ" dirty="0" err="1" smtClean="0"/>
              <a:t>BigBao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Nakladatelství Baobab</a:t>
            </a:r>
          </a:p>
          <a:p>
            <a:r>
              <a:rPr lang="cs-CZ" dirty="0" smtClean="0"/>
              <a:t>„velké romány pro velké čtenáře“</a:t>
            </a:r>
            <a:endParaRPr lang="cs-CZ" dirty="0"/>
          </a:p>
        </p:txBody>
      </p:sp>
      <p:pic>
        <p:nvPicPr>
          <p:cNvPr id="4" name="Obrázek 3" descr="bridge-by-usedbooks-codot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2780928"/>
            <a:ext cx="1257300" cy="1724025"/>
          </a:xfrm>
          <a:prstGeom prst="rect">
            <a:avLst/>
          </a:prstGeom>
        </p:spPr>
      </p:pic>
      <p:pic>
        <p:nvPicPr>
          <p:cNvPr id="5" name="Obrázek 4" descr="tobias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2780928"/>
            <a:ext cx="1190625" cy="1724025"/>
          </a:xfrm>
          <a:prstGeom prst="rect">
            <a:avLst/>
          </a:prstGeom>
        </p:spPr>
      </p:pic>
      <p:pic>
        <p:nvPicPr>
          <p:cNvPr id="6" name="Obrázek 5" descr="tobias_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2852936"/>
            <a:ext cx="1209675" cy="1724025"/>
          </a:xfrm>
          <a:prstGeom prst="rect">
            <a:avLst/>
          </a:prstGeom>
        </p:spPr>
      </p:pic>
      <p:pic>
        <p:nvPicPr>
          <p:cNvPr id="7" name="Obrázek 6" descr="ucitel_lhan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2780928"/>
            <a:ext cx="1333500" cy="1724025"/>
          </a:xfrm>
          <a:prstGeom prst="rect">
            <a:avLst/>
          </a:prstGeom>
        </p:spPr>
      </p:pic>
      <p:pic>
        <p:nvPicPr>
          <p:cNvPr id="8" name="Obrázek 7" descr="Zimni_bitv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168" y="2852936"/>
            <a:ext cx="1257300" cy="1724025"/>
          </a:xfrm>
          <a:prstGeom prst="rect">
            <a:avLst/>
          </a:prstGeom>
        </p:spPr>
      </p:pic>
      <p:pic>
        <p:nvPicPr>
          <p:cNvPr id="9" name="Obrázek 8" descr="cf76f4091c8a61e37138ecbcebd9c750_rennjo-obal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979712" y="2780928"/>
            <a:ext cx="1143000" cy="163353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Kathleen</a:t>
            </a:r>
            <a:r>
              <a:rPr lang="cs-CZ" dirty="0" smtClean="0"/>
              <a:t> </a:t>
            </a:r>
            <a:r>
              <a:rPr lang="cs-CZ" dirty="0" err="1" smtClean="0"/>
              <a:t>Ferrierová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(1912 – 1953)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77072"/>
            <a:ext cx="6635080" cy="2520280"/>
          </a:xfrm>
        </p:spPr>
        <p:txBody>
          <a:bodyPr>
            <a:normAutofit/>
          </a:bodyPr>
          <a:lstStyle/>
          <a:p>
            <a:r>
              <a:rPr lang="cs-CZ" dirty="0" smtClean="0"/>
              <a:t>Britská zpěvačka (kontraalt)</a:t>
            </a:r>
          </a:p>
          <a:p>
            <a:r>
              <a:rPr lang="cs-CZ" dirty="0" smtClean="0"/>
              <a:t>Zemřela nečekaně na rakovinu</a:t>
            </a:r>
          </a:p>
          <a:p>
            <a:r>
              <a:rPr lang="cs-CZ" dirty="0" smtClean="0"/>
              <a:t>Lidová píseň </a:t>
            </a:r>
            <a:r>
              <a:rPr lang="cs-CZ" dirty="0" err="1" smtClean="0"/>
              <a:t>Blow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wind</a:t>
            </a:r>
            <a:r>
              <a:rPr lang="cs-CZ" dirty="0" smtClean="0"/>
              <a:t> </a:t>
            </a:r>
            <a:r>
              <a:rPr lang="cs-CZ" dirty="0" err="1" smtClean="0"/>
              <a:t>southerly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sony vaio\AppData\Local\Microsoft\Windows\Temporary Internet Files\Content.IE5\W2BIMD8J\MC900441798[1]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5445224"/>
            <a:ext cx="1227584" cy="1227584"/>
          </a:xfrm>
          <a:prstGeom prst="rect">
            <a:avLst/>
          </a:prstGeom>
          <a:noFill/>
        </p:spPr>
      </p:pic>
      <p:pic>
        <p:nvPicPr>
          <p:cNvPr id="5" name="Obrázek 4" descr="ferriernew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4" y="1412776"/>
            <a:ext cx="1763341" cy="25031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Zimní bitva </a:t>
            </a:r>
            <a:r>
              <a:rPr lang="cs-CZ" dirty="0" smtClean="0"/>
              <a:t>- ohlas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Úspěch u francouzských kritiků, ocenění (mj. </a:t>
            </a:r>
            <a:r>
              <a:rPr lang="cs-CZ" dirty="0" err="1" smtClean="0"/>
              <a:t>Prix</a:t>
            </a:r>
            <a:r>
              <a:rPr lang="cs-CZ" dirty="0" smtClean="0"/>
              <a:t> </a:t>
            </a:r>
            <a:r>
              <a:rPr lang="cs-CZ" dirty="0" err="1" smtClean="0"/>
              <a:t>Saint</a:t>
            </a:r>
            <a:r>
              <a:rPr lang="cs-CZ" dirty="0" smtClean="0"/>
              <a:t>-</a:t>
            </a:r>
            <a:r>
              <a:rPr lang="cs-CZ" dirty="0" err="1" smtClean="0"/>
              <a:t>Exupéry</a:t>
            </a:r>
            <a:r>
              <a:rPr lang="cs-CZ" dirty="0" smtClean="0"/>
              <a:t>, </a:t>
            </a:r>
            <a:r>
              <a:rPr lang="cs-CZ" dirty="0" err="1" smtClean="0"/>
              <a:t>Prix</a:t>
            </a:r>
            <a:r>
              <a:rPr lang="cs-CZ" dirty="0" smtClean="0"/>
              <a:t> </a:t>
            </a:r>
            <a:r>
              <a:rPr lang="cs-CZ" dirty="0" err="1" smtClean="0"/>
              <a:t>Sorcière</a:t>
            </a:r>
            <a:r>
              <a:rPr lang="cs-CZ" dirty="0" smtClean="0"/>
              <a:t>)</a:t>
            </a:r>
          </a:p>
          <a:p>
            <a:r>
              <a:rPr lang="cs-CZ" dirty="0" smtClean="0"/>
              <a:t>V ČR Zlatá stuha 2008 (za překlad)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385</TotalTime>
  <Words>482</Words>
  <Application>Microsoft Office PowerPoint</Application>
  <PresentationFormat>Předvádění na obrazovce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Vrchol</vt:lpstr>
      <vt:lpstr>Zimní bitva</vt:lpstr>
      <vt:lpstr>Jean-Claude Mourlevat</vt:lpstr>
      <vt:lpstr>Jean-Claude Mourlevat  tvorba</vt:lpstr>
      <vt:lpstr>Zimní bitva</vt:lpstr>
      <vt:lpstr>Snímek 5</vt:lpstr>
      <vt:lpstr>Juraj Horváth</vt:lpstr>
      <vt:lpstr>Edice BigBao</vt:lpstr>
      <vt:lpstr>Kathleen Ferrierová (1912 – 1953)</vt:lpstr>
      <vt:lpstr>Zimní bitva - ohlas</vt:lpstr>
      <vt:lpstr>Snímek 10</vt:lpstr>
      <vt:lpstr>Snímek 11</vt:lpstr>
      <vt:lpstr>Snímek 12</vt:lpstr>
      <vt:lpstr>Žánr? (Pozn.: následující stránky předkládají pouze definice některých žánrů, neříkají, čím kniha je)</vt:lpstr>
      <vt:lpstr>Snímek 14</vt:lpstr>
      <vt:lpstr>Snímek 15</vt:lpstr>
      <vt:lpstr>„A pozor! Mourlevat v Zimní bitvě přidává ještě jeden zvláštní rozměr: do toho eposu se nám míchá první láska a nejhlavnější z hlavních hrdinů je skoro pořád holka. To je taky příchuť v žánru dosud asi neznámá... chlapce možná trošku zarazí – ale třeba se svět v tomhle trochu změnil. Vlastně jo, já myslím, že změnil.“ (G. Pleska – viz výše)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Zimní bitva</dc:title>
  <dc:creator>Windows User</dc:creator>
  <cp:lastModifiedBy>Windows User</cp:lastModifiedBy>
  <cp:revision>37</cp:revision>
  <dcterms:created xsi:type="dcterms:W3CDTF">2012-11-26T12:30:57Z</dcterms:created>
  <dcterms:modified xsi:type="dcterms:W3CDTF">2012-11-26T18:56:03Z</dcterms:modified>
</cp:coreProperties>
</file>