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256" r:id="rId2"/>
    <p:sldId id="257" r:id="rId3"/>
    <p:sldId id="271" r:id="rId4"/>
    <p:sldId id="266" r:id="rId5"/>
    <p:sldId id="267" r:id="rId6"/>
    <p:sldId id="268" r:id="rId7"/>
    <p:sldId id="258" r:id="rId8"/>
    <p:sldId id="269" r:id="rId9"/>
    <p:sldId id="270" r:id="rId10"/>
    <p:sldId id="272" r:id="rId11"/>
    <p:sldId id="259" r:id="rId12"/>
    <p:sldId id="263" r:id="rId13"/>
    <p:sldId id="264" r:id="rId14"/>
    <p:sldId id="260" r:id="rId15"/>
    <p:sldId id="261" r:id="rId16"/>
    <p:sldId id="262" r:id="rId17"/>
    <p:sldId id="276" r:id="rId18"/>
    <p:sldId id="279" r:id="rId19"/>
    <p:sldId id="273" r:id="rId20"/>
    <p:sldId id="278" r:id="rId21"/>
    <p:sldId id="274" r:id="rId22"/>
    <p:sldId id="275" r:id="rId23"/>
    <p:sldId id="277" r:id="rId24"/>
    <p:sldId id="280" r:id="rId25"/>
    <p:sldId id="281" r:id="rId26"/>
    <p:sldId id="282" r:id="rId27"/>
    <p:sldId id="283" r:id="rId28"/>
    <p:sldId id="284" r:id="rId29"/>
    <p:sldId id="285" r:id="rId30"/>
    <p:sldId id="286" r:id="rId31"/>
    <p:sldId id="287" r:id="rId32"/>
    <p:sldId id="292" r:id="rId33"/>
    <p:sldId id="289" r:id="rId34"/>
    <p:sldId id="293" r:id="rId35"/>
    <p:sldId id="294" r:id="rId36"/>
    <p:sldId id="295" r:id="rId37"/>
    <p:sldId id="298" r:id="rId38"/>
    <p:sldId id="299" r:id="rId39"/>
    <p:sldId id="306" r:id="rId40"/>
    <p:sldId id="300" r:id="rId41"/>
    <p:sldId id="301" r:id="rId42"/>
    <p:sldId id="302" r:id="rId43"/>
    <p:sldId id="290" r:id="rId44"/>
    <p:sldId id="303" r:id="rId45"/>
    <p:sldId id="291" r:id="rId46"/>
    <p:sldId id="305" r:id="rId47"/>
    <p:sldId id="304" r:id="rId48"/>
    <p:sldId id="307" r:id="rId49"/>
    <p:sldId id="308" r:id="rId50"/>
    <p:sldId id="309" r:id="rId51"/>
    <p:sldId id="310" r:id="rId52"/>
    <p:sldId id="311" r:id="rId53"/>
    <p:sldId id="312" r:id="rId54"/>
    <p:sldId id="316" r:id="rId55"/>
    <p:sldId id="313" r:id="rId56"/>
    <p:sldId id="314" r:id="rId57"/>
    <p:sldId id="315" r:id="rId58"/>
    <p:sldId id="317" r:id="rId59"/>
    <p:sldId id="318" r:id="rId60"/>
    <p:sldId id="319" r:id="rId61"/>
    <p:sldId id="320" r:id="rId62"/>
    <p:sldId id="333"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4" r:id="rId76"/>
    <p:sldId id="335" r:id="rId77"/>
    <p:sldId id="336" r:id="rId78"/>
    <p:sldId id="337" r:id="rId79"/>
    <p:sldId id="338" r:id="rId80"/>
    <p:sldId id="339" r:id="rId81"/>
    <p:sldId id="340" r:id="rId82"/>
    <p:sldId id="341" r:id="rId83"/>
    <p:sldId id="342" r:id="rId84"/>
    <p:sldId id="343" r:id="rId85"/>
    <p:sldId id="344" r:id="rId8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86" d="100"/>
          <a:sy n="86" d="100"/>
        </p:scale>
        <p:origin x="-87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010BF-5C97-448C-83CE-0BE1A5EEDFA7}" type="datetimeFigureOut">
              <a:rPr lang="cs-CZ" smtClean="0"/>
              <a:pPr/>
              <a:t>9.12.2014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25988-D569-42F8-974D-2F5623612CE0}"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8C225988-D569-42F8-974D-2F5623612CE0}" type="slidenum">
              <a:rPr lang="cs-CZ" smtClean="0"/>
              <a:pPr/>
              <a:t>13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9" name="Podnadpis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Nadpis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cs-CZ" smtClean="0"/>
              <a:t>Klepnutím lze upravit styl předlohy nadpisů.</a:t>
            </a:r>
            <a:endParaRPr kumimoji="0" lang="en-US"/>
          </a:p>
        </p:txBody>
      </p:sp>
      <p:cxnSp>
        <p:nvCxnSpPr>
          <p:cNvPr id="8" name="Přímá spojovací čára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Zástupný symbol pro datum 14"/>
          <p:cNvSpPr>
            <a:spLocks noGrp="1"/>
          </p:cNvSpPr>
          <p:nvPr>
            <p:ph type="dt" sz="half" idx="10"/>
          </p:nvPr>
        </p:nvSpPr>
        <p:spPr/>
        <p:txBody>
          <a:bodyPr/>
          <a:lstStyle/>
          <a:p>
            <a:fld id="{6EA88CF4-406E-473F-B9FA-5D08332E1FAD}" type="datetimeFigureOut">
              <a:rPr lang="cs-CZ" smtClean="0"/>
              <a:pPr/>
              <a:t>9.12.2014</a:t>
            </a:fld>
            <a:endParaRPr lang="cs-CZ"/>
          </a:p>
        </p:txBody>
      </p:sp>
      <p:sp>
        <p:nvSpPr>
          <p:cNvPr id="16" name="Zástupný symbol pro číslo snímku 15"/>
          <p:cNvSpPr>
            <a:spLocks noGrp="1"/>
          </p:cNvSpPr>
          <p:nvPr>
            <p:ph type="sldNum" sz="quarter" idx="11"/>
          </p:nvPr>
        </p:nvSpPr>
        <p:spPr/>
        <p:txBody>
          <a:bodyPr/>
          <a:lstStyle/>
          <a:p>
            <a:fld id="{1ADB5E1E-339D-492E-9AFA-4552D788509D}" type="slidenum">
              <a:rPr lang="cs-CZ" smtClean="0"/>
              <a:pPr/>
              <a:t>‹#›</a:t>
            </a:fld>
            <a:endParaRPr lang="cs-CZ"/>
          </a:p>
        </p:txBody>
      </p:sp>
      <p:sp>
        <p:nvSpPr>
          <p:cNvPr id="17" name="Zástupný symbol pro zápatí 16"/>
          <p:cNvSpPr>
            <a:spLocks noGrp="1"/>
          </p:cNvSpPr>
          <p:nvPr>
            <p:ph type="ftr" sz="quarter" idx="12"/>
          </p:nvPr>
        </p:nvSpPr>
        <p:spPr/>
        <p:txBody>
          <a:bodyP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6EA88CF4-406E-473F-B9FA-5D08332E1FAD}" type="datetimeFigureOut">
              <a:rPr lang="cs-CZ" smtClean="0"/>
              <a:pPr/>
              <a:t>9.12.2014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ADB5E1E-339D-492E-9AFA-4552D788509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6EA88CF4-406E-473F-B9FA-5D08332E1FAD}" type="datetimeFigureOut">
              <a:rPr lang="cs-CZ" smtClean="0"/>
              <a:pPr/>
              <a:t>9.12.2014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ADB5E1E-339D-492E-9AFA-4552D788509D}"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Zástupný symbol pro obsah 8"/>
          <p:cNvSpPr>
            <a:spLocks noGrp="1"/>
          </p:cNvSpPr>
          <p:nvPr>
            <p:ph idx="1"/>
          </p:nvPr>
        </p:nvSpPr>
        <p:spPr>
          <a:xfrm>
            <a:off x="457200" y="1524000"/>
            <a:ext cx="8229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4" name="Zástupný symbol pro datum 13"/>
          <p:cNvSpPr>
            <a:spLocks noGrp="1"/>
          </p:cNvSpPr>
          <p:nvPr>
            <p:ph type="dt" sz="half" idx="14"/>
          </p:nvPr>
        </p:nvSpPr>
        <p:spPr/>
        <p:txBody>
          <a:bodyPr/>
          <a:lstStyle/>
          <a:p>
            <a:fld id="{6EA88CF4-406E-473F-B9FA-5D08332E1FAD}" type="datetimeFigureOut">
              <a:rPr lang="cs-CZ" smtClean="0"/>
              <a:pPr/>
              <a:t>9.12.2014</a:t>
            </a:fld>
            <a:endParaRPr lang="cs-CZ"/>
          </a:p>
        </p:txBody>
      </p:sp>
      <p:sp>
        <p:nvSpPr>
          <p:cNvPr id="15" name="Zástupný symbol pro číslo snímku 14"/>
          <p:cNvSpPr>
            <a:spLocks noGrp="1"/>
          </p:cNvSpPr>
          <p:nvPr>
            <p:ph type="sldNum" sz="quarter" idx="15"/>
          </p:nvPr>
        </p:nvSpPr>
        <p:spPr/>
        <p:txBody>
          <a:bodyPr/>
          <a:lstStyle>
            <a:lvl1pPr algn="ctr">
              <a:defRPr/>
            </a:lvl1pPr>
          </a:lstStyle>
          <a:p>
            <a:fld id="{1ADB5E1E-339D-492E-9AFA-4552D788509D}" type="slidenum">
              <a:rPr lang="cs-CZ" smtClean="0"/>
              <a:pPr/>
              <a:t>‹#›</a:t>
            </a:fld>
            <a:endParaRPr lang="cs-CZ"/>
          </a:p>
        </p:txBody>
      </p:sp>
      <p:sp>
        <p:nvSpPr>
          <p:cNvPr id="16" name="Zástupný symbol pro zápatí 15"/>
          <p:cNvSpPr>
            <a:spLocks noGrp="1"/>
          </p:cNvSpPr>
          <p:nvPr>
            <p:ph type="ftr" sz="quarter" idx="16"/>
          </p:nvPr>
        </p:nvSpPr>
        <p:spPr/>
        <p:txBody>
          <a:bodyPr/>
          <a:lstStyle/>
          <a:p>
            <a:endParaRPr lang="cs-CZ"/>
          </a:p>
        </p:txBody>
      </p:sp>
      <p:sp>
        <p:nvSpPr>
          <p:cNvPr id="17" name="Nadpis 16"/>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fld id="{6EA88CF4-406E-473F-B9FA-5D08332E1FAD}" type="datetimeFigureOut">
              <a:rPr lang="cs-CZ" smtClean="0"/>
              <a:pPr/>
              <a:t>9.12.2014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ADB5E1E-339D-492E-9AFA-4552D788509D}" type="slidenum">
              <a:rPr lang="cs-CZ" smtClean="0"/>
              <a:pPr/>
              <a:t>‹#›</a:t>
            </a:fld>
            <a:endParaRPr lang="cs-CZ"/>
          </a:p>
        </p:txBody>
      </p:sp>
      <p:sp>
        <p:nvSpPr>
          <p:cNvPr id="2" name="Nadpis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cxnSp>
        <p:nvCxnSpPr>
          <p:cNvPr id="7" name="Přímá spojovací čára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fld id="{6EA88CF4-406E-473F-B9FA-5D08332E1FAD}" type="datetimeFigureOut">
              <a:rPr lang="cs-CZ" smtClean="0"/>
              <a:pPr/>
              <a:t>9.12.2014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ADB5E1E-339D-492E-9AFA-4552D788509D}" type="slidenum">
              <a:rPr lang="cs-CZ" smtClean="0"/>
              <a:pPr/>
              <a:t>‹#›</a:t>
            </a:fld>
            <a:endParaRPr lang="cs-CZ"/>
          </a:p>
        </p:txBody>
      </p:sp>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11" name="Zástupný symbol pro obsah 10"/>
          <p:cNvSpPr>
            <a:spLocks noGrp="1"/>
          </p:cNvSpPr>
          <p:nvPr>
            <p:ph sz="half" idx="1"/>
          </p:nvPr>
        </p:nvSpPr>
        <p:spPr>
          <a:xfrm>
            <a:off x="457200" y="1524000"/>
            <a:ext cx="4059936"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2"/>
          </p:nvPr>
        </p:nvSpPr>
        <p:spPr>
          <a:xfrm>
            <a:off x="4648200" y="1524000"/>
            <a:ext cx="4059936"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9" name="Zástupný symbol pro číslo snímku 8"/>
          <p:cNvSpPr>
            <a:spLocks noGrp="1"/>
          </p:cNvSpPr>
          <p:nvPr>
            <p:ph type="sldNum" sz="quarter" idx="12"/>
          </p:nvPr>
        </p:nvSpPr>
        <p:spPr/>
        <p:txBody>
          <a:bodyPr/>
          <a:lstStyle/>
          <a:p>
            <a:fld id="{1ADB5E1E-339D-492E-9AFA-4552D788509D}" type="slidenum">
              <a:rPr lang="cs-CZ" smtClean="0"/>
              <a:pPr/>
              <a:t>‹#›</a:t>
            </a:fld>
            <a:endParaRPr lang="cs-CZ"/>
          </a:p>
        </p:txBody>
      </p:sp>
      <p:sp>
        <p:nvSpPr>
          <p:cNvPr id="8" name="Zástupný symbol pro zápatí 7"/>
          <p:cNvSpPr>
            <a:spLocks noGrp="1"/>
          </p:cNvSpPr>
          <p:nvPr>
            <p:ph type="ftr" sz="quarter" idx="11"/>
          </p:nvPr>
        </p:nvSpPr>
        <p:spPr/>
        <p:txBody>
          <a:bodyPr/>
          <a:lstStyle/>
          <a:p>
            <a:endParaRPr lang="cs-CZ"/>
          </a:p>
        </p:txBody>
      </p:sp>
      <p:sp>
        <p:nvSpPr>
          <p:cNvPr id="7" name="Zástupný symbol pro datum 6"/>
          <p:cNvSpPr>
            <a:spLocks noGrp="1"/>
          </p:cNvSpPr>
          <p:nvPr>
            <p:ph type="dt" sz="half" idx="10"/>
          </p:nvPr>
        </p:nvSpPr>
        <p:spPr/>
        <p:txBody>
          <a:bodyPr/>
          <a:lstStyle/>
          <a:p>
            <a:fld id="{6EA88CF4-406E-473F-B9FA-5D08332E1FAD}" type="datetimeFigureOut">
              <a:rPr lang="cs-CZ" smtClean="0"/>
              <a:pPr/>
              <a:t>9.12.2014</a:t>
            </a:fld>
            <a:endParaRPr lang="cs-CZ"/>
          </a:p>
        </p:txBody>
      </p:sp>
      <p:sp>
        <p:nvSpPr>
          <p:cNvPr id="3" name="Zástupný symbol pro text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32" name="Zástupný symbol pro obsah 31"/>
          <p:cNvSpPr>
            <a:spLocks noGrp="1"/>
          </p:cNvSpPr>
          <p:nvPr>
            <p:ph sz="half" idx="2"/>
          </p:nvPr>
        </p:nvSpPr>
        <p:spPr>
          <a:xfrm>
            <a:off x="457200" y="2201896"/>
            <a:ext cx="4038600" cy="391363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34" name="Zástupný symbol pro obsah 33"/>
          <p:cNvSpPr>
            <a:spLocks noGrp="1"/>
          </p:cNvSpPr>
          <p:nvPr>
            <p:ph sz="quarter" idx="4"/>
          </p:nvPr>
        </p:nvSpPr>
        <p:spPr>
          <a:xfrm>
            <a:off x="4649788" y="2201896"/>
            <a:ext cx="4038600" cy="391363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 name="Nadpis 1"/>
          <p:cNvSpPr>
            <a:spLocks noGrp="1"/>
          </p:cNvSpPr>
          <p:nvPr>
            <p:ph type="title"/>
          </p:nvPr>
        </p:nvSpPr>
        <p:spPr>
          <a:xfrm>
            <a:off x="457200" y="155448"/>
            <a:ext cx="8229600" cy="1143000"/>
          </a:xfrm>
        </p:spPr>
        <p:txBody>
          <a:bodyPr anchor="b" anchorCtr="0"/>
          <a:lstStyle>
            <a:lvl1pPr>
              <a:defRPr/>
            </a:lvl1pPr>
          </a:lstStyle>
          <a:p>
            <a:r>
              <a:rPr kumimoji="0" lang="cs-CZ" smtClean="0"/>
              <a:t>Klepnutím lze upravit styl předlohy nadpisů.</a:t>
            </a:r>
            <a:endParaRPr kumimoji="0" lang="en-US"/>
          </a:p>
        </p:txBody>
      </p:sp>
      <p:sp>
        <p:nvSpPr>
          <p:cNvPr id="12" name="Zástupný symbol pro text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cxnSp>
        <p:nvCxnSpPr>
          <p:cNvPr id="10" name="Přímá spojovací čára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6EA88CF4-406E-473F-B9FA-5D08332E1FAD}" type="datetimeFigureOut">
              <a:rPr lang="cs-CZ" smtClean="0"/>
              <a:pPr/>
              <a:t>9.12.2014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ADB5E1E-339D-492E-9AFA-4552D788509D}" type="slidenum">
              <a:rPr lang="cs-CZ" smtClean="0"/>
              <a:pPr/>
              <a:t>‹#›</a:t>
            </a:fld>
            <a:endParaRPr lang="cs-CZ"/>
          </a:p>
        </p:txBody>
      </p:sp>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EA88CF4-406E-473F-B9FA-5D08332E1FAD}" type="datetimeFigureOut">
              <a:rPr lang="cs-CZ" smtClean="0"/>
              <a:pPr/>
              <a:t>9.12.2014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ADB5E1E-339D-492E-9AFA-4552D788509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9" name="Zástupný symbol pro obsah 28"/>
          <p:cNvSpPr>
            <a:spLocks noGrp="1"/>
          </p:cNvSpPr>
          <p:nvPr>
            <p:ph sz="quarter" idx="1"/>
          </p:nvPr>
        </p:nvSpPr>
        <p:spPr>
          <a:xfrm>
            <a:off x="457200" y="457200"/>
            <a:ext cx="6248400" cy="5715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3" name="Zástupný symbol pro text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31" name="Nadpis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smtClean="0"/>
              <a:t>Klepnutím lze upravit styl předlohy nadpisů.</a:t>
            </a:r>
            <a:endParaRPr kumimoji="0" lang="en-US"/>
          </a:p>
        </p:txBody>
      </p:sp>
      <p:sp>
        <p:nvSpPr>
          <p:cNvPr id="8" name="Zástupný symbol pro datum 7"/>
          <p:cNvSpPr>
            <a:spLocks noGrp="1"/>
          </p:cNvSpPr>
          <p:nvPr>
            <p:ph type="dt" sz="half" idx="14"/>
          </p:nvPr>
        </p:nvSpPr>
        <p:spPr/>
        <p:txBody>
          <a:bodyPr/>
          <a:lstStyle/>
          <a:p>
            <a:fld id="{6EA88CF4-406E-473F-B9FA-5D08332E1FAD}" type="datetimeFigureOut">
              <a:rPr lang="cs-CZ" smtClean="0"/>
              <a:pPr/>
              <a:t>9.12.2014</a:t>
            </a:fld>
            <a:endParaRPr lang="cs-CZ"/>
          </a:p>
        </p:txBody>
      </p:sp>
      <p:sp>
        <p:nvSpPr>
          <p:cNvPr id="9" name="Zástupný symbol pro číslo snímku 8"/>
          <p:cNvSpPr>
            <a:spLocks noGrp="1"/>
          </p:cNvSpPr>
          <p:nvPr>
            <p:ph type="sldNum" sz="quarter" idx="15"/>
          </p:nvPr>
        </p:nvSpPr>
        <p:spPr/>
        <p:txBody>
          <a:bodyPr/>
          <a:lstStyle/>
          <a:p>
            <a:fld id="{1ADB5E1E-339D-492E-9AFA-4552D788509D}" type="slidenum">
              <a:rPr lang="cs-CZ" smtClean="0"/>
              <a:pPr/>
              <a:t>‹#›</a:t>
            </a:fld>
            <a:endParaRPr lang="cs-CZ"/>
          </a:p>
        </p:txBody>
      </p:sp>
      <p:sp>
        <p:nvSpPr>
          <p:cNvPr id="10" name="Zástupný symbol pro zápatí 9"/>
          <p:cNvSpPr>
            <a:spLocks noGrp="1"/>
          </p:cNvSpPr>
          <p:nvPr>
            <p:ph type="ftr" sz="quarter" idx="16"/>
          </p:nvPr>
        </p:nvSpPr>
        <p:spPr/>
        <p:txBody>
          <a:bodyPr/>
          <a:lstStyle/>
          <a:p>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cs-CZ" smtClean="0"/>
              <a:t>Klepnutím na ikonu přidáte obrázek.</a:t>
            </a:r>
            <a:endParaRPr kumimoji="0" lang="en-US"/>
          </a:p>
        </p:txBody>
      </p:sp>
      <p:sp>
        <p:nvSpPr>
          <p:cNvPr id="4" name="Zástupný symbol pro text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8" name="Zástupný symbol pro datum 7"/>
          <p:cNvSpPr>
            <a:spLocks noGrp="1"/>
          </p:cNvSpPr>
          <p:nvPr>
            <p:ph type="dt" sz="half" idx="10"/>
          </p:nvPr>
        </p:nvSpPr>
        <p:spPr/>
        <p:txBody>
          <a:bodyPr/>
          <a:lstStyle/>
          <a:p>
            <a:fld id="{6EA88CF4-406E-473F-B9FA-5D08332E1FAD}" type="datetimeFigureOut">
              <a:rPr lang="cs-CZ" smtClean="0"/>
              <a:pPr/>
              <a:t>9.12.2014</a:t>
            </a:fld>
            <a:endParaRPr lang="cs-CZ"/>
          </a:p>
        </p:txBody>
      </p:sp>
      <p:sp>
        <p:nvSpPr>
          <p:cNvPr id="9" name="Zástupný symbol pro číslo snímku 8"/>
          <p:cNvSpPr>
            <a:spLocks noGrp="1"/>
          </p:cNvSpPr>
          <p:nvPr>
            <p:ph type="sldNum" sz="quarter" idx="11"/>
          </p:nvPr>
        </p:nvSpPr>
        <p:spPr/>
        <p:txBody>
          <a:bodyPr/>
          <a:lstStyle/>
          <a:p>
            <a:fld id="{1ADB5E1E-339D-492E-9AFA-4552D788509D}" type="slidenum">
              <a:rPr lang="cs-CZ" smtClean="0"/>
              <a:pPr/>
              <a:t>‹#›</a:t>
            </a:fld>
            <a:endParaRPr lang="cs-CZ"/>
          </a:p>
        </p:txBody>
      </p:sp>
      <p:sp>
        <p:nvSpPr>
          <p:cNvPr id="10" name="Zástupný symbol pro zápatí 9"/>
          <p:cNvSpPr>
            <a:spLocks noGrp="1"/>
          </p:cNvSpPr>
          <p:nvPr>
            <p:ph type="ftr" sz="quarter" idx="12"/>
          </p:nvPr>
        </p:nvSpPr>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Zástupný symbol pro text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24" name="Zástupný symbol pro datum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6EA88CF4-406E-473F-B9FA-5D08332E1FAD}" type="datetimeFigureOut">
              <a:rPr lang="cs-CZ" smtClean="0"/>
              <a:pPr/>
              <a:t>9.12.2014</a:t>
            </a:fld>
            <a:endParaRPr lang="cs-CZ"/>
          </a:p>
        </p:txBody>
      </p:sp>
      <p:sp>
        <p:nvSpPr>
          <p:cNvPr id="10" name="Zástupný symbol pro zápatí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cs-CZ"/>
          </a:p>
        </p:txBody>
      </p:sp>
      <p:sp>
        <p:nvSpPr>
          <p:cNvPr id="22" name="Zástupný symbol pro číslo snímku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ADB5E1E-339D-492E-9AFA-4552D788509D}" type="slidenum">
              <a:rPr lang="cs-CZ" smtClean="0"/>
              <a:pPr/>
              <a:t>‹#›</a:t>
            </a:fld>
            <a:endParaRPr lang="cs-CZ"/>
          </a:p>
        </p:txBody>
      </p:sp>
      <p:sp>
        <p:nvSpPr>
          <p:cNvPr id="5" name="Zástupný symbol pro nadpis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cs-CZ" smtClean="0"/>
              <a:t>Klepnutím lze upravit styl předlohy nadpisů.</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r>
              <a:rPr lang="cs-CZ" dirty="0" smtClean="0"/>
              <a:t>224 - 651</a:t>
            </a:r>
            <a:endParaRPr lang="cs-CZ" dirty="0"/>
          </a:p>
        </p:txBody>
      </p:sp>
      <p:sp>
        <p:nvSpPr>
          <p:cNvPr id="2" name="Nadpis 1"/>
          <p:cNvSpPr>
            <a:spLocks noGrp="1"/>
          </p:cNvSpPr>
          <p:nvPr>
            <p:ph type="ctrTitle"/>
          </p:nvPr>
        </p:nvSpPr>
        <p:spPr/>
        <p:txBody>
          <a:bodyPr/>
          <a:lstStyle/>
          <a:p>
            <a:r>
              <a:rPr lang="cs-CZ" dirty="0" err="1" smtClean="0"/>
              <a:t>Sasánovské</a:t>
            </a:r>
            <a:r>
              <a:rPr lang="cs-CZ" dirty="0" smtClean="0"/>
              <a:t> impérium</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p:txBody>
          <a:bodyPr>
            <a:normAutofit/>
          </a:bodyPr>
          <a:lstStyle/>
          <a:p>
            <a:r>
              <a:rPr lang="cs-CZ" sz="2000" dirty="0" err="1" smtClean="0"/>
              <a:t>Hormizd</a:t>
            </a:r>
            <a:r>
              <a:rPr lang="cs-CZ" sz="2000" dirty="0" smtClean="0"/>
              <a:t> – </a:t>
            </a:r>
            <a:r>
              <a:rPr lang="cs-CZ" sz="2000" dirty="0" err="1" smtClean="0"/>
              <a:t>Ardašír</a:t>
            </a:r>
            <a:endParaRPr lang="cs-CZ" sz="2000" dirty="0" smtClean="0"/>
          </a:p>
          <a:p>
            <a:r>
              <a:rPr lang="cs-CZ" sz="2000" dirty="0" err="1" smtClean="0"/>
              <a:t>Bahrám</a:t>
            </a:r>
            <a:r>
              <a:rPr lang="cs-CZ" sz="2000" dirty="0" smtClean="0"/>
              <a:t> I.  - náboženská intolerance, poprava </a:t>
            </a:r>
            <a:r>
              <a:rPr lang="cs-CZ" sz="2000" dirty="0" err="1" smtClean="0"/>
              <a:t>Máního</a:t>
            </a:r>
            <a:endParaRPr lang="cs-CZ" sz="2000" dirty="0" smtClean="0"/>
          </a:p>
          <a:p>
            <a:r>
              <a:rPr lang="cs-CZ" sz="2000" dirty="0" smtClean="0"/>
              <a:t>277 dobytí </a:t>
            </a:r>
            <a:r>
              <a:rPr lang="cs-CZ" sz="2000" dirty="0" err="1" smtClean="0"/>
              <a:t>Palmýry</a:t>
            </a:r>
            <a:r>
              <a:rPr lang="cs-CZ" sz="2000" dirty="0" smtClean="0"/>
              <a:t> </a:t>
            </a:r>
            <a:r>
              <a:rPr lang="cs-CZ" sz="2000" dirty="0" err="1" smtClean="0"/>
              <a:t>Aureliem</a:t>
            </a:r>
            <a:r>
              <a:rPr lang="cs-CZ" sz="2000" dirty="0" smtClean="0"/>
              <a:t>, zajetí </a:t>
            </a:r>
            <a:r>
              <a:rPr lang="cs-CZ" sz="2000" dirty="0" err="1" smtClean="0"/>
              <a:t>Zenobie</a:t>
            </a:r>
            <a:r>
              <a:rPr lang="cs-CZ" sz="2000" dirty="0" smtClean="0"/>
              <a:t> – konec karavanních měst pouště</a:t>
            </a:r>
          </a:p>
          <a:p>
            <a:r>
              <a:rPr lang="cs-CZ" sz="2000" dirty="0" err="1" smtClean="0"/>
              <a:t>Bahrám</a:t>
            </a:r>
            <a:r>
              <a:rPr lang="cs-CZ" sz="2000" dirty="0" smtClean="0"/>
              <a:t> II., syn </a:t>
            </a:r>
            <a:r>
              <a:rPr lang="cs-CZ" sz="2000" dirty="0" err="1" smtClean="0"/>
              <a:t>Bahráma</a:t>
            </a:r>
            <a:r>
              <a:rPr lang="cs-CZ" sz="2000" dirty="0" smtClean="0"/>
              <a:t> I. </a:t>
            </a:r>
          </a:p>
          <a:p>
            <a:r>
              <a:rPr lang="cs-CZ" sz="2000" dirty="0" smtClean="0"/>
              <a:t>283 </a:t>
            </a:r>
            <a:r>
              <a:rPr lang="cs-CZ" sz="2000" dirty="0" err="1" smtClean="0"/>
              <a:t>Carus</a:t>
            </a:r>
            <a:r>
              <a:rPr lang="cs-CZ" sz="2000" dirty="0" smtClean="0"/>
              <a:t> doráží k branám </a:t>
            </a:r>
            <a:r>
              <a:rPr lang="cs-CZ" sz="2000" dirty="0" err="1" smtClean="0"/>
              <a:t>Ktésifónu</a:t>
            </a:r>
            <a:endParaRPr lang="cs-CZ" sz="2000" dirty="0" smtClean="0"/>
          </a:p>
          <a:p>
            <a:r>
              <a:rPr lang="cs-CZ" sz="2000" dirty="0" err="1" smtClean="0"/>
              <a:t>Narses</a:t>
            </a:r>
            <a:endParaRPr lang="cs-CZ" sz="2000" dirty="0" smtClean="0"/>
          </a:p>
        </p:txBody>
      </p:sp>
      <p:pic>
        <p:nvPicPr>
          <p:cNvPr id="5" name="Zástupný symbol pro obsah 4" descr="Sasanian_Tcherdyne_Dish_Peroz.jpg"/>
          <p:cNvPicPr>
            <a:picLocks noGrp="1" noChangeAspect="1"/>
          </p:cNvPicPr>
          <p:nvPr>
            <p:ph sz="half" idx="2"/>
          </p:nvPr>
        </p:nvPicPr>
        <p:blipFill>
          <a:blip r:embed="rId2" cstate="print"/>
          <a:stretch>
            <a:fillRect/>
          </a:stretch>
        </p:blipFill>
        <p:spPr>
          <a:xfrm>
            <a:off x="4135258" y="1340768"/>
            <a:ext cx="4571508" cy="4498204"/>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Taq-e_Bostan_-_High-relief_of_Anahita,_Khosro_II,_Ahura_Mazda.jpg"/>
          <p:cNvPicPr>
            <a:picLocks noGrp="1" noChangeAspect="1"/>
          </p:cNvPicPr>
          <p:nvPr>
            <p:ph idx="1"/>
          </p:nvPr>
        </p:nvPicPr>
        <p:blipFill>
          <a:blip r:embed="rId2" cstate="print"/>
          <a:stretch>
            <a:fillRect/>
          </a:stretch>
        </p:blipFill>
        <p:spPr>
          <a:xfrm>
            <a:off x="1331640" y="1651231"/>
            <a:ext cx="6480720" cy="4461831"/>
          </a:xfrm>
        </p:spPr>
      </p:pic>
      <p:sp>
        <p:nvSpPr>
          <p:cNvPr id="3" name="Nadpis 2"/>
          <p:cNvSpPr>
            <a:spLocks noGrp="1"/>
          </p:cNvSpPr>
          <p:nvPr>
            <p:ph type="title"/>
          </p:nvPr>
        </p:nvSpPr>
        <p:spPr/>
        <p:txBody>
          <a:bodyPr>
            <a:normAutofit/>
          </a:bodyPr>
          <a:lstStyle/>
          <a:p>
            <a:r>
              <a:rPr lang="cs-CZ" sz="2800" dirty="0" err="1" smtClean="0"/>
              <a:t>Taq</a:t>
            </a:r>
            <a:r>
              <a:rPr lang="cs-CZ" sz="2800" dirty="0" smtClean="0"/>
              <a:t> i </a:t>
            </a:r>
            <a:r>
              <a:rPr lang="cs-CZ" sz="2800" dirty="0" err="1" smtClean="0"/>
              <a:t>Bostan</a:t>
            </a:r>
            <a:r>
              <a:rPr lang="cs-CZ" sz="2800" dirty="0" smtClean="0"/>
              <a:t>, </a:t>
            </a:r>
            <a:r>
              <a:rPr lang="cs-CZ" sz="2800" dirty="0" err="1" smtClean="0"/>
              <a:t>Kermanšáh</a:t>
            </a:r>
            <a:endParaRPr lang="cs-CZ"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404664"/>
            <a:ext cx="8229600" cy="648072"/>
          </a:xfrm>
        </p:spPr>
        <p:txBody>
          <a:bodyPr>
            <a:normAutofit/>
          </a:bodyPr>
          <a:lstStyle/>
          <a:p>
            <a:r>
              <a:rPr lang="cs-CZ" sz="2800" dirty="0" err="1" smtClean="0"/>
              <a:t>Chusrav</a:t>
            </a:r>
            <a:r>
              <a:rPr lang="cs-CZ" sz="2800" dirty="0" smtClean="0"/>
              <a:t> II. </a:t>
            </a:r>
            <a:r>
              <a:rPr lang="cs-CZ" sz="2800" dirty="0" err="1" smtClean="0"/>
              <a:t>Parvíz</a:t>
            </a:r>
            <a:r>
              <a:rPr lang="cs-CZ" sz="2800" dirty="0" smtClean="0"/>
              <a:t> a </a:t>
            </a:r>
            <a:r>
              <a:rPr lang="cs-CZ" sz="2800" dirty="0" err="1" smtClean="0"/>
              <a:t>Šabdíz</a:t>
            </a:r>
            <a:endParaRPr lang="cs-CZ" sz="2800" dirty="0"/>
          </a:p>
        </p:txBody>
      </p:sp>
      <p:pic>
        <p:nvPicPr>
          <p:cNvPr id="8" name="Zástupný symbol pro obsah 7" descr="Taq-e_Bostan_-_equestrian_statue.jpg"/>
          <p:cNvPicPr>
            <a:picLocks noGrp="1" noChangeAspect="1"/>
          </p:cNvPicPr>
          <p:nvPr>
            <p:ph idx="1"/>
          </p:nvPr>
        </p:nvPicPr>
        <p:blipFill>
          <a:blip r:embed="rId2" cstate="print"/>
          <a:stretch>
            <a:fillRect/>
          </a:stretch>
        </p:blipFill>
        <p:spPr>
          <a:xfrm>
            <a:off x="873586" y="1376915"/>
            <a:ext cx="7298814" cy="493240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1000" b="-31000"/>
          </a:stretch>
        </a:blip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mtClean="0"/>
              <a:t>savaran</a:t>
            </a: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152400"/>
            <a:ext cx="5770984" cy="972344"/>
          </a:xfrm>
        </p:spPr>
        <p:txBody>
          <a:bodyPr>
            <a:normAutofit/>
          </a:bodyPr>
          <a:lstStyle/>
          <a:p>
            <a:r>
              <a:rPr lang="cs-CZ" sz="2800" dirty="0" err="1" smtClean="0"/>
              <a:t>íván</a:t>
            </a:r>
            <a:r>
              <a:rPr lang="cs-CZ" sz="2800" dirty="0" smtClean="0"/>
              <a:t> paláce v </a:t>
            </a:r>
            <a:r>
              <a:rPr lang="cs-CZ" sz="2800" dirty="0" err="1" smtClean="0"/>
              <a:t>Ktésifónu</a:t>
            </a:r>
            <a:r>
              <a:rPr lang="cs-CZ" sz="2800" dirty="0" smtClean="0"/>
              <a:t>, patrně 6. st.  </a:t>
            </a:r>
            <a:endParaRPr lang="cs-CZ" sz="2800" dirty="0"/>
          </a:p>
        </p:txBody>
      </p:sp>
      <p:pic>
        <p:nvPicPr>
          <p:cNvPr id="4" name="Zástupný symbol pro obsah 3" descr="2308222392_a46b2b7ef0_o.jpg"/>
          <p:cNvPicPr>
            <a:picLocks noGrp="1" noChangeAspect="1"/>
          </p:cNvPicPr>
          <p:nvPr>
            <p:ph sz="half" idx="1"/>
          </p:nvPr>
        </p:nvPicPr>
        <p:blipFill>
          <a:blip r:embed="rId2" cstate="print"/>
          <a:stretch>
            <a:fillRect/>
          </a:stretch>
        </p:blipFill>
        <p:spPr>
          <a:xfrm>
            <a:off x="409113" y="2060848"/>
            <a:ext cx="6035095" cy="4462157"/>
          </a:xfrm>
        </p:spPr>
      </p:pic>
      <p:pic>
        <p:nvPicPr>
          <p:cNvPr id="6" name="Zástupný symbol pro obsah 5" descr="wb_Ctesiphon1.jpg"/>
          <p:cNvPicPr>
            <a:picLocks noGrp="1" noChangeAspect="1"/>
          </p:cNvPicPr>
          <p:nvPr>
            <p:ph sz="half" idx="2"/>
          </p:nvPr>
        </p:nvPicPr>
        <p:blipFill>
          <a:blip r:embed="rId3" cstate="print"/>
          <a:stretch>
            <a:fillRect/>
          </a:stretch>
        </p:blipFill>
        <p:spPr>
          <a:xfrm>
            <a:off x="5148064" y="1268760"/>
            <a:ext cx="3702567" cy="2806546"/>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476672"/>
            <a:ext cx="4546848" cy="648072"/>
          </a:xfrm>
        </p:spPr>
        <p:txBody>
          <a:bodyPr>
            <a:normAutofit/>
          </a:bodyPr>
          <a:lstStyle/>
          <a:p>
            <a:r>
              <a:rPr lang="cs-CZ" sz="2800" dirty="0" err="1" smtClean="0"/>
              <a:t>Ardašírův</a:t>
            </a:r>
            <a:r>
              <a:rPr lang="cs-CZ" sz="2800" dirty="0" smtClean="0"/>
              <a:t> palác ve </a:t>
            </a:r>
            <a:r>
              <a:rPr lang="cs-CZ" sz="2800" dirty="0" err="1" smtClean="0"/>
              <a:t>Firúzabádu</a:t>
            </a:r>
            <a:r>
              <a:rPr lang="cs-CZ" sz="2800" dirty="0" smtClean="0"/>
              <a:t> </a:t>
            </a:r>
            <a:endParaRPr lang="cs-CZ" sz="2800" dirty="0"/>
          </a:p>
        </p:txBody>
      </p:sp>
      <p:pic>
        <p:nvPicPr>
          <p:cNvPr id="6" name="Zástupný symbol pro obsah 5" descr="Palais_de_Firouz-Abad.jpg"/>
          <p:cNvPicPr>
            <a:picLocks noGrp="1" noChangeAspect="1"/>
          </p:cNvPicPr>
          <p:nvPr>
            <p:ph idx="1"/>
          </p:nvPr>
        </p:nvPicPr>
        <p:blipFill>
          <a:blip r:embed="rId2" cstate="print"/>
          <a:stretch>
            <a:fillRect/>
          </a:stretch>
        </p:blipFill>
        <p:spPr>
          <a:xfrm>
            <a:off x="1331640" y="1363898"/>
            <a:ext cx="6455828" cy="4873414"/>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FiruzabadAerialView.jpg"/>
          <p:cNvPicPr>
            <a:picLocks noGrp="1" noChangeAspect="1"/>
          </p:cNvPicPr>
          <p:nvPr>
            <p:ph idx="1"/>
          </p:nvPr>
        </p:nvPicPr>
        <p:blipFill>
          <a:blip r:embed="rId2" cstate="print"/>
          <a:stretch>
            <a:fillRect/>
          </a:stretch>
        </p:blipFill>
        <p:spPr>
          <a:xfrm>
            <a:off x="1547665" y="1672538"/>
            <a:ext cx="5931224" cy="4024458"/>
          </a:xfrm>
        </p:spPr>
      </p:pic>
      <p:sp>
        <p:nvSpPr>
          <p:cNvPr id="3" name="Nadpis 2"/>
          <p:cNvSpPr>
            <a:spLocks noGrp="1"/>
          </p:cNvSpPr>
          <p:nvPr>
            <p:ph type="title"/>
          </p:nvPr>
        </p:nvSpPr>
        <p:spPr/>
        <p:txBody>
          <a:bodyPr>
            <a:normAutofit/>
          </a:bodyPr>
          <a:lstStyle/>
          <a:p>
            <a:r>
              <a:rPr lang="cs-CZ" sz="2800" dirty="0" err="1" smtClean="0"/>
              <a:t>Sasánovský</a:t>
            </a:r>
            <a:r>
              <a:rPr lang="cs-CZ" sz="2800" dirty="0" smtClean="0"/>
              <a:t> </a:t>
            </a:r>
            <a:r>
              <a:rPr lang="cs-CZ" sz="2800" dirty="0" err="1" smtClean="0"/>
              <a:t>Firúzabád</a:t>
            </a:r>
            <a:r>
              <a:rPr lang="cs-CZ" sz="2800" dirty="0" smtClean="0"/>
              <a:t> – </a:t>
            </a:r>
            <a:r>
              <a:rPr lang="cs-CZ" sz="2800" dirty="0" err="1" smtClean="0"/>
              <a:t>Gur</a:t>
            </a:r>
            <a:r>
              <a:rPr lang="cs-CZ" sz="2800" dirty="0" smtClean="0"/>
              <a:t> - </a:t>
            </a:r>
            <a:r>
              <a:rPr lang="cs-CZ" sz="2800" dirty="0" err="1" smtClean="0"/>
              <a:t>Ardašír</a:t>
            </a:r>
            <a:r>
              <a:rPr lang="cs-CZ" sz="2800" dirty="0" smtClean="0"/>
              <a:t> </a:t>
            </a:r>
            <a:r>
              <a:rPr lang="cs-CZ" sz="2800" dirty="0" err="1" smtClean="0"/>
              <a:t>Chwarrah</a:t>
            </a:r>
            <a:r>
              <a:rPr lang="cs-CZ" sz="2800" dirty="0" smtClean="0"/>
              <a:t> </a:t>
            </a:r>
            <a:br>
              <a:rPr lang="cs-CZ" sz="2800" dirty="0" smtClean="0"/>
            </a:br>
            <a:r>
              <a:rPr lang="cs-CZ" sz="2800" dirty="0" smtClean="0"/>
              <a:t>/Sláva </a:t>
            </a:r>
            <a:r>
              <a:rPr lang="cs-CZ" sz="2800" dirty="0" err="1" smtClean="0"/>
              <a:t>Ardašíra</a:t>
            </a:r>
            <a:r>
              <a:rPr lang="cs-CZ" sz="2800" dirty="0" smtClean="0"/>
              <a:t>/</a:t>
            </a:r>
            <a:endParaRPr lang="cs-CZ"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Zástupný symbol pro obsah 4"/>
          <p:cNvSpPr>
            <a:spLocks noGrp="1"/>
          </p:cNvSpPr>
          <p:nvPr>
            <p:ph idx="1"/>
          </p:nvPr>
        </p:nvSpPr>
        <p:spPr>
          <a:xfrm>
            <a:off x="4644008" y="908720"/>
            <a:ext cx="4042792" cy="5187280"/>
          </a:xfrm>
        </p:spPr>
        <p:txBody>
          <a:bodyPr/>
          <a:lstStyle/>
          <a:p>
            <a:r>
              <a:rPr lang="cs-CZ" dirty="0" err="1" smtClean="0"/>
              <a:t>Šápur</a:t>
            </a:r>
            <a:r>
              <a:rPr lang="cs-CZ" dirty="0" smtClean="0"/>
              <a:t> II. (309-79) </a:t>
            </a:r>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hb_34.33.jpg"/>
          <p:cNvPicPr>
            <a:picLocks noGrp="1" noChangeAspect="1"/>
          </p:cNvPicPr>
          <p:nvPr>
            <p:ph idx="1"/>
          </p:nvPr>
        </p:nvPicPr>
        <p:blipFill>
          <a:blip r:embed="rId2" cstate="print"/>
          <a:stretch>
            <a:fillRect/>
          </a:stretch>
        </p:blipFill>
        <p:spPr>
          <a:xfrm>
            <a:off x="1598712" y="404664"/>
            <a:ext cx="6069632" cy="6069632"/>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a:xfrm>
            <a:off x="457200" y="476672"/>
            <a:ext cx="8291264" cy="2232248"/>
          </a:xfrm>
        </p:spPr>
        <p:txBody>
          <a:bodyPr>
            <a:normAutofit fontScale="92500" lnSpcReduction="20000"/>
          </a:bodyPr>
          <a:lstStyle/>
          <a:p>
            <a:r>
              <a:rPr lang="cs-CZ" sz="1800" dirty="0" smtClean="0"/>
              <a:t>224-260 období budování </a:t>
            </a:r>
            <a:r>
              <a:rPr lang="cs-CZ" sz="1800" dirty="0" err="1" smtClean="0"/>
              <a:t>sasánovského</a:t>
            </a:r>
            <a:r>
              <a:rPr lang="cs-CZ" sz="1800" dirty="0" smtClean="0"/>
              <a:t> impéria a agrese vůči západnímu sousedu, po + </a:t>
            </a:r>
            <a:r>
              <a:rPr lang="cs-CZ" sz="1800" dirty="0" err="1" smtClean="0"/>
              <a:t>Šápura</a:t>
            </a:r>
            <a:r>
              <a:rPr lang="cs-CZ" sz="1800" dirty="0" smtClean="0"/>
              <a:t> I. zvrat – Persie upadá do interních konfliktů za krátce vládnoucích nebo slabých králů (</a:t>
            </a:r>
            <a:r>
              <a:rPr lang="cs-CZ" sz="1800" dirty="0" err="1" smtClean="0"/>
              <a:t>Hromizd</a:t>
            </a:r>
            <a:r>
              <a:rPr lang="cs-CZ" sz="1800" dirty="0" smtClean="0"/>
              <a:t>-</a:t>
            </a:r>
            <a:r>
              <a:rPr lang="cs-CZ" sz="1800" dirty="0" err="1" smtClean="0"/>
              <a:t>Ardašír</a:t>
            </a:r>
            <a:r>
              <a:rPr lang="cs-CZ" sz="1800" dirty="0" smtClean="0"/>
              <a:t>, </a:t>
            </a:r>
            <a:r>
              <a:rPr lang="cs-CZ" sz="1800" dirty="0" err="1" smtClean="0"/>
              <a:t>Bahrám</a:t>
            </a:r>
            <a:r>
              <a:rPr lang="cs-CZ" sz="1800" dirty="0" smtClean="0"/>
              <a:t> I., </a:t>
            </a:r>
            <a:r>
              <a:rPr lang="cs-CZ" sz="1800" dirty="0" err="1" smtClean="0"/>
              <a:t>Bahrám</a:t>
            </a:r>
            <a:r>
              <a:rPr lang="cs-CZ" sz="1800" dirty="0" smtClean="0"/>
              <a:t> II.), naopak  římský stát se po r. 270 proměňuje a konsoliduje síly k navrácení úderu</a:t>
            </a:r>
          </a:p>
          <a:p>
            <a:r>
              <a:rPr lang="cs-CZ" sz="1800" dirty="0" smtClean="0"/>
              <a:t> </a:t>
            </a:r>
            <a:r>
              <a:rPr lang="cs-CZ" sz="1800" dirty="0" err="1" smtClean="0"/>
              <a:t>Bahrám</a:t>
            </a:r>
            <a:r>
              <a:rPr lang="cs-CZ" sz="1800" dirty="0" smtClean="0"/>
              <a:t> II. (276-93) dominance </a:t>
            </a:r>
            <a:r>
              <a:rPr lang="cs-CZ" sz="1800" dirty="0" err="1" smtClean="0"/>
              <a:t>zoroastrijského</a:t>
            </a:r>
            <a:r>
              <a:rPr lang="cs-CZ" sz="1800" dirty="0" smtClean="0"/>
              <a:t> kněžstva a velmožů</a:t>
            </a:r>
          </a:p>
          <a:p>
            <a:r>
              <a:rPr lang="cs-CZ" sz="1800" dirty="0" smtClean="0"/>
              <a:t>Velekněz </a:t>
            </a:r>
            <a:r>
              <a:rPr lang="cs-CZ" sz="1800" dirty="0" err="1" smtClean="0"/>
              <a:t>Kerdir</a:t>
            </a:r>
            <a:r>
              <a:rPr lang="cs-CZ" sz="1800" dirty="0" smtClean="0"/>
              <a:t>  na vrcholu vlivu  - počátek aliance mezi </a:t>
            </a:r>
            <a:r>
              <a:rPr lang="cs-CZ" sz="1800" dirty="0" err="1" smtClean="0"/>
              <a:t>sasánovským</a:t>
            </a:r>
            <a:r>
              <a:rPr lang="cs-CZ" sz="1800" dirty="0" smtClean="0"/>
              <a:t> režimem a </a:t>
            </a:r>
            <a:r>
              <a:rPr lang="cs-CZ" sz="1800" dirty="0" err="1" smtClean="0"/>
              <a:t>zoroastrijským</a:t>
            </a:r>
            <a:r>
              <a:rPr lang="cs-CZ" sz="1800" dirty="0" smtClean="0"/>
              <a:t> náboženstvím, snaha o likvidaci všech jiných náboženství v Persii – náboženství od této chvíle bude hrát stále silnější roli ve vztahu mezi </a:t>
            </a:r>
            <a:r>
              <a:rPr lang="cs-CZ" sz="1800" dirty="0" err="1" smtClean="0"/>
              <a:t>Ktésifónem</a:t>
            </a:r>
            <a:r>
              <a:rPr lang="cs-CZ" sz="1800" dirty="0" smtClean="0"/>
              <a:t> a Římem</a:t>
            </a:r>
          </a:p>
        </p:txBody>
      </p:sp>
      <p:pic>
        <p:nvPicPr>
          <p:cNvPr id="5" name="Zástupný symbol pro obsah 4" descr="Nakš i Rustam_ohňové oltáře.PNG"/>
          <p:cNvPicPr>
            <a:picLocks noGrp="1" noChangeAspect="1"/>
          </p:cNvPicPr>
          <p:nvPr>
            <p:ph sz="half" idx="2"/>
          </p:nvPr>
        </p:nvPicPr>
        <p:blipFill>
          <a:blip r:embed="rId2" cstate="print"/>
          <a:stretch>
            <a:fillRect/>
          </a:stretch>
        </p:blipFill>
        <p:spPr>
          <a:xfrm>
            <a:off x="1763688" y="2549523"/>
            <a:ext cx="5328592" cy="3975822"/>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404664"/>
            <a:ext cx="8229600" cy="720080"/>
          </a:xfrm>
        </p:spPr>
        <p:txBody>
          <a:bodyPr>
            <a:normAutofit/>
          </a:bodyPr>
          <a:lstStyle/>
          <a:p>
            <a:r>
              <a:rPr lang="cs-CZ" sz="2800" dirty="0" err="1" smtClean="0"/>
              <a:t>Sasánovská</a:t>
            </a:r>
            <a:r>
              <a:rPr lang="cs-CZ" sz="2800" dirty="0" smtClean="0"/>
              <a:t> </a:t>
            </a:r>
            <a:r>
              <a:rPr lang="cs-CZ" sz="2800" dirty="0" err="1" smtClean="0"/>
              <a:t>říse</a:t>
            </a:r>
            <a:r>
              <a:rPr lang="cs-CZ" sz="2800" dirty="0" smtClean="0"/>
              <a:t> v 1. polovině 6. st.</a:t>
            </a:r>
            <a:endParaRPr lang="cs-CZ" sz="2800" dirty="0"/>
          </a:p>
        </p:txBody>
      </p:sp>
      <p:pic>
        <p:nvPicPr>
          <p:cNvPr id="6" name="Zástupný symbol pro obsah 5" descr="justinian_byzanz.png"/>
          <p:cNvPicPr>
            <a:picLocks noGrp="1" noChangeAspect="1"/>
          </p:cNvPicPr>
          <p:nvPr>
            <p:ph idx="1"/>
          </p:nvPr>
        </p:nvPicPr>
        <p:blipFill>
          <a:blip r:embed="rId2" cstate="print"/>
          <a:stretch>
            <a:fillRect/>
          </a:stretch>
        </p:blipFill>
        <p:spPr>
          <a:xfrm>
            <a:off x="683568" y="1196752"/>
            <a:ext cx="7803389" cy="529195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a:xfrm>
            <a:off x="457200" y="260648"/>
            <a:ext cx="8363272" cy="3096344"/>
          </a:xfrm>
        </p:spPr>
        <p:txBody>
          <a:bodyPr>
            <a:normAutofit fontScale="62500" lnSpcReduction="20000"/>
          </a:bodyPr>
          <a:lstStyle/>
          <a:p>
            <a:r>
              <a:rPr lang="cs-CZ" sz="2800" dirty="0" err="1" smtClean="0"/>
              <a:t>Diokletianus</a:t>
            </a:r>
            <a:r>
              <a:rPr lang="cs-CZ" sz="2800" dirty="0" smtClean="0"/>
              <a:t> (284-305,) 287 vyslanci </a:t>
            </a:r>
            <a:r>
              <a:rPr lang="cs-CZ" sz="2800" dirty="0" err="1" smtClean="0"/>
              <a:t>Bahráma</a:t>
            </a:r>
            <a:r>
              <a:rPr lang="cs-CZ" sz="2800" dirty="0" smtClean="0"/>
              <a:t> se snaží o uzavření mírové smlouvy (288)</a:t>
            </a:r>
          </a:p>
          <a:p>
            <a:r>
              <a:rPr lang="cs-CZ" sz="2800" dirty="0" err="1" smtClean="0"/>
              <a:t>Diokletianovy</a:t>
            </a:r>
            <a:r>
              <a:rPr lang="cs-CZ" sz="2800" dirty="0" smtClean="0"/>
              <a:t> reformy definitivně ukončují období nestability a krize římské říše, </a:t>
            </a:r>
            <a:r>
              <a:rPr lang="cs-CZ" sz="2800" dirty="0" err="1" smtClean="0"/>
              <a:t>Strata</a:t>
            </a:r>
            <a:r>
              <a:rPr lang="cs-CZ" sz="2800" dirty="0" smtClean="0"/>
              <a:t> </a:t>
            </a:r>
            <a:r>
              <a:rPr lang="cs-CZ" sz="2800" dirty="0" err="1" smtClean="0"/>
              <a:t>Diokletiana</a:t>
            </a:r>
            <a:r>
              <a:rPr lang="cs-CZ" sz="2800" dirty="0" smtClean="0"/>
              <a:t> a Palestinský  limes, edikt proti manichejcům (297), intervence v Arménii (Malé) – </a:t>
            </a:r>
            <a:r>
              <a:rPr lang="cs-CZ" sz="2800" dirty="0" err="1" smtClean="0"/>
              <a:t>znovudosazení</a:t>
            </a:r>
            <a:r>
              <a:rPr lang="cs-CZ" sz="2800" dirty="0" smtClean="0"/>
              <a:t> krále </a:t>
            </a:r>
            <a:r>
              <a:rPr lang="cs-CZ" sz="2800" dirty="0" err="1" smtClean="0"/>
              <a:t>Tiridata</a:t>
            </a:r>
            <a:r>
              <a:rPr lang="cs-CZ" sz="2800" dirty="0" smtClean="0"/>
              <a:t> III. (290)</a:t>
            </a:r>
          </a:p>
          <a:p>
            <a:r>
              <a:rPr lang="cs-CZ" sz="2800" dirty="0" err="1" smtClean="0"/>
              <a:t>Narses</a:t>
            </a:r>
            <a:r>
              <a:rPr lang="cs-CZ" sz="2800" dirty="0" smtClean="0"/>
              <a:t> I. (293-302) 296 invaze do římské Arménie, 297 bitva mezi </a:t>
            </a:r>
            <a:r>
              <a:rPr lang="cs-CZ" sz="2800" dirty="0" err="1" smtClean="0"/>
              <a:t>Kallinikem</a:t>
            </a:r>
            <a:r>
              <a:rPr lang="cs-CZ" sz="2800" dirty="0" smtClean="0"/>
              <a:t> a </a:t>
            </a:r>
            <a:r>
              <a:rPr lang="cs-CZ" sz="2800" dirty="0" err="1" smtClean="0"/>
              <a:t>Carrhae</a:t>
            </a:r>
            <a:r>
              <a:rPr lang="cs-CZ" sz="2800" dirty="0" smtClean="0"/>
              <a:t>, 298 bitva u </a:t>
            </a:r>
            <a:r>
              <a:rPr lang="cs-CZ" sz="2800" dirty="0" err="1" smtClean="0"/>
              <a:t>Sataly</a:t>
            </a:r>
            <a:r>
              <a:rPr lang="cs-CZ" sz="2800" dirty="0" smtClean="0"/>
              <a:t>  - vítězství </a:t>
            </a:r>
            <a:r>
              <a:rPr lang="cs-CZ" sz="2800" dirty="0" err="1" smtClean="0"/>
              <a:t>caesara</a:t>
            </a:r>
            <a:r>
              <a:rPr lang="cs-CZ" sz="2800" dirty="0" smtClean="0"/>
              <a:t> </a:t>
            </a:r>
            <a:r>
              <a:rPr lang="cs-CZ" sz="2800" dirty="0" err="1" smtClean="0"/>
              <a:t>Galeria</a:t>
            </a:r>
            <a:endParaRPr lang="cs-CZ" sz="2800" dirty="0" smtClean="0"/>
          </a:p>
          <a:p>
            <a:r>
              <a:rPr lang="cs-CZ" sz="2800" dirty="0" smtClean="0"/>
              <a:t>Mír: těžké ztráty  pro Persii, na druhé straně  vítězný Řím respektuje existenci a suverenitu  svého </a:t>
            </a:r>
            <a:r>
              <a:rPr lang="cs-CZ" sz="2800" dirty="0" err="1" smtClean="0"/>
              <a:t>sasánovského</a:t>
            </a:r>
            <a:r>
              <a:rPr lang="cs-CZ" sz="2800" dirty="0" smtClean="0"/>
              <a:t> rivala, mír v </a:t>
            </a:r>
            <a:r>
              <a:rPr lang="cs-CZ" sz="2800" dirty="0" err="1" smtClean="0"/>
              <a:t>Nisibis</a:t>
            </a:r>
            <a:r>
              <a:rPr lang="cs-CZ" sz="2800" dirty="0" smtClean="0"/>
              <a:t>  položil základ mírové koexistenci mezi velmocemi, stanovil podobu obchodní výměny i </a:t>
            </a:r>
            <a:r>
              <a:rPr lang="cs-CZ" sz="2800" dirty="0" err="1" smtClean="0"/>
              <a:t>politicko</a:t>
            </a:r>
            <a:r>
              <a:rPr lang="cs-CZ" sz="2800" dirty="0" smtClean="0"/>
              <a:t> diplomatických vztahů</a:t>
            </a:r>
          </a:p>
          <a:p>
            <a:endParaRPr lang="cs-CZ" dirty="0"/>
          </a:p>
        </p:txBody>
      </p:sp>
      <p:pic>
        <p:nvPicPr>
          <p:cNvPr id="6" name="Zástupný symbol pro obsah 5" descr="Narses a Anahita.PNG"/>
          <p:cNvPicPr>
            <a:picLocks noGrp="1" noChangeAspect="1"/>
          </p:cNvPicPr>
          <p:nvPr>
            <p:ph sz="half" idx="2"/>
          </p:nvPr>
        </p:nvPicPr>
        <p:blipFill>
          <a:blip r:embed="rId2" cstate="print"/>
          <a:stretch>
            <a:fillRect/>
          </a:stretch>
        </p:blipFill>
        <p:spPr>
          <a:xfrm>
            <a:off x="1763688" y="2996952"/>
            <a:ext cx="5472608" cy="353699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620688"/>
            <a:ext cx="8229600" cy="5688632"/>
          </a:xfrm>
        </p:spPr>
        <p:txBody>
          <a:bodyPr>
            <a:normAutofit/>
          </a:bodyPr>
          <a:lstStyle/>
          <a:p>
            <a:r>
              <a:rPr lang="cs-CZ" sz="1800" dirty="0" err="1" smtClean="0"/>
              <a:t>Hormizd</a:t>
            </a:r>
            <a:r>
              <a:rPr lang="cs-CZ" sz="1800" dirty="0" smtClean="0"/>
              <a:t> II., </a:t>
            </a:r>
            <a:r>
              <a:rPr lang="cs-CZ" sz="1800" dirty="0" err="1" smtClean="0"/>
              <a:t>Adanarses</a:t>
            </a:r>
            <a:r>
              <a:rPr lang="cs-CZ" sz="1800" dirty="0" smtClean="0"/>
              <a:t> </a:t>
            </a:r>
          </a:p>
          <a:p>
            <a:r>
              <a:rPr lang="cs-CZ" sz="1800" dirty="0" err="1" smtClean="0"/>
              <a:t>Šápur</a:t>
            </a:r>
            <a:r>
              <a:rPr lang="cs-CZ" sz="1800" dirty="0" smtClean="0"/>
              <a:t> II. (309-79) obnovení agresivní západní politiky prvních </a:t>
            </a:r>
            <a:r>
              <a:rPr lang="cs-CZ" sz="1800" dirty="0" err="1" smtClean="0"/>
              <a:t>Sasánovců</a:t>
            </a:r>
            <a:endParaRPr lang="cs-CZ" sz="1800" dirty="0" smtClean="0"/>
          </a:p>
          <a:p>
            <a:r>
              <a:rPr lang="cs-CZ" sz="1800" dirty="0" smtClean="0"/>
              <a:t>nájezdy arabských beduínů do jižních oblastí </a:t>
            </a:r>
            <a:r>
              <a:rPr lang="cs-CZ" sz="1800" dirty="0" err="1" smtClean="0"/>
              <a:t>sasánovského</a:t>
            </a:r>
            <a:r>
              <a:rPr lang="cs-CZ" sz="1800" dirty="0" smtClean="0"/>
              <a:t> státu (zejm. Irák a Fars), odveta – od 325 </a:t>
            </a:r>
            <a:r>
              <a:rPr lang="cs-CZ" sz="1800" dirty="0" err="1" smtClean="0"/>
              <a:t>Šápurova</a:t>
            </a:r>
            <a:r>
              <a:rPr lang="cs-CZ" sz="1800" dirty="0" smtClean="0"/>
              <a:t> tažení do Arábie (</a:t>
            </a:r>
            <a:r>
              <a:rPr lang="cs-CZ" sz="1800" dirty="0" err="1" smtClean="0"/>
              <a:t>Syrie</a:t>
            </a:r>
            <a:r>
              <a:rPr lang="cs-CZ" sz="1800" dirty="0" smtClean="0"/>
              <a:t>, Irák, Bahrajn, Katar), brutální postup: genocida některých arabských kmenů, likvidace zavlažovacích systémů, masové deportace – Arabové zatlačení do nitra poloostrova, celá oblast Perského zálivu pevně v </a:t>
            </a:r>
            <a:r>
              <a:rPr lang="cs-CZ" sz="1800" dirty="0" err="1" smtClean="0"/>
              <a:t>sasánovských</a:t>
            </a:r>
            <a:r>
              <a:rPr lang="cs-CZ" sz="1800" dirty="0" smtClean="0"/>
              <a:t> rukou, vybudování systému fortifikací chránících </a:t>
            </a:r>
            <a:r>
              <a:rPr lang="cs-CZ" sz="1800" dirty="0" err="1" smtClean="0"/>
              <a:t>Mezpotamii</a:t>
            </a:r>
            <a:r>
              <a:rPr lang="cs-CZ" sz="1800" dirty="0" smtClean="0"/>
              <a:t> – „Zeď Arabů „ </a:t>
            </a:r>
          </a:p>
          <a:p>
            <a:r>
              <a:rPr lang="cs-CZ" sz="1800" dirty="0" smtClean="0"/>
              <a:t>Konstantin Veliký (306-37) – </a:t>
            </a:r>
            <a:r>
              <a:rPr lang="cs-CZ" sz="1800" dirty="0" err="1" smtClean="0"/>
              <a:t>Konstantinovská</a:t>
            </a:r>
            <a:r>
              <a:rPr lang="cs-CZ" sz="1800" dirty="0" smtClean="0"/>
              <a:t> revoluce – bitva u </a:t>
            </a:r>
            <a:r>
              <a:rPr lang="cs-CZ" sz="1800" dirty="0" err="1" smtClean="0"/>
              <a:t>Milvijského</a:t>
            </a:r>
            <a:r>
              <a:rPr lang="cs-CZ" sz="1800" dirty="0" smtClean="0"/>
              <a:t> mostu (312), Milánský edikt (313) – </a:t>
            </a:r>
            <a:r>
              <a:rPr lang="cs-CZ" sz="1800" dirty="0" err="1" smtClean="0"/>
              <a:t>christinanizace</a:t>
            </a:r>
            <a:r>
              <a:rPr lang="cs-CZ" sz="1800" dirty="0" smtClean="0"/>
              <a:t> římského impéria a systematická implementace křesťanství do státních struktur, křesťanství stále více v pozici římského státního náboženství  - posílení sebevědomí a vědomí sounáležitosti u perských křesťanů – ostrá perzekuce ze strany </a:t>
            </a:r>
            <a:r>
              <a:rPr lang="cs-CZ" sz="1800" dirty="0" err="1" smtClean="0"/>
              <a:t>sasánovského</a:t>
            </a:r>
            <a:r>
              <a:rPr lang="cs-CZ" sz="1800" dirty="0" smtClean="0"/>
              <a:t> státu, který je vidí jako spojence západního </a:t>
            </a:r>
            <a:r>
              <a:rPr lang="cs-CZ" sz="1800" dirty="0" err="1" smtClean="0"/>
              <a:t>arcinepřítele</a:t>
            </a:r>
            <a:r>
              <a:rPr lang="cs-CZ" sz="1800" dirty="0" smtClean="0"/>
              <a:t>, státem organizované pogromy, hromadné exekuce, syrská martyrologia</a:t>
            </a:r>
          </a:p>
          <a:p>
            <a:r>
              <a:rPr lang="cs-CZ" sz="1800" dirty="0" smtClean="0"/>
              <a:t>+ Konstantina  r. 337 - </a:t>
            </a:r>
            <a:r>
              <a:rPr lang="cs-CZ" sz="1800" dirty="0" err="1" smtClean="0"/>
              <a:t>Šápur</a:t>
            </a:r>
            <a:r>
              <a:rPr lang="cs-CZ" sz="1800" dirty="0" smtClean="0"/>
              <a:t> vpadá do  Arménie – konflikt 338-363, hlavní protagonisté </a:t>
            </a:r>
            <a:r>
              <a:rPr lang="cs-CZ" sz="1800" dirty="0" err="1" smtClean="0"/>
              <a:t>Šápur</a:t>
            </a:r>
            <a:r>
              <a:rPr lang="cs-CZ" sz="1800" dirty="0" smtClean="0"/>
              <a:t> II. A </a:t>
            </a:r>
            <a:r>
              <a:rPr lang="cs-CZ" sz="1800" dirty="0" err="1" smtClean="0"/>
              <a:t>Constantius</a:t>
            </a:r>
            <a:r>
              <a:rPr lang="cs-CZ" sz="1800" dirty="0" smtClean="0"/>
              <a:t> II. (337-61), trojnásobné obléhání </a:t>
            </a:r>
            <a:r>
              <a:rPr lang="cs-CZ" sz="1800" dirty="0" err="1" smtClean="0"/>
              <a:t>Nisibis</a:t>
            </a:r>
            <a:r>
              <a:rPr lang="cs-CZ" sz="1800" dirty="0" smtClean="0"/>
              <a:t>, bitva před hradbami </a:t>
            </a:r>
            <a:r>
              <a:rPr lang="cs-CZ" sz="1800" dirty="0" err="1" smtClean="0"/>
              <a:t>Singary</a:t>
            </a:r>
            <a:r>
              <a:rPr lang="cs-CZ" sz="1800" dirty="0" smtClean="0"/>
              <a:t> (</a:t>
            </a:r>
            <a:r>
              <a:rPr lang="cs-CZ" sz="1800" dirty="0" err="1" smtClean="0"/>
              <a:t>Sindžár</a:t>
            </a:r>
            <a:r>
              <a:rPr lang="cs-CZ" sz="1800" dirty="0" smtClean="0"/>
              <a:t>) 348, efektivní římský pohraniční pevnostní systém zadržel </a:t>
            </a:r>
            <a:r>
              <a:rPr lang="cs-CZ" sz="1800" dirty="0" err="1" smtClean="0"/>
              <a:t>Šápurův</a:t>
            </a:r>
            <a:r>
              <a:rPr lang="cs-CZ" sz="1800" dirty="0" smtClean="0"/>
              <a:t> nápor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a:xfrm>
            <a:off x="457200" y="260648"/>
            <a:ext cx="8219256" cy="2016224"/>
          </a:xfrm>
        </p:spPr>
        <p:txBody>
          <a:bodyPr>
            <a:normAutofit/>
          </a:bodyPr>
          <a:lstStyle/>
          <a:p>
            <a:r>
              <a:rPr lang="cs-CZ" sz="1800" dirty="0" smtClean="0"/>
              <a:t>350 počátek velké západní migrace středoasijských nomádů – Hunů, </a:t>
            </a:r>
            <a:r>
              <a:rPr lang="cs-CZ" sz="1800" dirty="0" err="1" smtClean="0"/>
              <a:t>Chionité</a:t>
            </a:r>
            <a:r>
              <a:rPr lang="cs-CZ" sz="1800" dirty="0" smtClean="0"/>
              <a:t> (</a:t>
            </a:r>
            <a:r>
              <a:rPr lang="cs-CZ" sz="1800" dirty="0" err="1" smtClean="0"/>
              <a:t>Kidarité</a:t>
            </a:r>
            <a:r>
              <a:rPr lang="cs-CZ" sz="1800" dirty="0" smtClean="0"/>
              <a:t>, - král „</a:t>
            </a:r>
            <a:r>
              <a:rPr lang="cs-CZ" sz="1800" dirty="0" err="1" smtClean="0"/>
              <a:t>kidara</a:t>
            </a:r>
            <a:r>
              <a:rPr lang="cs-CZ" sz="1800" dirty="0" smtClean="0"/>
              <a:t>“, Huna, </a:t>
            </a:r>
            <a:r>
              <a:rPr lang="cs-CZ" sz="1800" dirty="0" err="1" smtClean="0"/>
              <a:t>Honk</a:t>
            </a:r>
            <a:r>
              <a:rPr lang="cs-CZ" sz="1800" dirty="0" smtClean="0"/>
              <a:t>, nebo </a:t>
            </a:r>
            <a:r>
              <a:rPr lang="cs-CZ" sz="1800" dirty="0" err="1" smtClean="0"/>
              <a:t>Kušáni</a:t>
            </a:r>
            <a:r>
              <a:rPr lang="cs-CZ" sz="1800" dirty="0" smtClean="0"/>
              <a:t>, </a:t>
            </a:r>
            <a:r>
              <a:rPr lang="cs-CZ" sz="1800" dirty="0" err="1" smtClean="0"/>
              <a:t>Yüe</a:t>
            </a:r>
            <a:r>
              <a:rPr lang="cs-CZ" sz="1800" dirty="0" smtClean="0"/>
              <a:t> či) napadají  po dobytí </a:t>
            </a:r>
            <a:r>
              <a:rPr lang="cs-CZ" sz="1800" dirty="0" err="1" smtClean="0"/>
              <a:t>Sogdiany</a:t>
            </a:r>
            <a:r>
              <a:rPr lang="cs-CZ" sz="1800" dirty="0" smtClean="0"/>
              <a:t> severovýchod </a:t>
            </a:r>
            <a:r>
              <a:rPr lang="cs-CZ" sz="1800" dirty="0" err="1" smtClean="0"/>
              <a:t>sasánovské</a:t>
            </a:r>
            <a:r>
              <a:rPr lang="cs-CZ" sz="1800" dirty="0" smtClean="0"/>
              <a:t> říše</a:t>
            </a:r>
          </a:p>
          <a:p>
            <a:r>
              <a:rPr lang="cs-CZ" sz="1800" dirty="0" err="1" smtClean="0"/>
              <a:t>Šápur</a:t>
            </a:r>
            <a:r>
              <a:rPr lang="cs-CZ" sz="1800" dirty="0" smtClean="0"/>
              <a:t> přerušuje římskou kampaň a táhne do ohrožených  oblastí, odražení invaze a potvrzení </a:t>
            </a:r>
            <a:r>
              <a:rPr lang="cs-CZ" sz="1800" dirty="0" err="1" smtClean="0"/>
              <a:t>sasánovské</a:t>
            </a:r>
            <a:r>
              <a:rPr lang="cs-CZ" sz="1800" dirty="0" smtClean="0"/>
              <a:t> dominance, </a:t>
            </a:r>
            <a:r>
              <a:rPr lang="cs-CZ" sz="1800" dirty="0" err="1" smtClean="0"/>
              <a:t>Chionité</a:t>
            </a:r>
            <a:r>
              <a:rPr lang="cs-CZ" sz="1800" dirty="0" smtClean="0"/>
              <a:t> přijali perskou svrchovanost, obrovské depoty zlatých mincí ražených v </a:t>
            </a:r>
            <a:r>
              <a:rPr lang="cs-CZ" sz="1800" dirty="0" err="1" smtClean="0"/>
              <a:t>Mervu</a:t>
            </a:r>
            <a:r>
              <a:rPr lang="cs-CZ" sz="1800" dirty="0" smtClean="0"/>
              <a:t>, </a:t>
            </a:r>
          </a:p>
        </p:txBody>
      </p:sp>
      <p:pic>
        <p:nvPicPr>
          <p:cNvPr id="5" name="Zástupný symbol pro obsah 4" descr="central_asia_post_ussr.jpg"/>
          <p:cNvPicPr>
            <a:picLocks noGrp="1" noChangeAspect="1"/>
          </p:cNvPicPr>
          <p:nvPr>
            <p:ph sz="half" idx="2"/>
          </p:nvPr>
        </p:nvPicPr>
        <p:blipFill>
          <a:blip r:embed="rId2" cstate="print"/>
          <a:stretch>
            <a:fillRect/>
          </a:stretch>
        </p:blipFill>
        <p:spPr>
          <a:xfrm>
            <a:off x="1547665" y="2049751"/>
            <a:ext cx="5832648" cy="4498176"/>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2"/>
          <p:cNvSpPr>
            <a:spLocks noGrp="1"/>
          </p:cNvSpPr>
          <p:nvPr>
            <p:ph idx="1"/>
          </p:nvPr>
        </p:nvSpPr>
        <p:spPr>
          <a:xfrm>
            <a:off x="457200" y="404813"/>
            <a:ext cx="8229600" cy="6048375"/>
          </a:xfrm>
        </p:spPr>
        <p:txBody>
          <a:bodyPr>
            <a:noAutofit/>
          </a:bodyPr>
          <a:lstStyle/>
          <a:p>
            <a:r>
              <a:rPr lang="cs-CZ" sz="1800" dirty="0" smtClean="0"/>
              <a:t>356 diplomatická mírová aktivita</a:t>
            </a:r>
          </a:p>
          <a:p>
            <a:r>
              <a:rPr lang="cs-CZ" sz="1800" dirty="0" smtClean="0"/>
              <a:t> 359 </a:t>
            </a:r>
            <a:r>
              <a:rPr lang="cs-CZ" sz="1800" dirty="0" err="1" smtClean="0"/>
              <a:t>Šápur</a:t>
            </a:r>
            <a:r>
              <a:rPr lang="cs-CZ" sz="1800" dirty="0" smtClean="0"/>
              <a:t> II. Se svým spojencem „novým“ králem </a:t>
            </a:r>
            <a:r>
              <a:rPr lang="cs-CZ" sz="1800" dirty="0" err="1" smtClean="0"/>
              <a:t>Chionitů</a:t>
            </a:r>
            <a:r>
              <a:rPr lang="cs-CZ" sz="1800" dirty="0" smtClean="0"/>
              <a:t> </a:t>
            </a:r>
            <a:r>
              <a:rPr lang="cs-CZ" sz="1800" dirty="0" err="1" smtClean="0"/>
              <a:t>Grumbatem</a:t>
            </a:r>
            <a:r>
              <a:rPr lang="cs-CZ" sz="1800" dirty="0" smtClean="0"/>
              <a:t> obnovuje ofenzívu vůči Římanům</a:t>
            </a:r>
          </a:p>
          <a:p>
            <a:r>
              <a:rPr lang="cs-CZ" sz="1800" dirty="0" smtClean="0"/>
              <a:t>dobytí Amidy (</a:t>
            </a:r>
            <a:r>
              <a:rPr lang="cs-CZ" sz="1800" dirty="0" err="1" smtClean="0"/>
              <a:t>Dyiarbakir</a:t>
            </a:r>
            <a:r>
              <a:rPr lang="cs-CZ" sz="1800" dirty="0" smtClean="0"/>
              <a:t>) a </a:t>
            </a:r>
            <a:r>
              <a:rPr lang="cs-CZ" sz="1800" dirty="0" err="1" smtClean="0"/>
              <a:t>Singary</a:t>
            </a:r>
            <a:r>
              <a:rPr lang="cs-CZ" sz="1800" dirty="0" smtClean="0"/>
              <a:t>, deportace obyvatelstva</a:t>
            </a:r>
          </a:p>
          <a:p>
            <a:r>
              <a:rPr lang="cs-CZ" sz="1800" dirty="0" smtClean="0"/>
              <a:t>římská obrana poznamenána bezprecedentním vnější ohrožením impéria téměř ze všech stran: masivní vpády germánských kmenových svazů Alamanů a Franků, nájezdy Sarmatů do </a:t>
            </a:r>
            <a:r>
              <a:rPr lang="cs-CZ" sz="1800" dirty="0" err="1" smtClean="0"/>
              <a:t>Pannonie</a:t>
            </a:r>
            <a:r>
              <a:rPr lang="cs-CZ" sz="1800" dirty="0" smtClean="0"/>
              <a:t>, 359 </a:t>
            </a:r>
            <a:r>
              <a:rPr lang="cs-CZ" sz="1800" dirty="0" err="1" smtClean="0"/>
              <a:t>Constantius</a:t>
            </a:r>
            <a:r>
              <a:rPr lang="cs-CZ" sz="1800" dirty="0" smtClean="0"/>
              <a:t> II. spěchal na východ, jaro 360 pochod Malou Asií – zpráva o provolání </a:t>
            </a:r>
            <a:r>
              <a:rPr lang="cs-CZ" sz="1800" dirty="0" err="1" smtClean="0"/>
              <a:t>caesara</a:t>
            </a:r>
            <a:r>
              <a:rPr lang="cs-CZ" sz="1800" dirty="0" smtClean="0"/>
              <a:t> </a:t>
            </a:r>
            <a:r>
              <a:rPr lang="cs-CZ" sz="1800" dirty="0" err="1" smtClean="0"/>
              <a:t>Juliana</a:t>
            </a:r>
            <a:r>
              <a:rPr lang="cs-CZ" sz="1800" dirty="0" smtClean="0"/>
              <a:t> augustem jeho vojskem v Paříži. </a:t>
            </a:r>
            <a:r>
              <a:rPr lang="cs-CZ" sz="1800" dirty="0" err="1" smtClean="0"/>
              <a:t>sasánovská</a:t>
            </a:r>
            <a:r>
              <a:rPr lang="cs-CZ" sz="1800" dirty="0" smtClean="0"/>
              <a:t> </a:t>
            </a:r>
            <a:r>
              <a:rPr lang="cs-CZ" sz="1800" dirty="0" err="1" smtClean="0"/>
              <a:t>hrozna</a:t>
            </a:r>
            <a:r>
              <a:rPr lang="cs-CZ" sz="1800" dirty="0" smtClean="0"/>
              <a:t> natolik urgentní, že 2 válečné sezóny trávil boji na perské frontě a až po konsolidaci poměrů na podzim 361 tažení proti </a:t>
            </a:r>
            <a:r>
              <a:rPr lang="cs-CZ" sz="1800" dirty="0" err="1" smtClean="0"/>
              <a:t>Julianovi</a:t>
            </a:r>
            <a:r>
              <a:rPr lang="cs-CZ" sz="1800" dirty="0" smtClean="0"/>
              <a:t> + v horách Taurus ve věku 34 let</a:t>
            </a:r>
          </a:p>
          <a:p>
            <a:r>
              <a:rPr lang="cs-CZ" sz="1800" dirty="0" err="1" smtClean="0"/>
              <a:t>Julianus</a:t>
            </a:r>
            <a:r>
              <a:rPr lang="cs-CZ" sz="1800" dirty="0" smtClean="0"/>
              <a:t> Apostata (360-63) po 5 letech bojů v Galii invaze do Persie (65 000 mužů), 5.3.363 – krvavé vítězství před </a:t>
            </a:r>
            <a:r>
              <a:rPr lang="cs-CZ" sz="1800" dirty="0" err="1" smtClean="0"/>
              <a:t>Ktésifónem</a:t>
            </a:r>
            <a:r>
              <a:rPr lang="cs-CZ" sz="1800" dirty="0" smtClean="0"/>
              <a:t>, návrat na sever podél Tigridu, zranění kopím ve srážce + </a:t>
            </a:r>
            <a:r>
              <a:rPr lang="cs-CZ" sz="1800" dirty="0" err="1" smtClean="0"/>
              <a:t>Julianova</a:t>
            </a:r>
            <a:r>
              <a:rPr lang="cs-CZ" sz="1800" dirty="0" smtClean="0"/>
              <a:t> smrt, </a:t>
            </a:r>
            <a:r>
              <a:rPr lang="cs-CZ" sz="1800" dirty="0" err="1" smtClean="0"/>
              <a:t>Jovianus</a:t>
            </a:r>
            <a:r>
              <a:rPr lang="cs-CZ" sz="1800" dirty="0" smtClean="0"/>
              <a:t> (363-4) uzavírá mír: („</a:t>
            </a:r>
            <a:r>
              <a:rPr lang="cs-CZ" sz="1800" dirty="0" err="1" smtClean="0"/>
              <a:t>ignobili</a:t>
            </a:r>
            <a:r>
              <a:rPr lang="cs-CZ" sz="1800" dirty="0" smtClean="0"/>
              <a:t> </a:t>
            </a:r>
            <a:r>
              <a:rPr lang="cs-CZ" sz="1800" dirty="0" err="1" smtClean="0"/>
              <a:t>decreto</a:t>
            </a:r>
            <a:r>
              <a:rPr lang="cs-CZ" sz="1800" dirty="0" smtClean="0"/>
              <a:t>“)ztráta </a:t>
            </a:r>
            <a:r>
              <a:rPr lang="cs-CZ" sz="1800" dirty="0" err="1" smtClean="0"/>
              <a:t>Nisibis</a:t>
            </a:r>
            <a:r>
              <a:rPr lang="cs-CZ" sz="1800" dirty="0" smtClean="0"/>
              <a:t> a území východní </a:t>
            </a:r>
            <a:r>
              <a:rPr lang="cs-CZ" sz="1800" dirty="0" err="1" smtClean="0"/>
              <a:t>Mezopotamie</a:t>
            </a:r>
            <a:r>
              <a:rPr lang="cs-CZ" sz="1800" dirty="0" smtClean="0"/>
              <a:t> a Arménie, Řím </a:t>
            </a:r>
            <a:r>
              <a:rPr lang="cs-CZ" sz="1800" dirty="0" err="1" smtClean="0"/>
              <a:t>příšel</a:t>
            </a:r>
            <a:r>
              <a:rPr lang="cs-CZ" sz="1800" dirty="0" smtClean="0"/>
              <a:t> o vše co vybojoval </a:t>
            </a:r>
            <a:r>
              <a:rPr lang="cs-CZ" sz="1800" dirty="0" err="1" smtClean="0"/>
              <a:t>Galerius</a:t>
            </a:r>
            <a:r>
              <a:rPr lang="cs-CZ" sz="1800" dirty="0" smtClean="0"/>
              <a:t> bitvou u </a:t>
            </a:r>
            <a:r>
              <a:rPr lang="cs-CZ" sz="1800" dirty="0" err="1" smtClean="0"/>
              <a:t>Sataly</a:t>
            </a:r>
            <a:r>
              <a:rPr lang="cs-CZ" sz="1800" dirty="0" smtClean="0"/>
              <a:t> a uhájil </a:t>
            </a:r>
            <a:r>
              <a:rPr lang="cs-CZ" sz="1800" dirty="0" err="1" smtClean="0"/>
              <a:t>Constatius</a:t>
            </a:r>
            <a:r>
              <a:rPr lang="cs-CZ" sz="1800" dirty="0" smtClean="0"/>
              <a:t> II. proti </a:t>
            </a:r>
            <a:r>
              <a:rPr lang="cs-CZ" sz="1800" dirty="0" err="1" smtClean="0"/>
              <a:t>Šápurovým</a:t>
            </a:r>
            <a:r>
              <a:rPr lang="cs-CZ" sz="1800" dirty="0" smtClean="0"/>
              <a:t> </a:t>
            </a:r>
            <a:r>
              <a:rPr lang="cs-CZ" sz="1800" dirty="0" err="1" smtClean="0"/>
              <a:t>ivazím</a:t>
            </a:r>
            <a:r>
              <a:rPr lang="cs-CZ" sz="1800" dirty="0" smtClean="0"/>
              <a:t> r. 338, 346 a 350 </a:t>
            </a:r>
          </a:p>
          <a:p>
            <a:r>
              <a:rPr lang="cs-CZ" sz="1800" dirty="0" err="1" smtClean="0"/>
              <a:t>Ardašír</a:t>
            </a:r>
            <a:r>
              <a:rPr lang="cs-CZ" sz="1800" dirty="0" smtClean="0"/>
              <a:t>  II. (379-83), </a:t>
            </a:r>
            <a:r>
              <a:rPr lang="cs-CZ" sz="1800" dirty="0" err="1" smtClean="0"/>
              <a:t>Šápur</a:t>
            </a:r>
            <a:r>
              <a:rPr lang="cs-CZ" sz="1800" dirty="0" smtClean="0"/>
              <a:t> III. (379-88), </a:t>
            </a:r>
            <a:r>
              <a:rPr lang="cs-CZ" sz="1800" dirty="0" err="1" smtClean="0"/>
              <a:t>Bahrám</a:t>
            </a:r>
            <a:r>
              <a:rPr lang="cs-CZ" sz="1800" dirty="0" smtClean="0"/>
              <a:t> IV. (388-99) války s nomády na severovýchodní hranici  říše, 395 vpád Hunů na Přední východ </a:t>
            </a:r>
          </a:p>
          <a:p>
            <a:pPr>
              <a:buNone/>
            </a:pPr>
            <a:endParaRPr lang="cs-CZ" sz="1800" dirty="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a:xfrm>
            <a:off x="457200" y="260648"/>
            <a:ext cx="8291264" cy="2016224"/>
          </a:xfrm>
        </p:spPr>
        <p:txBody>
          <a:bodyPr>
            <a:normAutofit/>
          </a:bodyPr>
          <a:lstStyle/>
          <a:p>
            <a:r>
              <a:rPr lang="cs-CZ" sz="1800" dirty="0" err="1" smtClean="0"/>
              <a:t>Ardašír</a:t>
            </a:r>
            <a:r>
              <a:rPr lang="cs-CZ" sz="1800" dirty="0" smtClean="0"/>
              <a:t> II. a </a:t>
            </a:r>
            <a:r>
              <a:rPr lang="cs-CZ" sz="1800" dirty="0" err="1" smtClean="0"/>
              <a:t>Bahrám</a:t>
            </a:r>
            <a:r>
              <a:rPr lang="cs-CZ" sz="1800" dirty="0" smtClean="0"/>
              <a:t> IV. byli zavražděni při palácových pučích – dopad dlouhé vlády tvrdé ruky </a:t>
            </a:r>
            <a:r>
              <a:rPr lang="cs-CZ" sz="1800" dirty="0" err="1" smtClean="0"/>
              <a:t>Šápura</a:t>
            </a:r>
            <a:r>
              <a:rPr lang="cs-CZ" sz="1800" dirty="0" smtClean="0"/>
              <a:t> II.</a:t>
            </a:r>
          </a:p>
          <a:p>
            <a:r>
              <a:rPr lang="cs-CZ" sz="1800" dirty="0" smtClean="0"/>
              <a:t>Přenesení těžiště moci na sever – z </a:t>
            </a:r>
            <a:r>
              <a:rPr lang="cs-CZ" sz="1800" dirty="0" err="1" smtClean="0"/>
              <a:t>Farsu</a:t>
            </a:r>
            <a:r>
              <a:rPr lang="cs-CZ" sz="1800" dirty="0" smtClean="0"/>
              <a:t> do Médie, jíž procházela klíčová </a:t>
            </a:r>
            <a:r>
              <a:rPr lang="cs-CZ" sz="1800" dirty="0" err="1" smtClean="0"/>
              <a:t>západo</a:t>
            </a:r>
            <a:r>
              <a:rPr lang="cs-CZ" sz="1800" dirty="0" smtClean="0"/>
              <a:t>-východní komunikace procházející říší, poslední reliéf v </a:t>
            </a:r>
            <a:r>
              <a:rPr lang="cs-CZ" sz="1800" dirty="0" err="1" smtClean="0"/>
              <a:t>Nakš</a:t>
            </a:r>
            <a:r>
              <a:rPr lang="cs-CZ" sz="1800" dirty="0" smtClean="0"/>
              <a:t> i </a:t>
            </a:r>
            <a:r>
              <a:rPr lang="cs-CZ" sz="1800" dirty="0" err="1" smtClean="0"/>
              <a:t>Rustam</a:t>
            </a:r>
            <a:r>
              <a:rPr lang="cs-CZ" sz="1800" dirty="0" smtClean="0"/>
              <a:t> </a:t>
            </a:r>
            <a:r>
              <a:rPr lang="cs-CZ" sz="1800" dirty="0" err="1" smtClean="0"/>
              <a:t>Narsův</a:t>
            </a:r>
            <a:r>
              <a:rPr lang="cs-CZ" sz="1800" dirty="0" smtClean="0"/>
              <a:t>, od </a:t>
            </a:r>
            <a:r>
              <a:rPr lang="cs-CZ" sz="1800" dirty="0" err="1" smtClean="0"/>
              <a:t>Šápura</a:t>
            </a:r>
            <a:r>
              <a:rPr lang="cs-CZ" sz="1800" dirty="0" smtClean="0"/>
              <a:t> II. se stává kultovním místem dynastie horská lokalita </a:t>
            </a:r>
            <a:r>
              <a:rPr lang="cs-CZ" sz="1800" dirty="0" err="1" smtClean="0"/>
              <a:t>Taq</a:t>
            </a:r>
            <a:r>
              <a:rPr lang="cs-CZ" sz="1800" dirty="0" smtClean="0"/>
              <a:t> i </a:t>
            </a:r>
            <a:r>
              <a:rPr lang="cs-CZ" sz="1800" dirty="0" err="1" smtClean="0"/>
              <a:t>Bustan</a:t>
            </a:r>
            <a:r>
              <a:rPr lang="cs-CZ" sz="1800" dirty="0" smtClean="0"/>
              <a:t> (1. reliéf </a:t>
            </a:r>
            <a:r>
              <a:rPr lang="cs-CZ" sz="1800" dirty="0" err="1" smtClean="0"/>
              <a:t>Ardašír</a:t>
            </a:r>
            <a:r>
              <a:rPr lang="cs-CZ" sz="1800" dirty="0" smtClean="0"/>
              <a:t> II.)</a:t>
            </a:r>
            <a:endParaRPr lang="cs-CZ" sz="1800" dirty="0"/>
          </a:p>
        </p:txBody>
      </p:sp>
      <p:pic>
        <p:nvPicPr>
          <p:cNvPr id="6" name="Zástupný symbol pro obsah 5" descr="9203540.jpg"/>
          <p:cNvPicPr>
            <a:picLocks noGrp="1" noChangeAspect="1"/>
          </p:cNvPicPr>
          <p:nvPr>
            <p:ph sz="half" idx="2"/>
          </p:nvPr>
        </p:nvPicPr>
        <p:blipFill>
          <a:blip r:embed="rId2" cstate="print"/>
          <a:stretch>
            <a:fillRect/>
          </a:stretch>
        </p:blipFill>
        <p:spPr>
          <a:xfrm>
            <a:off x="1331640" y="2276872"/>
            <a:ext cx="6284748" cy="4179604"/>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Taq i Bostan.PNG"/>
          <p:cNvPicPr>
            <a:picLocks noGrp="1" noChangeAspect="1"/>
          </p:cNvPicPr>
          <p:nvPr>
            <p:ph sz="half" idx="2"/>
          </p:nvPr>
        </p:nvPicPr>
        <p:blipFill>
          <a:blip r:embed="rId2" cstate="print"/>
          <a:stretch>
            <a:fillRect/>
          </a:stretch>
        </p:blipFill>
        <p:spPr>
          <a:xfrm>
            <a:off x="683568" y="567979"/>
            <a:ext cx="7929437" cy="5938676"/>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2"/>
          </p:nvPr>
        </p:nvSpPr>
        <p:spPr>
          <a:xfrm>
            <a:off x="539552" y="404664"/>
            <a:ext cx="8168584" cy="5691336"/>
          </a:xfrm>
        </p:spPr>
        <p:txBody>
          <a:bodyPr>
            <a:normAutofit/>
          </a:bodyPr>
          <a:lstStyle/>
          <a:p>
            <a:r>
              <a:rPr lang="cs-CZ" sz="1600" dirty="0" smtClean="0"/>
              <a:t>391 + </a:t>
            </a:r>
            <a:r>
              <a:rPr lang="cs-CZ" sz="1600" dirty="0" err="1" smtClean="0"/>
              <a:t>Chusrava</a:t>
            </a:r>
            <a:r>
              <a:rPr lang="cs-CZ" sz="1600" dirty="0" smtClean="0"/>
              <a:t>, krále perské části Arménie – </a:t>
            </a:r>
            <a:r>
              <a:rPr lang="cs-CZ" sz="1600" dirty="0" err="1" smtClean="0"/>
              <a:t>Bahrám</a:t>
            </a:r>
            <a:r>
              <a:rPr lang="cs-CZ" sz="1600" dirty="0" smtClean="0"/>
              <a:t> IV. dosazuje svého bratra </a:t>
            </a:r>
            <a:r>
              <a:rPr lang="cs-CZ" sz="1600" dirty="0" err="1" smtClean="0"/>
              <a:t>Bahráma</a:t>
            </a:r>
            <a:r>
              <a:rPr lang="cs-CZ" sz="1600" dirty="0" smtClean="0"/>
              <a:t>-</a:t>
            </a:r>
            <a:r>
              <a:rPr lang="cs-CZ" sz="1600" dirty="0" err="1" smtClean="0"/>
              <a:t>Šápura</a:t>
            </a:r>
            <a:r>
              <a:rPr lang="cs-CZ" sz="1600" dirty="0" smtClean="0"/>
              <a:t> za arménského krále, podobně byla v  této době do impéria plně integrována dosud autonomní římská Arménie </a:t>
            </a:r>
          </a:p>
          <a:p>
            <a:r>
              <a:rPr lang="cs-CZ" sz="1600" dirty="0" smtClean="0"/>
              <a:t>395 1. známý vpád Hunů přes kavkazské průsmyky do </a:t>
            </a:r>
            <a:r>
              <a:rPr lang="cs-CZ" sz="1600" dirty="0" err="1" smtClean="0"/>
              <a:t>Syrie</a:t>
            </a:r>
            <a:r>
              <a:rPr lang="cs-CZ" sz="1600" dirty="0" smtClean="0"/>
              <a:t> a </a:t>
            </a:r>
            <a:r>
              <a:rPr lang="cs-CZ" sz="1600" dirty="0" err="1" smtClean="0"/>
              <a:t>Mezopotamie</a:t>
            </a:r>
            <a:r>
              <a:rPr lang="cs-CZ" sz="1600" dirty="0" smtClean="0"/>
              <a:t>, sv. Jeroným</a:t>
            </a:r>
          </a:p>
          <a:p>
            <a:r>
              <a:rPr lang="cs-CZ" sz="1600" dirty="0" err="1" smtClean="0"/>
              <a:t>Yazdgard</a:t>
            </a:r>
            <a:r>
              <a:rPr lang="cs-CZ" sz="1600" dirty="0" smtClean="0"/>
              <a:t> I. (399-421) v křesťanských pramenech laskavý král s náznaky konverze ke křesťanství (v islámských textech krutý pyšný tyran) dobrý vztah s biskupem </a:t>
            </a:r>
            <a:r>
              <a:rPr lang="cs-CZ" sz="1600" dirty="0" err="1" smtClean="0"/>
              <a:t>Maruthou</a:t>
            </a:r>
            <a:r>
              <a:rPr lang="cs-CZ" sz="1600" dirty="0" smtClean="0"/>
              <a:t> z </a:t>
            </a:r>
            <a:r>
              <a:rPr lang="cs-CZ" sz="1600" dirty="0" err="1" smtClean="0"/>
              <a:t>Martyropole</a:t>
            </a:r>
            <a:r>
              <a:rPr lang="cs-CZ" sz="1600" dirty="0" smtClean="0"/>
              <a:t> (</a:t>
            </a:r>
            <a:r>
              <a:rPr lang="cs-CZ" sz="1600" dirty="0" err="1" smtClean="0"/>
              <a:t>Maipherkat</a:t>
            </a:r>
            <a:r>
              <a:rPr lang="cs-CZ" sz="1600" dirty="0" smtClean="0"/>
              <a:t> - </a:t>
            </a:r>
            <a:r>
              <a:rPr lang="cs-CZ" sz="1600" dirty="0" err="1" smtClean="0"/>
              <a:t>Silvan</a:t>
            </a:r>
            <a:r>
              <a:rPr lang="cs-CZ" sz="1600" dirty="0" smtClean="0"/>
              <a:t>) v římské Arménii, ambasadorem císaře </a:t>
            </a:r>
            <a:r>
              <a:rPr lang="cs-CZ" sz="1600" dirty="0" err="1" smtClean="0"/>
              <a:t>Arkadia</a:t>
            </a:r>
            <a:endParaRPr lang="cs-CZ" sz="1600" dirty="0" smtClean="0"/>
          </a:p>
          <a:p>
            <a:r>
              <a:rPr lang="cs-CZ" sz="1600" dirty="0" smtClean="0"/>
              <a:t>410 1. synoda křesťanů v </a:t>
            </a:r>
            <a:r>
              <a:rPr lang="cs-CZ" sz="1600" dirty="0" err="1" smtClean="0"/>
              <a:t>Seleucii</a:t>
            </a:r>
            <a:r>
              <a:rPr lang="cs-CZ" sz="1600" dirty="0" smtClean="0"/>
              <a:t>-</a:t>
            </a:r>
            <a:r>
              <a:rPr lang="cs-CZ" sz="1600" dirty="0" err="1" smtClean="0"/>
              <a:t>Ktésifónu</a:t>
            </a:r>
            <a:r>
              <a:rPr lang="cs-CZ" sz="1600" dirty="0" smtClean="0"/>
              <a:t> pod patronátem </a:t>
            </a:r>
            <a:r>
              <a:rPr lang="cs-CZ" sz="1600" dirty="0" err="1" smtClean="0"/>
              <a:t>Yazdgarda</a:t>
            </a:r>
            <a:r>
              <a:rPr lang="cs-CZ" sz="1600" dirty="0" smtClean="0"/>
              <a:t> I. – ustanovení vlády a organizace východní církve, dogmat víry  i vztahu mezi církví a </a:t>
            </a:r>
            <a:r>
              <a:rPr lang="cs-CZ" sz="1600" dirty="0" err="1" smtClean="0"/>
              <a:t>sasánovským</a:t>
            </a:r>
            <a:r>
              <a:rPr lang="cs-CZ" sz="1600" dirty="0" smtClean="0"/>
              <a:t> státem – prapočátek systému </a:t>
            </a:r>
            <a:r>
              <a:rPr lang="cs-CZ" sz="1600" dirty="0" err="1" smtClean="0"/>
              <a:t>Millet</a:t>
            </a:r>
            <a:r>
              <a:rPr lang="cs-CZ" sz="1600" dirty="0" smtClean="0"/>
              <a:t> – chráněná legální menšina s garancí ochrany svobodného vyznávání víry, budování chrámů a dalších práv, na druhé straně vládce si vyhrazuje právo dosazovat hlavu církve a vykonávat nad ní svou autoritu, 1. </a:t>
            </a:r>
            <a:r>
              <a:rPr lang="cs-CZ" sz="1600" dirty="0" err="1" smtClean="0"/>
              <a:t>katholikos</a:t>
            </a:r>
            <a:r>
              <a:rPr lang="cs-CZ" sz="1600" dirty="0" smtClean="0"/>
              <a:t> biskup </a:t>
            </a:r>
            <a:r>
              <a:rPr lang="cs-CZ" sz="1600" dirty="0" err="1" smtClean="0"/>
              <a:t>Seleucie</a:t>
            </a:r>
            <a:r>
              <a:rPr lang="cs-CZ" sz="1600" dirty="0" smtClean="0"/>
              <a:t> </a:t>
            </a:r>
            <a:r>
              <a:rPr lang="cs-CZ" sz="1600" dirty="0" err="1" smtClean="0"/>
              <a:t>mar</a:t>
            </a:r>
            <a:r>
              <a:rPr lang="cs-CZ" sz="1600" dirty="0" smtClean="0"/>
              <a:t> </a:t>
            </a:r>
            <a:r>
              <a:rPr lang="cs-CZ" sz="1600" dirty="0" err="1" smtClean="0"/>
              <a:t>Isaak</a:t>
            </a:r>
            <a:endParaRPr lang="cs-CZ" sz="1600" dirty="0" smtClean="0"/>
          </a:p>
          <a:p>
            <a:r>
              <a:rPr lang="cs-CZ" sz="1600" dirty="0" smtClean="0"/>
              <a:t>zrod křesťanské církve Východu nezávislé na západních křesťanech, domácí </a:t>
            </a:r>
            <a:r>
              <a:rPr lang="cs-CZ" sz="1600" dirty="0" err="1" smtClean="0"/>
              <a:t>sasánovská</a:t>
            </a:r>
            <a:r>
              <a:rPr lang="cs-CZ" sz="1600" dirty="0" smtClean="0"/>
              <a:t> církev přestává být nahlížena jako římská ideologická infiltrace, navíc církev </a:t>
            </a:r>
            <a:r>
              <a:rPr lang="cs-CZ" sz="1600" dirty="0" err="1" smtClean="0"/>
              <a:t>příjímá</a:t>
            </a:r>
            <a:r>
              <a:rPr lang="cs-CZ" sz="1600" dirty="0" smtClean="0"/>
              <a:t> nestoriánské vyznání a stává se tedy záhy heretickou vůči ortodoxnímu učení Říma či Konstantinopole </a:t>
            </a:r>
          </a:p>
          <a:p>
            <a:r>
              <a:rPr lang="cs-CZ" sz="1600" dirty="0" err="1" smtClean="0"/>
              <a:t>Synhadus</a:t>
            </a:r>
            <a:r>
              <a:rPr lang="cs-CZ" sz="1600" dirty="0" smtClean="0"/>
              <a:t> – kniha koncilů nestoriánské církve uvádí k synodu v </a:t>
            </a:r>
            <a:r>
              <a:rPr lang="cs-CZ" sz="1600" dirty="0" err="1" smtClean="0"/>
              <a:t>Seleukii</a:t>
            </a:r>
            <a:r>
              <a:rPr lang="cs-CZ" sz="1600" dirty="0" smtClean="0"/>
              <a:t> titul nejvyšších </a:t>
            </a:r>
            <a:r>
              <a:rPr lang="cs-CZ" sz="1600" dirty="0" err="1" smtClean="0"/>
              <a:t>sasánovských</a:t>
            </a:r>
            <a:r>
              <a:rPr lang="cs-CZ" sz="1600" dirty="0" smtClean="0"/>
              <a:t> hodnostářů:  </a:t>
            </a:r>
            <a:r>
              <a:rPr lang="cs-CZ" sz="1600" dirty="0" err="1" smtClean="0"/>
              <a:t>wuzurg</a:t>
            </a:r>
            <a:r>
              <a:rPr lang="cs-CZ" sz="1600" dirty="0" smtClean="0"/>
              <a:t> </a:t>
            </a:r>
            <a:r>
              <a:rPr lang="cs-CZ" sz="1600" dirty="0" err="1" smtClean="0"/>
              <a:t>framadar</a:t>
            </a:r>
            <a:r>
              <a:rPr lang="cs-CZ" sz="1600" dirty="0" smtClean="0"/>
              <a:t>  („velký velitel“ – 1. ministr, vezír) </a:t>
            </a:r>
            <a:r>
              <a:rPr lang="cs-CZ" sz="1600" dirty="0" err="1" smtClean="0"/>
              <a:t>Chusrav</a:t>
            </a:r>
            <a:r>
              <a:rPr lang="cs-CZ" sz="1600" dirty="0" smtClean="0"/>
              <a:t> </a:t>
            </a:r>
            <a:r>
              <a:rPr lang="cs-CZ" sz="1600" dirty="0" err="1" smtClean="0"/>
              <a:t>Yazdgard</a:t>
            </a:r>
            <a:endParaRPr lang="cs-CZ"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1"/>
          </p:nvPr>
        </p:nvSpPr>
        <p:spPr>
          <a:xfrm>
            <a:off x="457200" y="260648"/>
            <a:ext cx="8147248" cy="2952328"/>
          </a:xfrm>
        </p:spPr>
        <p:txBody>
          <a:bodyPr>
            <a:noAutofit/>
          </a:bodyPr>
          <a:lstStyle/>
          <a:p>
            <a:r>
              <a:rPr lang="cs-CZ" sz="1600" dirty="0" smtClean="0"/>
              <a:t>snad apokryfní údaj o tom, že císař </a:t>
            </a:r>
            <a:r>
              <a:rPr lang="cs-CZ" sz="1600" dirty="0" err="1" smtClean="0"/>
              <a:t>Arcadius</a:t>
            </a:r>
            <a:r>
              <a:rPr lang="cs-CZ" sz="1600" dirty="0" smtClean="0"/>
              <a:t> svěřil svého syna </a:t>
            </a:r>
            <a:r>
              <a:rPr lang="cs-CZ" sz="1600" dirty="0" err="1" smtClean="0"/>
              <a:t>Theodosia</a:t>
            </a:r>
            <a:r>
              <a:rPr lang="cs-CZ" sz="1600" dirty="0" smtClean="0"/>
              <a:t> II. pod ochranu </a:t>
            </a:r>
            <a:r>
              <a:rPr lang="cs-CZ" sz="1600" dirty="0" err="1" smtClean="0"/>
              <a:t>Yazdgarda</a:t>
            </a:r>
            <a:r>
              <a:rPr lang="cs-CZ" sz="1600" dirty="0" smtClean="0"/>
              <a:t> I. odráží realitu rostoucího partnerství obou supervelmocí, </a:t>
            </a:r>
            <a:r>
              <a:rPr lang="cs-CZ" sz="1600" dirty="0" err="1" smtClean="0"/>
              <a:t>Yazdgard</a:t>
            </a:r>
            <a:r>
              <a:rPr lang="cs-CZ" sz="1600" dirty="0" smtClean="0"/>
              <a:t> měl vyslat eunucha </a:t>
            </a:r>
            <a:r>
              <a:rPr lang="cs-CZ" sz="1600" dirty="0" err="1" smtClean="0"/>
              <a:t>Antiocha</a:t>
            </a:r>
            <a:r>
              <a:rPr lang="cs-CZ" sz="1600" dirty="0" smtClean="0"/>
              <a:t> na konstantinopolský dvůr starat se o nedospělého </a:t>
            </a:r>
            <a:r>
              <a:rPr lang="cs-CZ" sz="1600" dirty="0" err="1" smtClean="0"/>
              <a:t>Theudosia</a:t>
            </a:r>
            <a:r>
              <a:rPr lang="cs-CZ" sz="1600" dirty="0" smtClean="0"/>
              <a:t> po + </a:t>
            </a:r>
            <a:r>
              <a:rPr lang="cs-CZ" sz="1600" dirty="0" err="1" smtClean="0"/>
              <a:t>Arcadia</a:t>
            </a:r>
            <a:endParaRPr lang="cs-CZ" sz="1600" dirty="0" smtClean="0"/>
          </a:p>
          <a:p>
            <a:r>
              <a:rPr lang="cs-CZ" sz="1600" dirty="0" err="1" smtClean="0"/>
              <a:t>Yazdgardů</a:t>
            </a:r>
            <a:r>
              <a:rPr lang="cs-CZ" sz="1600" dirty="0" smtClean="0"/>
              <a:t> syn </a:t>
            </a:r>
            <a:r>
              <a:rPr lang="cs-CZ" sz="1600" dirty="0" err="1" smtClean="0"/>
              <a:t>Šápur</a:t>
            </a:r>
            <a:r>
              <a:rPr lang="cs-CZ" sz="1600" dirty="0" smtClean="0"/>
              <a:t> se stal králem Arménie a </a:t>
            </a:r>
            <a:r>
              <a:rPr lang="cs-CZ" sz="1600" dirty="0" err="1" smtClean="0"/>
              <a:t>Bahrám</a:t>
            </a:r>
            <a:r>
              <a:rPr lang="cs-CZ" sz="1600" dirty="0" smtClean="0"/>
              <a:t> vyslán do </a:t>
            </a:r>
            <a:r>
              <a:rPr lang="cs-CZ" sz="1600" dirty="0" err="1" smtClean="0"/>
              <a:t>al</a:t>
            </a:r>
            <a:r>
              <a:rPr lang="cs-CZ" sz="1600" dirty="0" smtClean="0"/>
              <a:t> </a:t>
            </a:r>
            <a:r>
              <a:rPr lang="cs-CZ" sz="1600" dirty="0" err="1" smtClean="0"/>
              <a:t>Híry</a:t>
            </a:r>
            <a:r>
              <a:rPr lang="cs-CZ" sz="1600" dirty="0" smtClean="0"/>
              <a:t> ke králi </a:t>
            </a:r>
            <a:r>
              <a:rPr lang="cs-CZ" sz="1600" dirty="0" err="1" smtClean="0"/>
              <a:t>lakhmovských</a:t>
            </a:r>
            <a:r>
              <a:rPr lang="cs-CZ" sz="1600" dirty="0" smtClean="0"/>
              <a:t> Arabů </a:t>
            </a:r>
            <a:r>
              <a:rPr lang="cs-CZ" sz="1600" dirty="0" err="1" smtClean="0"/>
              <a:t>Mundhirovi</a:t>
            </a:r>
            <a:r>
              <a:rPr lang="cs-CZ" sz="1600" dirty="0" smtClean="0"/>
              <a:t>, po + </a:t>
            </a:r>
            <a:r>
              <a:rPr lang="cs-CZ" sz="1600" dirty="0" err="1" smtClean="0"/>
              <a:t>Yazdgarda</a:t>
            </a:r>
            <a:r>
              <a:rPr lang="cs-CZ" sz="1600" dirty="0" smtClean="0"/>
              <a:t> I. na východě říše </a:t>
            </a:r>
            <a:r>
              <a:rPr lang="cs-CZ" sz="1600" dirty="0" err="1" smtClean="0"/>
              <a:t>Šápur</a:t>
            </a:r>
            <a:r>
              <a:rPr lang="cs-CZ" sz="1600" dirty="0" smtClean="0"/>
              <a:t> spěchal ujmout se trůnu, byl ale zavražděn </a:t>
            </a:r>
            <a:r>
              <a:rPr lang="cs-CZ" sz="1600" dirty="0" err="1" smtClean="0"/>
              <a:t>iránskou</a:t>
            </a:r>
            <a:r>
              <a:rPr lang="cs-CZ" sz="1600" dirty="0" smtClean="0"/>
              <a:t> nobilitou, která dosadila za vládce prince </a:t>
            </a:r>
            <a:r>
              <a:rPr lang="cs-CZ" sz="1600" dirty="0" err="1" smtClean="0"/>
              <a:t>Chusrava</a:t>
            </a:r>
            <a:r>
              <a:rPr lang="cs-CZ" sz="1600" dirty="0" smtClean="0"/>
              <a:t>, princ </a:t>
            </a:r>
            <a:r>
              <a:rPr lang="cs-CZ" sz="1600" dirty="0" err="1" smtClean="0"/>
              <a:t>Bahrám</a:t>
            </a:r>
            <a:r>
              <a:rPr lang="cs-CZ" sz="1600" dirty="0" smtClean="0"/>
              <a:t> s pomocí </a:t>
            </a:r>
            <a:r>
              <a:rPr lang="cs-CZ" sz="1600" dirty="0" err="1" smtClean="0"/>
              <a:t>Lakhmovců</a:t>
            </a:r>
            <a:r>
              <a:rPr lang="cs-CZ" sz="1600" dirty="0" smtClean="0"/>
              <a:t> mocí ovládl centrum říše a donutil vzdorokrále k útěku</a:t>
            </a:r>
          </a:p>
          <a:p>
            <a:r>
              <a:rPr lang="cs-CZ" sz="1600" dirty="0" err="1" smtClean="0"/>
              <a:t>Bahrám</a:t>
            </a:r>
            <a:r>
              <a:rPr lang="cs-CZ" sz="1600" dirty="0" smtClean="0"/>
              <a:t> V. </a:t>
            </a:r>
            <a:r>
              <a:rPr lang="cs-CZ" sz="1600" dirty="0" err="1" smtClean="0"/>
              <a:t>Gór</a:t>
            </a:r>
            <a:r>
              <a:rPr lang="cs-CZ" sz="1600" dirty="0" smtClean="0"/>
              <a:t> (420-38) – ideál heroického vládce, válečníka a skvělého lovce, milovníka potěšení života, </a:t>
            </a:r>
          </a:p>
          <a:p>
            <a:endParaRPr lang="cs-CZ" sz="1600" dirty="0"/>
          </a:p>
        </p:txBody>
      </p:sp>
      <p:pic>
        <p:nvPicPr>
          <p:cNvPr id="7" name="Zástupný symbol pro obsah 6" descr="Bahrám V. na lovu.PNG"/>
          <p:cNvPicPr>
            <a:picLocks noGrp="1" noChangeAspect="1"/>
          </p:cNvPicPr>
          <p:nvPr>
            <p:ph sz="half" idx="2"/>
          </p:nvPr>
        </p:nvPicPr>
        <p:blipFill>
          <a:blip r:embed="rId2" cstate="print"/>
          <a:stretch>
            <a:fillRect/>
          </a:stretch>
        </p:blipFill>
        <p:spPr>
          <a:xfrm>
            <a:off x="1619672" y="3212976"/>
            <a:ext cx="6060074" cy="324021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8000" b="-38000"/>
          </a:stretch>
        </a:blipFill>
        <a:effectLst/>
      </p:bgPr>
    </p:bg>
    <p:spTree>
      <p:nvGrpSpPr>
        <p:cNvPr id="1" name=""/>
        <p:cNvGrpSpPr/>
        <p:nvPr/>
      </p:nvGrpSpPr>
      <p:grpSpPr>
        <a:xfrm>
          <a:off x="0" y="0"/>
          <a:ext cx="0" cy="0"/>
          <a:chOff x="0" y="0"/>
          <a:chExt cx="0" cy="0"/>
        </a:xfrm>
      </p:grpSpPr>
      <p:sp>
        <p:nvSpPr>
          <p:cNvPr id="6" name="Zástupný symbol pro obsah 3"/>
          <p:cNvSpPr>
            <a:spLocks noGrp="1"/>
          </p:cNvSpPr>
          <p:nvPr>
            <p:ph sz="half" idx="1"/>
          </p:nvPr>
        </p:nvSpPr>
        <p:spPr>
          <a:xfrm>
            <a:off x="323528" y="3501008"/>
            <a:ext cx="8820472" cy="3356992"/>
          </a:xfrm>
        </p:spPr>
        <p:txBody>
          <a:bodyPr>
            <a:noAutofit/>
          </a:bodyPr>
          <a:lstStyle/>
          <a:p>
            <a:r>
              <a:rPr lang="cs-CZ" sz="1400" dirty="0" err="1" smtClean="0"/>
              <a:t>Bahrám</a:t>
            </a:r>
            <a:r>
              <a:rPr lang="cs-CZ" sz="1400" dirty="0" smtClean="0"/>
              <a:t> V. musel opakovaně vést těžké boje na východě říše proti </a:t>
            </a:r>
            <a:r>
              <a:rPr lang="cs-CZ" sz="1400" dirty="0" err="1" smtClean="0"/>
              <a:t>Chionitům</a:t>
            </a:r>
            <a:r>
              <a:rPr lang="cs-CZ" sz="1400" dirty="0" smtClean="0"/>
              <a:t> a zejména nově příchozím </a:t>
            </a:r>
            <a:r>
              <a:rPr lang="cs-CZ" sz="1400" dirty="0" err="1" smtClean="0"/>
              <a:t>Hefthalitům</a:t>
            </a:r>
            <a:r>
              <a:rPr lang="cs-CZ" sz="1400" dirty="0" smtClean="0"/>
              <a:t>, nečetné arménské a islámské prameny mu přisuzují úspěch, rozšíření </a:t>
            </a:r>
            <a:r>
              <a:rPr lang="cs-CZ" sz="1400" dirty="0" err="1" smtClean="0"/>
              <a:t>sasánovské</a:t>
            </a:r>
            <a:r>
              <a:rPr lang="cs-CZ" sz="1400" dirty="0" smtClean="0"/>
              <a:t> moci – mincovní nálezy v Buchaře, ražby </a:t>
            </a:r>
            <a:r>
              <a:rPr lang="cs-CZ" sz="1400" dirty="0" err="1" smtClean="0"/>
              <a:t>Bahráma</a:t>
            </a:r>
            <a:r>
              <a:rPr lang="cs-CZ" sz="1400" dirty="0" smtClean="0"/>
              <a:t> V. základem bucharské </a:t>
            </a:r>
            <a:r>
              <a:rPr lang="cs-CZ" sz="1400" dirty="0" err="1" smtClean="0"/>
              <a:t>drachm</a:t>
            </a:r>
            <a:r>
              <a:rPr lang="cs-CZ" sz="1400" dirty="0" smtClean="0"/>
              <a:t> y ražené až do </a:t>
            </a:r>
            <a:r>
              <a:rPr lang="cs-CZ" sz="1400" dirty="0" err="1" smtClean="0"/>
              <a:t>abásovského</a:t>
            </a:r>
            <a:r>
              <a:rPr lang="cs-CZ" sz="1400" dirty="0" smtClean="0"/>
              <a:t> kalifátu</a:t>
            </a:r>
          </a:p>
          <a:p>
            <a:r>
              <a:rPr lang="cs-CZ" sz="1400" dirty="0" err="1" smtClean="0"/>
              <a:t>staroíránský</a:t>
            </a:r>
            <a:r>
              <a:rPr lang="cs-CZ" sz="1400" dirty="0" smtClean="0"/>
              <a:t> kulturní </a:t>
            </a:r>
            <a:r>
              <a:rPr lang="cs-CZ" sz="1400" dirty="0" err="1" smtClean="0"/>
              <a:t>revival</a:t>
            </a:r>
            <a:r>
              <a:rPr lang="cs-CZ" sz="1400" dirty="0" smtClean="0"/>
              <a:t> po dobytí východu íránského světa, kde se  v prostředí íránských nomádů mnohem lépe než na urbanizovaném západě dochovala živá lidová kultura </a:t>
            </a:r>
            <a:r>
              <a:rPr lang="cs-CZ" sz="1400" dirty="0" err="1" smtClean="0"/>
              <a:t>staroíránské</a:t>
            </a:r>
            <a:r>
              <a:rPr lang="cs-CZ" sz="1400" dirty="0" smtClean="0"/>
              <a:t> mytologie, legend, v oblibě  začínají být jména </a:t>
            </a:r>
            <a:r>
              <a:rPr lang="cs-CZ" sz="1400" dirty="0" err="1" smtClean="0"/>
              <a:t>mýtického</a:t>
            </a:r>
            <a:r>
              <a:rPr lang="cs-CZ" sz="1400" dirty="0" smtClean="0"/>
              <a:t> původu (Kaus, </a:t>
            </a:r>
            <a:r>
              <a:rPr lang="cs-CZ" sz="1400" dirty="0" err="1" smtClean="0"/>
              <a:t>Kavád</a:t>
            </a:r>
            <a:r>
              <a:rPr lang="cs-CZ" sz="1400" dirty="0" smtClean="0"/>
              <a:t>,)</a:t>
            </a:r>
          </a:p>
          <a:p>
            <a:r>
              <a:rPr lang="cs-CZ" sz="1400" dirty="0" smtClean="0"/>
              <a:t>422 pronásledování křesťanů - krátká nerozhodná válka s východořímskou říší, MM </a:t>
            </a:r>
            <a:r>
              <a:rPr lang="cs-CZ" sz="1400" dirty="0" err="1" smtClean="0"/>
              <a:t>Ardaburius</a:t>
            </a:r>
            <a:r>
              <a:rPr lang="cs-CZ" sz="1400" dirty="0" smtClean="0"/>
              <a:t> poráží </a:t>
            </a:r>
            <a:r>
              <a:rPr lang="cs-CZ" sz="1400" dirty="0" err="1" smtClean="0"/>
              <a:t>Narsa</a:t>
            </a:r>
            <a:r>
              <a:rPr lang="cs-CZ" sz="1400" dirty="0" smtClean="0"/>
              <a:t> a obléhá </a:t>
            </a:r>
            <a:r>
              <a:rPr lang="cs-CZ" sz="1400" dirty="0" err="1" smtClean="0"/>
              <a:t>Nisibis</a:t>
            </a:r>
            <a:endParaRPr lang="cs-CZ" sz="1400" dirty="0" smtClean="0"/>
          </a:p>
          <a:p>
            <a:r>
              <a:rPr lang="cs-CZ" sz="1400" dirty="0" smtClean="0"/>
              <a:t>428 v Arménii král </a:t>
            </a:r>
            <a:r>
              <a:rPr lang="cs-CZ" sz="1400" dirty="0" err="1" smtClean="0"/>
              <a:t>Artaxias</a:t>
            </a:r>
            <a:r>
              <a:rPr lang="cs-CZ" sz="1400" dirty="0" smtClean="0"/>
              <a:t> z místní dynastie nahrazen perským guvernérem – nestabilita, </a:t>
            </a:r>
            <a:r>
              <a:rPr lang="cs-CZ" sz="1400" dirty="0" err="1" smtClean="0"/>
              <a:t>Mihr</a:t>
            </a:r>
            <a:r>
              <a:rPr lang="cs-CZ" sz="1400" dirty="0" smtClean="0"/>
              <a:t> </a:t>
            </a:r>
            <a:r>
              <a:rPr lang="cs-CZ" sz="1400" dirty="0" err="1" smtClean="0"/>
              <a:t>Narsés</a:t>
            </a:r>
            <a:r>
              <a:rPr lang="cs-CZ" sz="1400" dirty="0" smtClean="0"/>
              <a:t> </a:t>
            </a:r>
            <a:r>
              <a:rPr lang="cs-CZ" sz="1400" dirty="0" err="1" smtClean="0"/>
              <a:t>Bahrámův</a:t>
            </a:r>
            <a:r>
              <a:rPr lang="cs-CZ" sz="1400" dirty="0" smtClean="0"/>
              <a:t> premiér, pocházející z vlivného rodu z </a:t>
            </a:r>
            <a:r>
              <a:rPr lang="cs-CZ" sz="1400" dirty="0" err="1" smtClean="0"/>
              <a:t>Farsu</a:t>
            </a:r>
            <a:r>
              <a:rPr lang="cs-CZ" sz="1400" dirty="0" smtClean="0"/>
              <a:t>, v arménských pramenech figuruje jako </a:t>
            </a:r>
            <a:r>
              <a:rPr lang="cs-CZ" sz="1400" dirty="0" err="1" smtClean="0"/>
              <a:t>arcinepřítel</a:t>
            </a:r>
            <a:r>
              <a:rPr lang="cs-CZ" sz="1400" dirty="0" smtClean="0"/>
              <a:t> křesťanů</a:t>
            </a:r>
          </a:p>
          <a:p>
            <a:endParaRPr lang="cs-CZ" sz="1400" dirty="0" smtClean="0"/>
          </a:p>
          <a:p>
            <a:endParaRPr lang="cs-CZ"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04664"/>
            <a:ext cx="8219256" cy="2232248"/>
          </a:xfrm>
        </p:spPr>
        <p:txBody>
          <a:bodyPr>
            <a:normAutofit fontScale="92500" lnSpcReduction="20000"/>
          </a:bodyPr>
          <a:lstStyle/>
          <a:p>
            <a:r>
              <a:rPr lang="cs-CZ" sz="1600" dirty="0" err="1" smtClean="0"/>
              <a:t>Yazdgard</a:t>
            </a:r>
            <a:r>
              <a:rPr lang="cs-CZ" sz="1600" dirty="0" smtClean="0"/>
              <a:t> II. (438-57)</a:t>
            </a:r>
          </a:p>
          <a:p>
            <a:r>
              <a:rPr lang="cs-CZ" sz="1600" dirty="0" smtClean="0"/>
              <a:t>439 válka s Konstantinopolí – oba rivalové čelí útokům na severních hranicích – brzký mír, status quo</a:t>
            </a:r>
          </a:p>
          <a:p>
            <a:r>
              <a:rPr lang="cs-CZ" sz="1600" dirty="0" smtClean="0"/>
              <a:t>421 synoda církve Východu vyhlásila nezávislost na Konstantinopoli, Arméni přesto udržovali intenzivní kontakt s Římany – rostoucí </a:t>
            </a:r>
            <a:r>
              <a:rPr lang="cs-CZ" sz="1600" dirty="0" err="1" smtClean="0"/>
              <a:t>Sasánovské</a:t>
            </a:r>
            <a:r>
              <a:rPr lang="cs-CZ" sz="1600" dirty="0" smtClean="0"/>
              <a:t> podezření ohledně jejich loajality</a:t>
            </a:r>
          </a:p>
          <a:p>
            <a:r>
              <a:rPr lang="cs-CZ" sz="1600" dirty="0" err="1" smtClean="0"/>
              <a:t>Yazdgard</a:t>
            </a:r>
            <a:r>
              <a:rPr lang="cs-CZ" sz="1600" dirty="0" smtClean="0"/>
              <a:t> II. a </a:t>
            </a:r>
            <a:r>
              <a:rPr lang="cs-CZ" sz="1600" dirty="0" err="1" smtClean="0"/>
              <a:t>Mihr</a:t>
            </a:r>
            <a:r>
              <a:rPr lang="cs-CZ" sz="1600" dirty="0" smtClean="0"/>
              <a:t> </a:t>
            </a:r>
            <a:r>
              <a:rPr lang="cs-CZ" sz="1600" dirty="0" err="1" smtClean="0"/>
              <a:t>Narses</a:t>
            </a:r>
            <a:r>
              <a:rPr lang="cs-CZ" sz="1600" dirty="0" smtClean="0"/>
              <a:t> se pokusili donutit Armény ke zpětné konverzi k </a:t>
            </a:r>
            <a:r>
              <a:rPr lang="cs-CZ" sz="1600" dirty="0" err="1" smtClean="0"/>
              <a:t>zoroastrismu</a:t>
            </a:r>
            <a:r>
              <a:rPr lang="cs-CZ" sz="1600" dirty="0" smtClean="0"/>
              <a:t> (detailní informace přináší Lazar </a:t>
            </a:r>
            <a:r>
              <a:rPr lang="cs-CZ" sz="1600" dirty="0" err="1" smtClean="0"/>
              <a:t>Parpeci</a:t>
            </a:r>
            <a:r>
              <a:rPr lang="cs-CZ" sz="1600" dirty="0" smtClean="0"/>
              <a:t> a </a:t>
            </a:r>
            <a:r>
              <a:rPr lang="cs-CZ" sz="1600" dirty="0" err="1" smtClean="0"/>
              <a:t>Eliše</a:t>
            </a:r>
            <a:r>
              <a:rPr lang="cs-CZ" sz="1600" dirty="0" smtClean="0"/>
              <a:t>), protikřesťanský edikt vedl k povstání Arménů, žádost o pomoc ke dvoru </a:t>
            </a:r>
            <a:r>
              <a:rPr lang="cs-CZ" sz="1600" dirty="0" err="1" smtClean="0"/>
              <a:t>Theodosia</a:t>
            </a:r>
            <a:r>
              <a:rPr lang="cs-CZ" sz="1600" dirty="0" smtClean="0"/>
              <a:t> II. nevyslyšena  </a:t>
            </a:r>
          </a:p>
          <a:p>
            <a:r>
              <a:rPr lang="cs-CZ" sz="1600" dirty="0" smtClean="0"/>
              <a:t>451 bitva u </a:t>
            </a:r>
            <a:r>
              <a:rPr lang="cs-CZ" sz="1600" dirty="0" err="1" smtClean="0"/>
              <a:t>Avarayru</a:t>
            </a:r>
            <a:r>
              <a:rPr lang="cs-CZ" sz="1600" dirty="0" smtClean="0"/>
              <a:t>, arménští křesťané v čele s knížetem </a:t>
            </a:r>
            <a:r>
              <a:rPr lang="cs-CZ" sz="1600" dirty="0" err="1" smtClean="0"/>
              <a:t>Vardanem</a:t>
            </a:r>
            <a:r>
              <a:rPr lang="cs-CZ" sz="1600" dirty="0" smtClean="0"/>
              <a:t> </a:t>
            </a:r>
            <a:r>
              <a:rPr lang="cs-CZ" sz="1600" dirty="0" err="1" smtClean="0"/>
              <a:t>Mamikonianem</a:t>
            </a:r>
            <a:r>
              <a:rPr lang="cs-CZ" sz="1600" dirty="0" smtClean="0"/>
              <a:t> poraženi, rod </a:t>
            </a:r>
            <a:r>
              <a:rPr lang="cs-CZ" sz="1600" dirty="0" err="1" smtClean="0"/>
              <a:t>Mamikonian</a:t>
            </a:r>
            <a:r>
              <a:rPr lang="cs-CZ" sz="1600" dirty="0" smtClean="0"/>
              <a:t> byl vyvražděn, šlechta a kněžstvo odvlečeni do zajetí</a:t>
            </a:r>
          </a:p>
        </p:txBody>
      </p:sp>
      <p:pic>
        <p:nvPicPr>
          <p:cNvPr id="7" name="Zástupný symbol pro obsah 6" descr="Հատված-Գրիգոր-Խանջյանի-“Վարդանանք”-կտավից.jpg"/>
          <p:cNvPicPr>
            <a:picLocks noGrp="1" noChangeAspect="1"/>
          </p:cNvPicPr>
          <p:nvPr>
            <p:ph sz="half" idx="2"/>
          </p:nvPr>
        </p:nvPicPr>
        <p:blipFill>
          <a:blip r:embed="rId2" cstate="print"/>
          <a:stretch>
            <a:fillRect/>
          </a:stretch>
        </p:blipFill>
        <p:spPr>
          <a:xfrm>
            <a:off x="1662399" y="2686028"/>
            <a:ext cx="5717913" cy="384039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Roman-Persian_Frontier,_5th_century.png"/>
          <p:cNvPicPr>
            <a:picLocks noGrp="1" noChangeAspect="1"/>
          </p:cNvPicPr>
          <p:nvPr>
            <p:ph idx="1"/>
          </p:nvPr>
        </p:nvPicPr>
        <p:blipFill>
          <a:blip r:embed="rId2" cstate="print"/>
          <a:stretch>
            <a:fillRect/>
          </a:stretch>
        </p:blipFill>
        <p:spPr>
          <a:xfrm>
            <a:off x="1331640" y="733042"/>
            <a:ext cx="6480720" cy="5815256"/>
          </a:xfrm>
        </p:spPr>
      </p:pic>
      <p:sp>
        <p:nvSpPr>
          <p:cNvPr id="3" name="Nadpis 2"/>
          <p:cNvSpPr>
            <a:spLocks noGrp="1"/>
          </p:cNvSpPr>
          <p:nvPr>
            <p:ph type="title"/>
          </p:nvPr>
        </p:nvSpPr>
        <p:spPr>
          <a:xfrm>
            <a:off x="457200" y="152400"/>
            <a:ext cx="4402832" cy="540296"/>
          </a:xfrm>
        </p:spPr>
        <p:txBody>
          <a:bodyPr>
            <a:normAutofit/>
          </a:bodyPr>
          <a:lstStyle/>
          <a:p>
            <a:r>
              <a:rPr lang="cs-CZ" sz="2400" dirty="0" err="1" smtClean="0"/>
              <a:t>Sasánovsko</a:t>
            </a:r>
            <a:r>
              <a:rPr lang="cs-CZ" sz="2400" dirty="0" smtClean="0"/>
              <a:t> -římská hranice v 5. st.</a:t>
            </a:r>
            <a:endParaRPr lang="cs-CZ"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Nadpis 1"/>
          <p:cNvSpPr>
            <a:spLocks noGrp="1"/>
          </p:cNvSpPr>
          <p:nvPr>
            <p:ph sz="half" idx="1"/>
          </p:nvPr>
        </p:nvSpPr>
        <p:spPr>
          <a:xfrm>
            <a:off x="457200" y="404664"/>
            <a:ext cx="8147248" cy="6264696"/>
          </a:xfrm>
        </p:spPr>
        <p:txBody>
          <a:bodyPr>
            <a:normAutofit fontScale="62500" lnSpcReduction="20000"/>
          </a:bodyPr>
          <a:lstStyle/>
          <a:p>
            <a:r>
              <a:rPr lang="cs-CZ" sz="2800" dirty="0" smtClean="0"/>
              <a:t>po + </a:t>
            </a:r>
            <a:r>
              <a:rPr lang="cs-CZ" sz="2800" dirty="0" err="1" smtClean="0"/>
              <a:t>Yazdgarda</a:t>
            </a:r>
            <a:r>
              <a:rPr lang="cs-CZ" sz="2800" dirty="0" smtClean="0"/>
              <a:t> II. válka mezi následníky, moci se zmocnil </a:t>
            </a:r>
            <a:r>
              <a:rPr lang="cs-CZ" sz="2800" dirty="0" err="1" smtClean="0"/>
              <a:t>Hormizd</a:t>
            </a:r>
            <a:r>
              <a:rPr lang="cs-CZ" sz="2800" dirty="0" smtClean="0"/>
              <a:t>, druhý bratr </a:t>
            </a:r>
            <a:r>
              <a:rPr lang="cs-CZ" sz="2800" dirty="0" err="1" smtClean="0"/>
              <a:t>Peroz</a:t>
            </a:r>
            <a:r>
              <a:rPr lang="cs-CZ" sz="2800" dirty="0" smtClean="0"/>
              <a:t>, guvernér </a:t>
            </a:r>
            <a:r>
              <a:rPr lang="cs-CZ" sz="2800" dirty="0" err="1" smtClean="0"/>
              <a:t>Seistánu</a:t>
            </a:r>
            <a:r>
              <a:rPr lang="cs-CZ" sz="2800" dirty="0" smtClean="0"/>
              <a:t>, hledal oporu u </a:t>
            </a:r>
            <a:r>
              <a:rPr lang="cs-CZ" sz="2800" dirty="0" err="1" smtClean="0"/>
              <a:t>Hefthalitů</a:t>
            </a:r>
            <a:r>
              <a:rPr lang="cs-CZ" sz="2800" dirty="0" smtClean="0"/>
              <a:t>, s vojskem </a:t>
            </a:r>
            <a:r>
              <a:rPr lang="cs-CZ" sz="2800" dirty="0" err="1" smtClean="0"/>
              <a:t>hefthalitského</a:t>
            </a:r>
            <a:r>
              <a:rPr lang="cs-CZ" sz="2800" dirty="0" smtClean="0"/>
              <a:t> krále </a:t>
            </a:r>
            <a:r>
              <a:rPr lang="cs-CZ" sz="2800" dirty="0" err="1" smtClean="0"/>
              <a:t>Khush</a:t>
            </a:r>
            <a:r>
              <a:rPr lang="cs-CZ" sz="2800" dirty="0" smtClean="0"/>
              <a:t> </a:t>
            </a:r>
            <a:r>
              <a:rPr lang="cs-CZ" sz="2800" dirty="0" err="1" smtClean="0"/>
              <a:t>Newaze</a:t>
            </a:r>
            <a:r>
              <a:rPr lang="cs-CZ" sz="2800" dirty="0" smtClean="0"/>
              <a:t> a podporou rodu </a:t>
            </a:r>
            <a:r>
              <a:rPr lang="cs-CZ" sz="2800" dirty="0" err="1" smtClean="0"/>
              <a:t>Mihran</a:t>
            </a:r>
            <a:r>
              <a:rPr lang="cs-CZ" sz="2800" dirty="0" smtClean="0"/>
              <a:t> </a:t>
            </a:r>
            <a:r>
              <a:rPr lang="cs-CZ" sz="2800" dirty="0" err="1" smtClean="0"/>
              <a:t>Hormizda</a:t>
            </a:r>
            <a:r>
              <a:rPr lang="cs-CZ" sz="2800" dirty="0" smtClean="0"/>
              <a:t> porazil a zajal, po vítězství odstoupení území </a:t>
            </a:r>
            <a:r>
              <a:rPr lang="cs-CZ" sz="2800" dirty="0" err="1" smtClean="0"/>
              <a:t>Hefthalitům</a:t>
            </a:r>
            <a:endParaRPr lang="cs-CZ" sz="2800" dirty="0" smtClean="0"/>
          </a:p>
          <a:p>
            <a:r>
              <a:rPr lang="cs-CZ" sz="2800" dirty="0" smtClean="0"/>
              <a:t>vnitřního konfliktu využil král Albánie ke vzpouře, spojil se s Huny severně od Kavkazu – </a:t>
            </a:r>
            <a:r>
              <a:rPr lang="cs-CZ" sz="2800" dirty="0" err="1" smtClean="0"/>
              <a:t>Perozova</a:t>
            </a:r>
            <a:r>
              <a:rPr lang="cs-CZ" sz="2800" dirty="0" smtClean="0"/>
              <a:t> </a:t>
            </a:r>
            <a:r>
              <a:rPr lang="cs-CZ" sz="2800" dirty="0" err="1" smtClean="0"/>
              <a:t>ivaze</a:t>
            </a:r>
            <a:r>
              <a:rPr lang="cs-CZ" sz="2800" dirty="0" smtClean="0"/>
              <a:t> ke Kavkazu, úplné podmanění regionu, současně ale smíření s Armény a ustoupení od protikřesťanské politiky </a:t>
            </a:r>
            <a:r>
              <a:rPr lang="cs-CZ" sz="2800" dirty="0" err="1" smtClean="0"/>
              <a:t>Yazdgarda</a:t>
            </a:r>
            <a:r>
              <a:rPr lang="cs-CZ" sz="2800" dirty="0" smtClean="0"/>
              <a:t> II., dohoda s Konstantinopolí ve věci koordinované obrany proti kočovnickým invazím z </a:t>
            </a:r>
            <a:r>
              <a:rPr lang="cs-CZ" sz="2800" dirty="0" err="1" smtClean="0"/>
              <a:t>ponto</a:t>
            </a:r>
            <a:r>
              <a:rPr lang="cs-CZ" sz="2800" dirty="0" smtClean="0"/>
              <a:t>-kaspických stepí (opevnění v průsmyku </a:t>
            </a:r>
            <a:r>
              <a:rPr lang="cs-CZ" sz="2800" dirty="0" err="1" smtClean="0"/>
              <a:t>Darial</a:t>
            </a:r>
            <a:r>
              <a:rPr lang="cs-CZ" sz="2800" dirty="0" smtClean="0"/>
              <a:t> a </a:t>
            </a:r>
            <a:r>
              <a:rPr lang="cs-CZ" sz="2800" dirty="0" err="1" smtClean="0"/>
              <a:t>Derbent</a:t>
            </a:r>
            <a:r>
              <a:rPr lang="cs-CZ" sz="2800" dirty="0" smtClean="0"/>
              <a:t>)  </a:t>
            </a:r>
          </a:p>
          <a:p>
            <a:r>
              <a:rPr lang="cs-CZ" sz="2800" dirty="0" smtClean="0"/>
              <a:t>464-71 sedmiletý hladomor, extrémní sucho</a:t>
            </a:r>
          </a:p>
          <a:p>
            <a:r>
              <a:rPr lang="cs-CZ" sz="2800" dirty="0" smtClean="0"/>
              <a:t>válka s </a:t>
            </a:r>
            <a:r>
              <a:rPr lang="cs-CZ" sz="2800" dirty="0" err="1" smtClean="0"/>
              <a:t>Chionity</a:t>
            </a:r>
            <a:r>
              <a:rPr lang="cs-CZ" sz="2800" dirty="0" smtClean="0"/>
              <a:t> v </a:t>
            </a:r>
            <a:r>
              <a:rPr lang="cs-CZ" sz="2800" dirty="0" err="1" smtClean="0"/>
              <a:t>Transoxanii</a:t>
            </a:r>
            <a:r>
              <a:rPr lang="cs-CZ" sz="2800" dirty="0" smtClean="0"/>
              <a:t>, </a:t>
            </a:r>
            <a:r>
              <a:rPr lang="cs-CZ" sz="2800" dirty="0" err="1" smtClean="0"/>
              <a:t>Peroz</a:t>
            </a:r>
            <a:r>
              <a:rPr lang="cs-CZ" sz="2800" dirty="0" smtClean="0"/>
              <a:t> žádá o finanční podporu </a:t>
            </a:r>
            <a:r>
              <a:rPr lang="cs-CZ" sz="2800" dirty="0" err="1" smtClean="0"/>
              <a:t>Konstatinopol</a:t>
            </a:r>
            <a:r>
              <a:rPr lang="cs-CZ" sz="2800" dirty="0" smtClean="0"/>
              <a:t>, 467 </a:t>
            </a:r>
            <a:r>
              <a:rPr lang="cs-CZ" sz="2800" dirty="0" err="1" smtClean="0"/>
              <a:t>Peroz</a:t>
            </a:r>
            <a:r>
              <a:rPr lang="cs-CZ" sz="2800" dirty="0" smtClean="0"/>
              <a:t> s pomocí </a:t>
            </a:r>
            <a:r>
              <a:rPr lang="cs-CZ" sz="2800" dirty="0" err="1" smtClean="0"/>
              <a:t>Hefthalitů</a:t>
            </a:r>
            <a:r>
              <a:rPr lang="cs-CZ" sz="2800" dirty="0" smtClean="0"/>
              <a:t> </a:t>
            </a:r>
            <a:r>
              <a:rPr lang="cs-CZ" sz="2800" dirty="0" err="1" smtClean="0"/>
              <a:t>lividuje</a:t>
            </a:r>
            <a:r>
              <a:rPr lang="cs-CZ" sz="2800" dirty="0" smtClean="0"/>
              <a:t> zbytek </a:t>
            </a:r>
            <a:r>
              <a:rPr lang="cs-CZ" sz="2800" dirty="0" err="1" smtClean="0"/>
              <a:t>chionitské</a:t>
            </a:r>
            <a:r>
              <a:rPr lang="cs-CZ" sz="2800" dirty="0" smtClean="0"/>
              <a:t> moci </a:t>
            </a:r>
          </a:p>
          <a:p>
            <a:r>
              <a:rPr lang="cs-CZ" sz="2800" dirty="0" smtClean="0"/>
              <a:t>války s </a:t>
            </a:r>
            <a:r>
              <a:rPr lang="cs-CZ" sz="2800" dirty="0" err="1" smtClean="0"/>
              <a:t>Hefthality</a:t>
            </a:r>
            <a:r>
              <a:rPr lang="cs-CZ" sz="2800" dirty="0" smtClean="0"/>
              <a:t> –469 </a:t>
            </a:r>
            <a:r>
              <a:rPr lang="cs-CZ" sz="2800" dirty="0" err="1" smtClean="0"/>
              <a:t>Peroz</a:t>
            </a:r>
            <a:r>
              <a:rPr lang="cs-CZ" sz="2800" dirty="0" smtClean="0"/>
              <a:t> poražen a zajat, propuštěn po zaplacení výkupného, na které přispěli </a:t>
            </a:r>
            <a:r>
              <a:rPr lang="cs-CZ" sz="2800" dirty="0" err="1" smtClean="0"/>
              <a:t>Východořímané</a:t>
            </a:r>
            <a:r>
              <a:rPr lang="cs-CZ" sz="2800" dirty="0" smtClean="0"/>
              <a:t>, v druhé válce vyprovokované urážkou </a:t>
            </a:r>
            <a:r>
              <a:rPr lang="cs-CZ" sz="2800" dirty="0" err="1" smtClean="0"/>
              <a:t>Khush</a:t>
            </a:r>
            <a:r>
              <a:rPr lang="cs-CZ" sz="2800" dirty="0" smtClean="0"/>
              <a:t> </a:t>
            </a:r>
            <a:r>
              <a:rPr lang="cs-CZ" sz="2800" dirty="0" err="1" smtClean="0"/>
              <a:t>Newaze</a:t>
            </a:r>
            <a:r>
              <a:rPr lang="cs-CZ" sz="2800" dirty="0" smtClean="0"/>
              <a:t> vedl </a:t>
            </a:r>
            <a:r>
              <a:rPr lang="cs-CZ" sz="2800" dirty="0" err="1" smtClean="0"/>
              <a:t>Peroz</a:t>
            </a:r>
            <a:r>
              <a:rPr lang="cs-CZ" sz="2800" dirty="0" smtClean="0"/>
              <a:t> tažení na </a:t>
            </a:r>
            <a:r>
              <a:rPr lang="cs-CZ" sz="2800" dirty="0" err="1" smtClean="0"/>
              <a:t>hefthalitská</a:t>
            </a:r>
            <a:r>
              <a:rPr lang="cs-CZ" sz="2800" dirty="0" smtClean="0"/>
              <a:t> území, opět porážka, rukojmí dcera a </a:t>
            </a:r>
            <a:r>
              <a:rPr lang="cs-CZ" sz="2800" dirty="0" err="1" smtClean="0"/>
              <a:t>vlekněz</a:t>
            </a:r>
            <a:endParaRPr lang="cs-CZ" sz="2800" dirty="0" smtClean="0"/>
          </a:p>
          <a:p>
            <a:r>
              <a:rPr lang="cs-CZ" sz="2800" dirty="0" smtClean="0"/>
              <a:t>481 vzpoura v Arménii a </a:t>
            </a:r>
            <a:r>
              <a:rPr lang="cs-CZ" sz="2800" dirty="0" err="1" smtClean="0"/>
              <a:t>Iberii</a:t>
            </a:r>
            <a:r>
              <a:rPr lang="cs-CZ" sz="2800" dirty="0" smtClean="0"/>
              <a:t>, perský guvernér byl poražen, </a:t>
            </a:r>
            <a:r>
              <a:rPr lang="cs-CZ" sz="2800" dirty="0" err="1" smtClean="0"/>
              <a:t>Peroz</a:t>
            </a:r>
            <a:r>
              <a:rPr lang="cs-CZ" sz="2800" dirty="0" smtClean="0"/>
              <a:t> vyslal dvě velké armády, které povstání potlačily</a:t>
            </a:r>
          </a:p>
          <a:p>
            <a:r>
              <a:rPr lang="cs-CZ" sz="2800" dirty="0" smtClean="0"/>
              <a:t>3. války s </a:t>
            </a:r>
            <a:r>
              <a:rPr lang="cs-CZ" sz="2800" dirty="0" err="1" smtClean="0"/>
              <a:t>Hefthality</a:t>
            </a:r>
            <a:r>
              <a:rPr lang="cs-CZ" sz="2800" dirty="0" smtClean="0"/>
              <a:t>, </a:t>
            </a:r>
            <a:r>
              <a:rPr lang="cs-CZ" sz="2800" dirty="0" err="1" smtClean="0"/>
              <a:t>Peroz</a:t>
            </a:r>
            <a:r>
              <a:rPr lang="cs-CZ" sz="2800" dirty="0" smtClean="0"/>
              <a:t> obsadil trůn po dobu své nepřítomnosti bratrem Balašem a vyrazil v čele velké expedice o cca 50 000 mužích proti </a:t>
            </a:r>
            <a:r>
              <a:rPr lang="cs-CZ" sz="2800" dirty="0" err="1" smtClean="0"/>
              <a:t>Hefthalitům</a:t>
            </a:r>
            <a:r>
              <a:rPr lang="cs-CZ" sz="2800" dirty="0" smtClean="0"/>
              <a:t> s cílem smít pokoření, léčka </a:t>
            </a:r>
            <a:r>
              <a:rPr lang="cs-CZ" sz="2800" dirty="0" err="1" smtClean="0"/>
              <a:t>Hefthalitů</a:t>
            </a:r>
            <a:endParaRPr lang="cs-CZ" sz="2800" dirty="0" smtClean="0"/>
          </a:p>
          <a:p>
            <a:r>
              <a:rPr lang="cs-CZ" sz="2800" dirty="0" smtClean="0"/>
              <a:t>484 bitva u </a:t>
            </a:r>
            <a:r>
              <a:rPr lang="cs-CZ" sz="2800" dirty="0" err="1" smtClean="0"/>
              <a:t>Herátu</a:t>
            </a:r>
            <a:r>
              <a:rPr lang="cs-CZ" sz="2800" dirty="0" smtClean="0"/>
              <a:t>, většina perské armády včetně </a:t>
            </a:r>
            <a:r>
              <a:rPr lang="cs-CZ" sz="2800" dirty="0" err="1" smtClean="0"/>
              <a:t>Peroze</a:t>
            </a:r>
            <a:r>
              <a:rPr lang="cs-CZ" sz="2800" dirty="0" smtClean="0"/>
              <a:t> zahynula v bitvě, </a:t>
            </a:r>
            <a:r>
              <a:rPr lang="cs-CZ" sz="2800" dirty="0" err="1" smtClean="0"/>
              <a:t>Kush</a:t>
            </a:r>
            <a:r>
              <a:rPr lang="cs-CZ" sz="2800" dirty="0" smtClean="0"/>
              <a:t> </a:t>
            </a:r>
            <a:r>
              <a:rPr lang="cs-CZ" sz="2800" dirty="0" err="1" smtClean="0"/>
              <a:t>Newaz</a:t>
            </a:r>
            <a:r>
              <a:rPr lang="cs-CZ" sz="2800" dirty="0" smtClean="0"/>
              <a:t> nechal vyhledat s a poctami odvést do Persie k čestnému pohřbu, masivní </a:t>
            </a:r>
            <a:r>
              <a:rPr lang="cs-CZ" sz="2800" dirty="0" err="1" smtClean="0"/>
              <a:t>hefthalitské</a:t>
            </a:r>
            <a:r>
              <a:rPr lang="cs-CZ" sz="2800" dirty="0" smtClean="0"/>
              <a:t> nájezdy zastaveny velmožem </a:t>
            </a:r>
            <a:r>
              <a:rPr lang="cs-CZ" sz="2800" dirty="0" err="1" smtClean="0"/>
              <a:t>Sukhrou</a:t>
            </a:r>
            <a:r>
              <a:rPr lang="cs-CZ" sz="2800" dirty="0" smtClean="0"/>
              <a:t> z rodu </a:t>
            </a:r>
            <a:r>
              <a:rPr lang="cs-CZ" sz="2800" dirty="0" err="1" smtClean="0"/>
              <a:t>Karen</a:t>
            </a:r>
            <a:endParaRPr lang="cs-CZ" sz="2800" dirty="0" smtClean="0"/>
          </a:p>
          <a:p>
            <a:endParaRPr lang="cs-CZ"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Ermakov._№_5592_Derbend_Festung.jpg"/>
          <p:cNvPicPr>
            <a:picLocks noGrp="1" noChangeAspect="1"/>
          </p:cNvPicPr>
          <p:nvPr>
            <p:ph sz="half" idx="2"/>
          </p:nvPr>
        </p:nvPicPr>
        <p:blipFill>
          <a:blip r:embed="rId2" cstate="print"/>
          <a:stretch>
            <a:fillRect/>
          </a:stretch>
        </p:blipFill>
        <p:spPr>
          <a:xfrm>
            <a:off x="811818" y="348482"/>
            <a:ext cx="7441501" cy="6104854"/>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692696"/>
            <a:ext cx="4059936" cy="5403304"/>
          </a:xfrm>
        </p:spPr>
        <p:txBody>
          <a:bodyPr>
            <a:normAutofit fontScale="92500" lnSpcReduction="20000"/>
          </a:bodyPr>
          <a:lstStyle/>
          <a:p>
            <a:r>
              <a:rPr lang="cs-CZ" sz="1900" dirty="0" smtClean="0"/>
              <a:t>král Balaš - </a:t>
            </a:r>
            <a:r>
              <a:rPr lang="cs-CZ" sz="1900" dirty="0" err="1" smtClean="0"/>
              <a:t>Vologases</a:t>
            </a:r>
            <a:r>
              <a:rPr lang="cs-CZ" sz="1900" dirty="0" smtClean="0"/>
              <a:t> (484-88)</a:t>
            </a:r>
          </a:p>
          <a:p>
            <a:r>
              <a:rPr lang="cs-CZ" sz="1900" dirty="0" smtClean="0"/>
              <a:t>arménské povstání – svoboda křesťanského vyznání a rezignace na nucené konverze k </a:t>
            </a:r>
            <a:r>
              <a:rPr lang="cs-CZ" sz="1900" dirty="0" err="1" smtClean="0"/>
              <a:t>zoroastrismu</a:t>
            </a:r>
            <a:r>
              <a:rPr lang="cs-CZ" sz="1900" dirty="0" smtClean="0"/>
              <a:t> (Arméni byli v očích </a:t>
            </a:r>
            <a:r>
              <a:rPr lang="cs-CZ" sz="1900" dirty="0" err="1" smtClean="0"/>
              <a:t>Sasánovců</a:t>
            </a:r>
            <a:r>
              <a:rPr lang="cs-CZ" sz="1900" dirty="0" smtClean="0"/>
              <a:t> </a:t>
            </a:r>
            <a:r>
              <a:rPr lang="cs-CZ" sz="1900" dirty="0" err="1" smtClean="0"/>
              <a:t>Iránci</a:t>
            </a:r>
            <a:r>
              <a:rPr lang="cs-CZ" sz="1900" dirty="0" smtClean="0"/>
              <a:t>), Arméni řízena přímo králem králů bez prostřednictví guvernéra</a:t>
            </a:r>
          </a:p>
          <a:p>
            <a:r>
              <a:rPr lang="cs-CZ" sz="1900" dirty="0" smtClean="0"/>
              <a:t>nestoriánství bylo uznáno za jedinou legální křesťanskou denominaci – zjednodušení a pročištění vztahu mezi establishmentem a křesťanským obyvatelstvem říše</a:t>
            </a:r>
          </a:p>
          <a:p>
            <a:r>
              <a:rPr lang="cs-CZ" sz="1900" dirty="0" smtClean="0"/>
              <a:t>válečné a přírodní katastrofy (dlouhodobý hladomor, nájezdy, kriminalita, populační ztráty, hospodářská krize, ponížení a pád autorit, placení tributu) – hluboký rozvrat společnosti a otřesení tradičních mocenských struktur, slabý král Balaš byl sesazen z trůnu klikou velmožů</a:t>
            </a:r>
          </a:p>
          <a:p>
            <a:endParaRPr lang="cs-CZ" dirty="0"/>
          </a:p>
        </p:txBody>
      </p:sp>
      <p:pic>
        <p:nvPicPr>
          <p:cNvPr id="5" name="Zástupný symbol pro obsah 4" descr="sasani-sanati-e1313747256953.jpg"/>
          <p:cNvPicPr>
            <a:picLocks noGrp="1" noChangeAspect="1"/>
          </p:cNvPicPr>
          <p:nvPr>
            <p:ph sz="half" idx="2"/>
          </p:nvPr>
        </p:nvPicPr>
        <p:blipFill>
          <a:blip r:embed="rId2" cstate="print"/>
          <a:stretch>
            <a:fillRect/>
          </a:stretch>
        </p:blipFill>
        <p:spPr>
          <a:xfrm>
            <a:off x="4572000" y="1340768"/>
            <a:ext cx="4199815" cy="3942407"/>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539552" y="692696"/>
            <a:ext cx="8147248" cy="1728192"/>
          </a:xfrm>
        </p:spPr>
        <p:txBody>
          <a:bodyPr>
            <a:normAutofit fontScale="77500" lnSpcReduction="20000"/>
          </a:bodyPr>
          <a:lstStyle/>
          <a:p>
            <a:r>
              <a:rPr lang="cs-CZ" dirty="0" err="1" smtClean="0"/>
              <a:t>Kavád</a:t>
            </a:r>
            <a:r>
              <a:rPr lang="cs-CZ" dirty="0" smtClean="0"/>
              <a:t> I. 488-96, 499-531 dlouhá vláda znamenající zlom v dějinách </a:t>
            </a:r>
            <a:r>
              <a:rPr lang="cs-CZ" dirty="0" err="1" smtClean="0"/>
              <a:t>novoperské</a:t>
            </a:r>
            <a:r>
              <a:rPr lang="cs-CZ" dirty="0" smtClean="0"/>
              <a:t> říše, konsolidace, opětovné </a:t>
            </a:r>
            <a:r>
              <a:rPr lang="cs-CZ" dirty="0" err="1" smtClean="0"/>
              <a:t>přesnutí</a:t>
            </a:r>
            <a:r>
              <a:rPr lang="cs-CZ" dirty="0" smtClean="0"/>
              <a:t> těžiště moci a zájmu na západ, zahájení finálního sledu konfliktů i intenzivní kulturní a obchodní výměny s pozdně antickým mediteránním světem  </a:t>
            </a:r>
          </a:p>
          <a:p>
            <a:r>
              <a:rPr lang="cs-CZ" dirty="0" smtClean="0"/>
              <a:t>rukojmí u </a:t>
            </a:r>
            <a:r>
              <a:rPr lang="cs-CZ" dirty="0" err="1" smtClean="0"/>
              <a:t>Hefthalitů</a:t>
            </a:r>
            <a:r>
              <a:rPr lang="cs-CZ" dirty="0" smtClean="0"/>
              <a:t> – důvěrná znalost nomádských rivalů říše, s pomocí nomádů dosazen na trůn</a:t>
            </a:r>
          </a:p>
          <a:p>
            <a:endParaRPr lang="cs-CZ" dirty="0"/>
          </a:p>
        </p:txBody>
      </p:sp>
      <p:pic>
        <p:nvPicPr>
          <p:cNvPr id="5" name="Zástupný symbol pro obsah 4" descr="Kavadh I..jpg"/>
          <p:cNvPicPr>
            <a:picLocks noGrp="1" noChangeAspect="1"/>
          </p:cNvPicPr>
          <p:nvPr>
            <p:ph sz="half" idx="2"/>
          </p:nvPr>
        </p:nvPicPr>
        <p:blipFill>
          <a:blip r:embed="rId2" cstate="print"/>
          <a:stretch>
            <a:fillRect/>
          </a:stretch>
        </p:blipFill>
        <p:spPr>
          <a:xfrm>
            <a:off x="1331640" y="2576073"/>
            <a:ext cx="6622515" cy="3519927"/>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0" y="116632"/>
            <a:ext cx="3059832" cy="6741368"/>
          </a:xfrm>
        </p:spPr>
        <p:txBody>
          <a:bodyPr>
            <a:normAutofit fontScale="55000" lnSpcReduction="20000"/>
          </a:bodyPr>
          <a:lstStyle/>
          <a:p>
            <a:r>
              <a:rPr lang="cs-CZ" dirty="0" smtClean="0"/>
              <a:t>sociálně náboženské hnutí </a:t>
            </a:r>
            <a:r>
              <a:rPr lang="cs-CZ" dirty="0" err="1" smtClean="0"/>
              <a:t>mazdakovců</a:t>
            </a:r>
            <a:r>
              <a:rPr lang="cs-CZ" dirty="0" smtClean="0"/>
              <a:t>, trend k ustálení ortodoxie a </a:t>
            </a:r>
            <a:r>
              <a:rPr lang="cs-CZ" dirty="0" err="1" smtClean="0"/>
              <a:t>ortopraxe</a:t>
            </a:r>
            <a:r>
              <a:rPr lang="cs-CZ" dirty="0" smtClean="0"/>
              <a:t> u dominantních náboženských směrů (křesťanství, judaismus, </a:t>
            </a:r>
            <a:r>
              <a:rPr lang="cs-CZ" dirty="0" err="1" smtClean="0"/>
              <a:t>zoroastrismus</a:t>
            </a:r>
            <a:r>
              <a:rPr lang="cs-CZ" dirty="0" smtClean="0"/>
              <a:t>) x četné heterodoxní  sekty, přežívající pohané zejména v odlehlých oblastech, </a:t>
            </a:r>
          </a:p>
          <a:p>
            <a:r>
              <a:rPr lang="cs-CZ" dirty="0" err="1" smtClean="0"/>
              <a:t>Mazdak</a:t>
            </a:r>
            <a:r>
              <a:rPr lang="cs-CZ" dirty="0" smtClean="0"/>
              <a:t> původně perský kněz nebo aristokrat, náboženský vůdce patrně vycházející v duchovní sféře ze zázemí manicheismu, v praxi učení extrémní sociální rovnosti komunistického rázu, pro perskou tradiční společnost a vyšší vrstvy </a:t>
            </a:r>
            <a:r>
              <a:rPr lang="cs-CZ" dirty="0" err="1" smtClean="0"/>
              <a:t>arcinepřítel</a:t>
            </a:r>
            <a:r>
              <a:rPr lang="cs-CZ" dirty="0" smtClean="0"/>
              <a:t> společenského řádu (nejen sdílení majetku, ale i volnost vztahů mezi muži a ženami atd.) – masivní sociální bouře, </a:t>
            </a:r>
            <a:r>
              <a:rPr lang="cs-CZ" dirty="0" err="1" smtClean="0"/>
              <a:t>Kavád</a:t>
            </a:r>
            <a:r>
              <a:rPr lang="cs-CZ" dirty="0" smtClean="0"/>
              <a:t> I. – podpora </a:t>
            </a:r>
            <a:r>
              <a:rPr lang="cs-CZ" dirty="0" err="1" smtClean="0"/>
              <a:t>mazdakovců</a:t>
            </a:r>
            <a:r>
              <a:rPr lang="cs-CZ" dirty="0" smtClean="0"/>
              <a:t> s cílem zlomit moc aristokratických rodů</a:t>
            </a:r>
          </a:p>
          <a:p>
            <a:r>
              <a:rPr lang="cs-CZ" dirty="0" smtClean="0"/>
              <a:t>496 nobilita a kněžstvo </a:t>
            </a:r>
            <a:r>
              <a:rPr lang="cs-CZ" dirty="0" err="1" smtClean="0"/>
              <a:t>Kaváda</a:t>
            </a:r>
            <a:r>
              <a:rPr lang="cs-CZ" dirty="0" smtClean="0"/>
              <a:t> I. sesadila a uvěznila (lidová popularita </a:t>
            </a:r>
            <a:r>
              <a:rPr lang="cs-CZ" dirty="0" err="1" smtClean="0"/>
              <a:t>Kaváda</a:t>
            </a:r>
            <a:r>
              <a:rPr lang="cs-CZ" dirty="0" smtClean="0"/>
              <a:t> uchránila před smrtí) ve prospěch bratra </a:t>
            </a:r>
            <a:r>
              <a:rPr lang="cs-CZ" dirty="0" err="1" smtClean="0"/>
              <a:t>Zamaspa</a:t>
            </a:r>
            <a:r>
              <a:rPr lang="cs-CZ" dirty="0" smtClean="0"/>
              <a:t>, 499 </a:t>
            </a:r>
            <a:r>
              <a:rPr lang="cs-CZ" dirty="0" err="1" smtClean="0"/>
              <a:t>Kavád</a:t>
            </a:r>
            <a:r>
              <a:rPr lang="cs-CZ" dirty="0" smtClean="0"/>
              <a:t> se vrací s armádou </a:t>
            </a:r>
            <a:r>
              <a:rPr lang="cs-CZ" dirty="0" err="1" smtClean="0"/>
              <a:t>Hefthalitů</a:t>
            </a:r>
            <a:r>
              <a:rPr lang="cs-CZ" dirty="0" smtClean="0"/>
              <a:t> a bez bitvy mu bratr předává vládu, Persií zmítá obrovských hladomor, sociální rozvrat, vypalování sídel šlechty, anarchie – </a:t>
            </a:r>
            <a:r>
              <a:rPr lang="cs-CZ" dirty="0" err="1" smtClean="0"/>
              <a:t>Kavád</a:t>
            </a:r>
            <a:r>
              <a:rPr lang="cs-CZ" dirty="0" smtClean="0"/>
              <a:t> se pokusil najít řešení ze zoufalé situace loupeživou válkou proti společnému nepříteli     </a:t>
            </a:r>
          </a:p>
          <a:p>
            <a:endParaRPr lang="cs-CZ"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67544" y="332656"/>
            <a:ext cx="8219256" cy="5760640"/>
          </a:xfrm>
        </p:spPr>
        <p:txBody>
          <a:bodyPr>
            <a:noAutofit/>
          </a:bodyPr>
          <a:lstStyle/>
          <a:p>
            <a:pPr>
              <a:spcBef>
                <a:spcPts val="0"/>
              </a:spcBef>
            </a:pPr>
            <a:r>
              <a:rPr lang="cs-CZ" sz="1400" b="1" dirty="0" smtClean="0"/>
              <a:t>„A Peršané povstanou v jeho časech a vyvrátí mečem města Východu spolu s množstvím vojáků římské říše“. </a:t>
            </a:r>
            <a:r>
              <a:rPr lang="cs-CZ" sz="1400" dirty="0" smtClean="0"/>
              <a:t> </a:t>
            </a:r>
          </a:p>
          <a:p>
            <a:pPr>
              <a:spcBef>
                <a:spcPts val="0"/>
              </a:spcBef>
            </a:pPr>
            <a:r>
              <a:rPr lang="cs-CZ" sz="1400" dirty="0" smtClean="0"/>
              <a:t>Věštba proroka z </a:t>
            </a:r>
            <a:r>
              <a:rPr lang="cs-CZ" sz="1400" dirty="0" err="1" smtClean="0"/>
              <a:t>Heliopole</a:t>
            </a:r>
            <a:r>
              <a:rPr lang="cs-CZ" sz="1400" dirty="0" smtClean="0"/>
              <a:t> (moderní </a:t>
            </a:r>
            <a:r>
              <a:rPr lang="cs-CZ" sz="1400" dirty="0" err="1" smtClean="0"/>
              <a:t>Baalbek</a:t>
            </a:r>
            <a:r>
              <a:rPr lang="cs-CZ" sz="1400" dirty="0" smtClean="0"/>
              <a:t> v ) vyřčená někdy na počátku 6. st. dokládá eschatologické myšlení rozšířené na římském východě kolem r. 500. Zdánlivě vše bylo v pořádku, vysoce urbanizované blahobytné provincie Malé Asie, </a:t>
            </a:r>
            <a:r>
              <a:rPr lang="cs-CZ" sz="1400" dirty="0" err="1" smtClean="0"/>
              <a:t>Syrie</a:t>
            </a:r>
            <a:r>
              <a:rPr lang="cs-CZ" sz="1400" dirty="0" smtClean="0"/>
              <a:t>, </a:t>
            </a:r>
            <a:r>
              <a:rPr lang="cs-CZ" sz="1400" dirty="0" err="1" smtClean="0"/>
              <a:t>Mezopotamie</a:t>
            </a:r>
            <a:r>
              <a:rPr lang="cs-CZ" sz="1400" dirty="0" smtClean="0"/>
              <a:t>, Palestiny a Egypta zažívaly již více než století bezprecedentního hospodářského a populačního růstu v mírové době (archeologické výzkumy jasně potvrzují do 20. st. nepřekonanou hustotu osídlení, masovou výrobu vysoce kvalitní keramiky a rozmach dalších výrobních odvětví, zemědělství, a tedy i populace, se rozšířily i do oblastí jen obtížně vhodných pro obdělávání půdy – např. na vápencovou náhorní plošinu Tur </a:t>
            </a:r>
            <a:r>
              <a:rPr lang="cs-CZ" sz="1400" dirty="0" err="1" smtClean="0"/>
              <a:t>Abdin</a:t>
            </a:r>
            <a:r>
              <a:rPr lang="cs-CZ" sz="1400" dirty="0" smtClean="0"/>
              <a:t>, která byla v této době poseta množstvím vesnic a mohutných klášterů, ozvuky válečného běsnění a rozvratu na Balkáně sem doléhaly pouze vzdáleně a občasné nebezpečí plynoucí z loupeživých nájezdů arabských kočovníků ze syrské pouště či rozvratné aktivity nezkrotných obyvatel říše </a:t>
            </a:r>
            <a:r>
              <a:rPr lang="cs-CZ" sz="1400" dirty="0" err="1" smtClean="0"/>
              <a:t>Isaurů</a:t>
            </a:r>
            <a:r>
              <a:rPr lang="cs-CZ" sz="1400" dirty="0" smtClean="0"/>
              <a:t>, anebo konečně invaze </a:t>
            </a:r>
            <a:r>
              <a:rPr lang="cs-CZ" sz="1400" dirty="0" err="1" smtClean="0"/>
              <a:t>Blemydů</a:t>
            </a:r>
            <a:r>
              <a:rPr lang="cs-CZ" sz="1400" dirty="0" smtClean="0"/>
              <a:t> a </a:t>
            </a:r>
            <a:r>
              <a:rPr lang="cs-CZ" sz="1400" dirty="0" err="1" smtClean="0"/>
              <a:t>Nobadů</a:t>
            </a:r>
            <a:r>
              <a:rPr lang="cs-CZ" sz="1400" dirty="0" smtClean="0"/>
              <a:t> do nilského údolí po polovině 5. st. se říšské armádě dařilo bez větších problémů likvidovat. Sousedství s perskou říší bylo v tomto období klidné: v 5. st. pouze dvakrát byl mír na perské hranici narušen (421-422 a 440) a oba konflikty záhy skončily bez větších škod a katastrof.</a:t>
            </a:r>
          </a:p>
          <a:p>
            <a:pPr>
              <a:spcBef>
                <a:spcPts val="0"/>
              </a:spcBef>
            </a:pPr>
            <a:r>
              <a:rPr lang="cs-CZ" sz="1400" dirty="0" smtClean="0"/>
              <a:t>Přesto se však počaly množit ponuré názory na blížící se konec světa: především počátek 6. st. znamenal, že svět dosáhl 6000 let od svého stvoření, Bůh vytvořil svět v 6 dnech a dle žalmisty (žalm 90.4) tisíc let bylo jako den v pohledu Božím. Protože ke Kristovu vtělení mělo dojít v polovině 6. dne existence světa, rok 500 tedy musel znamenat naplnění 6. dne života světa, okamžik, kdy měla apokalyptické plameny sežehnout starý svět a Kristus se měl ujmout přímé vlády nad světem. Všude byla pozorována znamení – invaze kobylek, epidemie či zemětřesení, Jozue Stylita klíčový autor pro následující události první perské války pozoroval na nebi v listopadu 499 a poté v lednu 500 zlověstná znamení, v druhém bylo na obloze rozpoznáno znamení kopí, Jozue Stylita uvádí: „někteří říkali, že šlo o metlu zkázy, jiní, že viděli kopí války“.</a:t>
            </a:r>
          </a:p>
          <a:p>
            <a:pPr>
              <a:spcBef>
                <a:spcPts val="0"/>
              </a:spcBef>
            </a:pPr>
            <a:endParaRPr lang="cs-CZ"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188640"/>
            <a:ext cx="8147248" cy="5040560"/>
          </a:xfrm>
        </p:spPr>
        <p:txBody>
          <a:bodyPr>
            <a:normAutofit fontScale="55000" lnSpcReduction="20000"/>
          </a:bodyPr>
          <a:lstStyle/>
          <a:p>
            <a:endParaRPr lang="cs-CZ" dirty="0" smtClean="0"/>
          </a:p>
          <a:p>
            <a:r>
              <a:rPr lang="cs-CZ" dirty="0" smtClean="0"/>
              <a:t>Oproti východořímské říši se </a:t>
            </a:r>
            <a:r>
              <a:rPr lang="cs-CZ" dirty="0" err="1" smtClean="0"/>
              <a:t>sasánovský</a:t>
            </a:r>
            <a:r>
              <a:rPr lang="cs-CZ" dirty="0" smtClean="0"/>
              <a:t> stát v poslední čtvrtině 5. st. ocitl v nejhorší situaci svých dějin, otřásán údery jaké dosud neměly obdoby – 484 padl král </a:t>
            </a:r>
            <a:r>
              <a:rPr lang="cs-CZ" dirty="0" err="1" smtClean="0"/>
              <a:t>Péróz</a:t>
            </a:r>
            <a:r>
              <a:rPr lang="cs-CZ" dirty="0" smtClean="0"/>
              <a:t> spolu s většinou svých synů v katastrofální bitvě s </a:t>
            </a:r>
            <a:r>
              <a:rPr lang="cs-CZ" dirty="0" err="1" smtClean="0"/>
              <a:t>Hefthality</a:t>
            </a:r>
            <a:r>
              <a:rPr lang="cs-CZ" dirty="0" smtClean="0"/>
              <a:t> a </a:t>
            </a:r>
            <a:r>
              <a:rPr lang="cs-CZ" dirty="0" err="1" smtClean="0"/>
              <a:t>všeprostupující</a:t>
            </a:r>
            <a:r>
              <a:rPr lang="cs-CZ" dirty="0" smtClean="0"/>
              <a:t> rozvrat perské říše přiměl i některé představitele </a:t>
            </a:r>
            <a:r>
              <a:rPr lang="cs-CZ" dirty="0" err="1" smtClean="0"/>
              <a:t>zoroasrijského</a:t>
            </a:r>
            <a:r>
              <a:rPr lang="cs-CZ" dirty="0" smtClean="0"/>
              <a:t> náboženství k úvahám o blížícím se konci světa.  </a:t>
            </a:r>
          </a:p>
          <a:p>
            <a:r>
              <a:rPr lang="cs-CZ" dirty="0" err="1" smtClean="0"/>
              <a:t>Kavád</a:t>
            </a:r>
            <a:r>
              <a:rPr lang="cs-CZ" dirty="0" smtClean="0"/>
              <a:t> I., který kopí války pozvedl podobnými úvahami rozhodně veden nebyl, potřeboval především sjednotit oslabený a rozháraný stát, který zdědil po svých předchůdcích a úspěšným tažení k sobě pevně připoutat nobilitu a především získat kořist jako odměnu pro své mocné a nebezpečné středoasijské spojence  </a:t>
            </a:r>
            <a:r>
              <a:rPr lang="cs-CZ" dirty="0" err="1" smtClean="0"/>
              <a:t>Hefthality</a:t>
            </a:r>
            <a:r>
              <a:rPr lang="cs-CZ" dirty="0" smtClean="0"/>
              <a:t>, díky jejichž pomoci si vydobyl trůn v </a:t>
            </a:r>
            <a:r>
              <a:rPr lang="cs-CZ" dirty="0" err="1" smtClean="0"/>
              <a:t>Ktésifónu</a:t>
            </a:r>
            <a:r>
              <a:rPr lang="cs-CZ" dirty="0" smtClean="0"/>
              <a:t>. Ještě před vypuknutím války žádal </a:t>
            </a:r>
            <a:r>
              <a:rPr lang="cs-CZ" dirty="0" err="1" smtClean="0"/>
              <a:t>Kavád</a:t>
            </a:r>
            <a:r>
              <a:rPr lang="cs-CZ" dirty="0" smtClean="0"/>
              <a:t> po Konstantinopoli „přátelskou výpůjčku“, aby zabránil tomu, aby se nespokojení </a:t>
            </a:r>
            <a:r>
              <a:rPr lang="cs-CZ" dirty="0" err="1" smtClean="0"/>
              <a:t>Hefthalité</a:t>
            </a:r>
            <a:r>
              <a:rPr lang="cs-CZ" dirty="0" smtClean="0"/>
              <a:t> neobrátili proti němu. Poradci císaře </a:t>
            </a:r>
            <a:r>
              <a:rPr lang="cs-CZ" dirty="0" err="1" smtClean="0"/>
              <a:t>Anastasia</a:t>
            </a:r>
            <a:r>
              <a:rPr lang="cs-CZ" dirty="0" smtClean="0"/>
              <a:t> však císaře přesvědčili, že by bylo jen stěží v římském zájmu pomáhat perskému králi upevňovat přátelství s </a:t>
            </a:r>
            <a:r>
              <a:rPr lang="cs-CZ" dirty="0" err="1" smtClean="0"/>
              <a:t>hefthalitskou</a:t>
            </a:r>
            <a:r>
              <a:rPr lang="cs-CZ" dirty="0" smtClean="0"/>
              <a:t> říší a </a:t>
            </a:r>
            <a:r>
              <a:rPr lang="cs-CZ" dirty="0" err="1" smtClean="0"/>
              <a:t>Kavád</a:t>
            </a:r>
            <a:r>
              <a:rPr lang="cs-CZ" dirty="0" smtClean="0"/>
              <a:t> byl odmítnut. </a:t>
            </a:r>
            <a:r>
              <a:rPr lang="cs-CZ" dirty="0" err="1" smtClean="0"/>
              <a:t>Kavád</a:t>
            </a:r>
            <a:r>
              <a:rPr lang="cs-CZ" dirty="0" smtClean="0"/>
              <a:t> pro svůj nový a dosud nestabilní režim nutně potřeboval vydatný přísun financí a rozhodl se proto pro krok, kterým by zabil všechny mouchy jednou ranou. Bleskové tažení proti bohatým městům římského Východu, která již po století nepoznala nepřátelský útok, slibovalo bohatou kořist, válka s odvěkým nepřítelem by navíc sjednotila perské velmože a vůbec </a:t>
            </a:r>
            <a:r>
              <a:rPr lang="cs-CZ" dirty="0" err="1" smtClean="0"/>
              <a:t>mazdakovským</a:t>
            </a:r>
            <a:r>
              <a:rPr lang="cs-CZ" dirty="0" smtClean="0"/>
              <a:t> hnutím rozpolcenou perskou společnost a nasytila by po kořisti věčně hladové spojence ze stepí. </a:t>
            </a:r>
          </a:p>
          <a:p>
            <a:r>
              <a:rPr lang="cs-CZ" dirty="0" smtClean="0"/>
              <a:t>Nic víc </a:t>
            </a:r>
            <a:r>
              <a:rPr lang="cs-CZ" dirty="0" err="1" smtClean="0"/>
              <a:t>Kavád</a:t>
            </a:r>
            <a:r>
              <a:rPr lang="cs-CZ" dirty="0" smtClean="0"/>
              <a:t> nezamýšlel. Takto banálně započala válka, která roztočila spirálu opakovaných vzájemných odvet, stupňujícího se násilí a vzájemné nedůvěry mezi oběma světovými velmocemi. </a:t>
            </a:r>
          </a:p>
          <a:p>
            <a:r>
              <a:rPr lang="cs-CZ" dirty="0" smtClean="0"/>
              <a:t>Ohledně viníka konfliktu je ovšem klíčová otázka případných římských finančních příspěvků </a:t>
            </a:r>
            <a:r>
              <a:rPr lang="cs-CZ" dirty="0" err="1" smtClean="0"/>
              <a:t>Sasánovcům</a:t>
            </a:r>
            <a:r>
              <a:rPr lang="cs-CZ" dirty="0" smtClean="0"/>
              <a:t> na udržování posádek a fortifikací v  kavkazských průsmycích v 5.st. (</a:t>
            </a:r>
            <a:r>
              <a:rPr lang="cs-CZ" dirty="0" err="1" smtClean="0"/>
              <a:t>Darial</a:t>
            </a:r>
            <a:r>
              <a:rPr lang="cs-CZ" dirty="0" smtClean="0"/>
              <a:t> a </a:t>
            </a:r>
            <a:r>
              <a:rPr lang="cs-CZ" dirty="0" err="1" smtClean="0"/>
              <a:t>Derbent</a:t>
            </a:r>
            <a:r>
              <a:rPr lang="cs-CZ" dirty="0" smtClean="0"/>
              <a:t>), resp. římsko-perské smlouvy, v níž by tato klauzule figurovala, toto téma je do současnosti předmětem mnoha spekulací a stále postrádá jasné rozřešení. Jozue Stylita naznačuje, že nějaká smlouva existovala, a že byla uzavřena nejpozději za panování krále </a:t>
            </a:r>
            <a:r>
              <a:rPr lang="cs-CZ" dirty="0" err="1" smtClean="0"/>
              <a:t>Péróze</a:t>
            </a:r>
            <a:r>
              <a:rPr lang="cs-CZ" dirty="0" smtClean="0"/>
              <a:t> (459 – 484). Navíc na dosud existující hradební linii uzavírající </a:t>
            </a:r>
            <a:r>
              <a:rPr lang="cs-CZ" dirty="0" err="1" smtClean="0"/>
              <a:t>Derbentský</a:t>
            </a:r>
            <a:r>
              <a:rPr lang="cs-CZ" dirty="0" smtClean="0"/>
              <a:t> průsmyk u </a:t>
            </a:r>
            <a:r>
              <a:rPr lang="cs-CZ" dirty="0" err="1" smtClean="0"/>
              <a:t>Kaspiského</a:t>
            </a:r>
            <a:r>
              <a:rPr lang="cs-CZ" dirty="0" smtClean="0"/>
              <a:t> moře je dochován nápis potvrzující pomoc císaře </a:t>
            </a:r>
            <a:r>
              <a:rPr lang="cs-CZ" dirty="0" err="1" smtClean="0"/>
              <a:t>Markiana</a:t>
            </a:r>
            <a:r>
              <a:rPr lang="cs-CZ" dirty="0" smtClean="0"/>
              <a:t> na vybudování opevnění. </a:t>
            </a:r>
          </a:p>
          <a:p>
            <a:endParaRPr lang="cs-CZ" dirty="0" smtClean="0"/>
          </a:p>
          <a:p>
            <a:endParaRPr 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332656"/>
            <a:ext cx="8219256" cy="5763344"/>
          </a:xfrm>
        </p:spPr>
        <p:txBody>
          <a:bodyPr>
            <a:normAutofit fontScale="62500" lnSpcReduction="20000"/>
          </a:bodyPr>
          <a:lstStyle/>
          <a:p>
            <a:r>
              <a:rPr lang="cs-CZ" dirty="0" err="1" smtClean="0"/>
              <a:t>Prokopios</a:t>
            </a:r>
            <a:r>
              <a:rPr lang="cs-CZ" dirty="0" smtClean="0"/>
              <a:t> vylíčil 1. válku z let 502 – 505 na základě staršího narativního díla </a:t>
            </a:r>
            <a:r>
              <a:rPr lang="cs-CZ" dirty="0" err="1" smtClean="0"/>
              <a:t>Eusthatia</a:t>
            </a:r>
            <a:r>
              <a:rPr lang="cs-CZ" dirty="0" smtClean="0"/>
              <a:t> (zejm. obléhání Amidy 502 – 503)</a:t>
            </a:r>
          </a:p>
          <a:p>
            <a:r>
              <a:rPr lang="cs-CZ" dirty="0" smtClean="0"/>
              <a:t>Důležitými očitými svědky na perské straně a </a:t>
            </a:r>
            <a:r>
              <a:rPr lang="cs-CZ" dirty="0" err="1" smtClean="0"/>
              <a:t>Prokopiovými</a:t>
            </a:r>
            <a:r>
              <a:rPr lang="cs-CZ" dirty="0" smtClean="0"/>
              <a:t> informátory také mohli být </a:t>
            </a:r>
            <a:r>
              <a:rPr lang="cs-CZ" dirty="0" err="1" smtClean="0"/>
              <a:t>Kavád</a:t>
            </a:r>
            <a:r>
              <a:rPr lang="cs-CZ" dirty="0" smtClean="0"/>
              <a:t> mladší, vnuk krále </a:t>
            </a:r>
            <a:r>
              <a:rPr lang="cs-CZ" dirty="0" err="1" smtClean="0"/>
              <a:t>Kaváda</a:t>
            </a:r>
            <a:r>
              <a:rPr lang="cs-CZ" dirty="0" smtClean="0"/>
              <a:t>, který uprchl do Konstantinopole r. 541 a </a:t>
            </a:r>
            <a:r>
              <a:rPr lang="cs-CZ" dirty="0" err="1" smtClean="0"/>
              <a:t>Gourgenes</a:t>
            </a:r>
            <a:r>
              <a:rPr lang="cs-CZ" dirty="0" smtClean="0"/>
              <a:t>, iberský král, který rovněž nalezl azyl na císařském dvoře za vlády Justina I., oba poté sloužili v byzantské armádě během gótských válek v Itálii, kde se měl </a:t>
            </a:r>
            <a:r>
              <a:rPr lang="cs-CZ" dirty="0" err="1" smtClean="0"/>
              <a:t>Prokopios</a:t>
            </a:r>
            <a:r>
              <a:rPr lang="cs-CZ" dirty="0" smtClean="0"/>
              <a:t> možnost s nimi osobně seznámit. </a:t>
            </a:r>
          </a:p>
          <a:p>
            <a:r>
              <a:rPr lang="cs-CZ" dirty="0" smtClean="0"/>
              <a:t>Zdá se, že </a:t>
            </a:r>
            <a:r>
              <a:rPr lang="cs-CZ" dirty="0" err="1" smtClean="0"/>
              <a:t>Prokopios</a:t>
            </a:r>
            <a:r>
              <a:rPr lang="cs-CZ" dirty="0" smtClean="0"/>
              <a:t> také využíval diplomatický materiál a dokumenty z dvorského archivu v Konstantinopoli a dokumentace uložené na velitelství magistra </a:t>
            </a:r>
            <a:r>
              <a:rPr lang="cs-CZ" dirty="0" err="1" smtClean="0"/>
              <a:t>militum</a:t>
            </a:r>
            <a:r>
              <a:rPr lang="cs-CZ" dirty="0" smtClean="0"/>
              <a:t> per Orientem v Antiochii (šlo především o zprávy velitelů z tažení a hlášení místních správních hodnostářů + o diplomatickou korespondenci; podle řady nepřímých důkazů vyskytujících se u jiných autorů, např. </a:t>
            </a:r>
            <a:r>
              <a:rPr lang="cs-CZ" dirty="0" err="1" smtClean="0"/>
              <a:t>Menandera</a:t>
            </a:r>
            <a:r>
              <a:rPr lang="cs-CZ" dirty="0" smtClean="0"/>
              <a:t> Protektora, tyto archivy skutečně existovaly).</a:t>
            </a:r>
          </a:p>
          <a:p>
            <a:r>
              <a:rPr lang="cs-CZ" dirty="0" smtClean="0"/>
              <a:t> Dílo, jehož autorství bývá standardně připisováno syrskému svatému muži </a:t>
            </a:r>
            <a:r>
              <a:rPr lang="cs-CZ" dirty="0" err="1" smtClean="0"/>
              <a:t>Jozuemu</a:t>
            </a:r>
            <a:r>
              <a:rPr lang="cs-CZ" dirty="0" smtClean="0"/>
              <a:t> </a:t>
            </a:r>
            <a:r>
              <a:rPr lang="cs-CZ" dirty="0" err="1" smtClean="0"/>
              <a:t>Stylitovi</a:t>
            </a:r>
            <a:r>
              <a:rPr lang="cs-CZ" dirty="0" smtClean="0"/>
              <a:t>, a které podrobně popisuje události 1. persko-byzantské války na počátku 6. </a:t>
            </a:r>
            <a:r>
              <a:rPr lang="cs-CZ" dirty="0" err="1" smtClean="0"/>
              <a:t>st</a:t>
            </a:r>
            <a:r>
              <a:rPr lang="cs-CZ" dirty="0" smtClean="0"/>
              <a:t> a období, které jí bezprostředně předcházelo (490 – 506), je však podle všeho původně historiografickým textem nepochybně klasicky vzdělaného literáta (uvažuje se o </a:t>
            </a:r>
            <a:r>
              <a:rPr lang="cs-CZ" dirty="0" err="1" smtClean="0"/>
              <a:t>Candidovi</a:t>
            </a:r>
            <a:r>
              <a:rPr lang="cs-CZ" dirty="0" smtClean="0"/>
              <a:t> z </a:t>
            </a:r>
            <a:r>
              <a:rPr lang="cs-CZ" dirty="0" err="1" smtClean="0"/>
              <a:t>Isaurie</a:t>
            </a:r>
            <a:r>
              <a:rPr lang="cs-CZ" dirty="0" smtClean="0"/>
              <a:t>), později opsaným neznámým syrským mnichem téhož jména jako bylo jméno světce. Autor, žijící v </a:t>
            </a:r>
            <a:r>
              <a:rPr lang="cs-CZ" dirty="0" err="1" smtClean="0"/>
              <a:t>Edesse</a:t>
            </a:r>
            <a:r>
              <a:rPr lang="cs-CZ" dirty="0" smtClean="0"/>
              <a:t>, je výborně informovaný o politických i vojenských okolnostech konfliktu, sám uvádí, že čerpá z toho, co zjistil od vyslanců obou vládců a řadu popisovaných událostí navíc zřejmě osobně zažil, píše velice živě a poutavě se smyslem pro detail.</a:t>
            </a:r>
          </a:p>
          <a:p>
            <a:r>
              <a:rPr lang="cs-CZ" dirty="0" smtClean="0"/>
              <a:t> </a:t>
            </a:r>
            <a:r>
              <a:rPr lang="cs-CZ" dirty="0" err="1" smtClean="0"/>
              <a:t>Pseudo</a:t>
            </a:r>
            <a:r>
              <a:rPr lang="cs-CZ" dirty="0" smtClean="0"/>
              <a:t>-</a:t>
            </a:r>
            <a:r>
              <a:rPr lang="cs-CZ" dirty="0" err="1" smtClean="0"/>
              <a:t>Zachariáš</a:t>
            </a:r>
            <a:r>
              <a:rPr lang="cs-CZ" dirty="0" smtClean="0"/>
              <a:t> z </a:t>
            </a:r>
            <a:r>
              <a:rPr lang="cs-CZ" dirty="0" err="1" smtClean="0"/>
              <a:t>Mitilene</a:t>
            </a:r>
            <a:r>
              <a:rPr lang="cs-CZ" dirty="0" smtClean="0"/>
              <a:t>, byl </a:t>
            </a:r>
            <a:r>
              <a:rPr lang="cs-CZ" dirty="0" err="1" smtClean="0"/>
              <a:t>mitilénský</a:t>
            </a:r>
            <a:r>
              <a:rPr lang="cs-CZ" dirty="0" smtClean="0"/>
              <a:t> biskup a autor rozsáhlého díla věnovaného církevním dějinám, osobně sepsal asi pouze knihy III – VI pokrývající období 451 – 491, část věnující se období 491 – 569 sepsal jeho anonymní pokračovatel, který dílo navíc doplnil použitím jiných historiografických prací. Tento spis posléze hojně použil a včlenil do svého díla církevní historik </a:t>
            </a:r>
            <a:r>
              <a:rPr lang="cs-CZ" dirty="0" err="1" smtClean="0"/>
              <a:t>Evagrios</a:t>
            </a:r>
            <a:r>
              <a:rPr lang="cs-CZ" dirty="0" smtClean="0"/>
              <a:t>. </a:t>
            </a:r>
          </a:p>
          <a:p>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04664"/>
            <a:ext cx="8291264" cy="4248472"/>
          </a:xfrm>
        </p:spPr>
        <p:txBody>
          <a:bodyPr>
            <a:normAutofit fontScale="62500" lnSpcReduction="20000"/>
          </a:bodyPr>
          <a:lstStyle/>
          <a:p>
            <a:r>
              <a:rPr lang="cs-CZ" dirty="0" err="1" smtClean="0"/>
              <a:t>Kavád</a:t>
            </a:r>
            <a:r>
              <a:rPr lang="cs-CZ" dirty="0" smtClean="0"/>
              <a:t> s početnou armádou vpadl na území impéria 22.8.502, brzy dosáhl metropole </a:t>
            </a:r>
            <a:r>
              <a:rPr lang="cs-CZ" dirty="0" err="1" smtClean="0"/>
              <a:t>Armenie</a:t>
            </a:r>
            <a:r>
              <a:rPr lang="cs-CZ" dirty="0" smtClean="0"/>
              <a:t> </a:t>
            </a:r>
            <a:r>
              <a:rPr lang="cs-CZ" dirty="0" err="1" smtClean="0"/>
              <a:t>Interior</a:t>
            </a:r>
            <a:r>
              <a:rPr lang="cs-CZ" dirty="0" smtClean="0"/>
              <a:t> </a:t>
            </a:r>
            <a:r>
              <a:rPr lang="cs-CZ" dirty="0" err="1" smtClean="0"/>
              <a:t>Theodosiopole</a:t>
            </a:r>
            <a:r>
              <a:rPr lang="cs-CZ" dirty="0" smtClean="0"/>
              <a:t> (dnešní </a:t>
            </a:r>
            <a:r>
              <a:rPr lang="cs-CZ" dirty="0" err="1" smtClean="0"/>
              <a:t>Erzerum</a:t>
            </a:r>
            <a:r>
              <a:rPr lang="cs-CZ" dirty="0" smtClean="0"/>
              <a:t>), klíčové byzantské pevnosti v prostoru arménské vysočiny, vzhledem t </a:t>
            </a:r>
            <a:r>
              <a:rPr lang="cs-CZ" dirty="0" err="1" smtClean="0"/>
              <a:t>romu</a:t>
            </a:r>
            <a:r>
              <a:rPr lang="cs-CZ" dirty="0" smtClean="0"/>
              <a:t>, že krátce před tažením potlačil vzpouru v </a:t>
            </a:r>
            <a:r>
              <a:rPr lang="cs-CZ" dirty="0" err="1" smtClean="0"/>
              <a:t>Persarmenii</a:t>
            </a:r>
            <a:r>
              <a:rPr lang="cs-CZ" dirty="0" smtClean="0"/>
              <a:t> a </a:t>
            </a:r>
            <a:r>
              <a:rPr lang="cs-CZ" dirty="0" err="1" smtClean="0"/>
              <a:t>Iberie</a:t>
            </a:r>
            <a:r>
              <a:rPr lang="cs-CZ" dirty="0" smtClean="0"/>
              <a:t> byla stále zachvácena povstáním, je volba prvního cíle v sousedící byzantské </a:t>
            </a:r>
            <a:r>
              <a:rPr lang="cs-CZ" dirty="0" err="1" smtClean="0"/>
              <a:t>Armenii</a:t>
            </a:r>
            <a:r>
              <a:rPr lang="cs-CZ" dirty="0" smtClean="0"/>
              <a:t> docela logický. Dlouho neopravovaná opevnění města byla ve špatném stavu a místní správce </a:t>
            </a:r>
            <a:r>
              <a:rPr lang="cs-CZ" dirty="0" err="1" smtClean="0"/>
              <a:t>comes</a:t>
            </a:r>
            <a:r>
              <a:rPr lang="cs-CZ" dirty="0" smtClean="0"/>
              <a:t> </a:t>
            </a:r>
            <a:r>
              <a:rPr lang="cs-CZ" dirty="0" err="1" smtClean="0"/>
              <a:t>Armeniae</a:t>
            </a:r>
            <a:r>
              <a:rPr lang="cs-CZ" dirty="0" smtClean="0"/>
              <a:t> </a:t>
            </a:r>
            <a:r>
              <a:rPr lang="cs-CZ" dirty="0" err="1" smtClean="0"/>
              <a:t>Constantinus</a:t>
            </a:r>
            <a:r>
              <a:rPr lang="cs-CZ" dirty="0" smtClean="0"/>
              <a:t> podle všeho nedisponoval žádnou kvalitnější vojenskou jednotkou. Vzdání města bylo tedy pouze otázkou krátkého času a došlo k němu natolik rychle, že vzbudilo podezření z případného </a:t>
            </a:r>
            <a:r>
              <a:rPr lang="cs-CZ" dirty="0" err="1" smtClean="0"/>
              <a:t>Constantinova</a:t>
            </a:r>
            <a:r>
              <a:rPr lang="cs-CZ" dirty="0" smtClean="0"/>
              <a:t> zrádného počínání, umocněné ještě tím, že jej </a:t>
            </a:r>
            <a:r>
              <a:rPr lang="cs-CZ" dirty="0" err="1" smtClean="0"/>
              <a:t>Kavád</a:t>
            </a:r>
            <a:r>
              <a:rPr lang="cs-CZ" dirty="0" smtClean="0"/>
              <a:t> potvrdil ve funkci voj. velitele města (zrada podobného druhu nebyla ničím výjimečným – viz vysoký důstojník v </a:t>
            </a:r>
            <a:r>
              <a:rPr lang="cs-CZ" dirty="0" err="1" smtClean="0"/>
              <a:t>Martyropoli</a:t>
            </a:r>
            <a:r>
              <a:rPr lang="cs-CZ" dirty="0" smtClean="0"/>
              <a:t>, taktéž Armén </a:t>
            </a:r>
            <a:r>
              <a:rPr lang="cs-CZ" dirty="0" err="1" smtClean="0"/>
              <a:t>Sittas</a:t>
            </a:r>
            <a:r>
              <a:rPr lang="cs-CZ" dirty="0" smtClean="0"/>
              <a:t>, který r. 589 přeběhl na perskou stranu, kde získal velitelský post). Město asi nebylo vypleněno, bylo opatřeno perskou posádkou a </a:t>
            </a:r>
            <a:r>
              <a:rPr lang="cs-CZ" dirty="0" err="1" smtClean="0"/>
              <a:t>Kavád</a:t>
            </a:r>
            <a:r>
              <a:rPr lang="cs-CZ" dirty="0" smtClean="0"/>
              <a:t> s vojskem zamířil přes hornaté kraje arménských satrapií průsmyky </a:t>
            </a:r>
            <a:r>
              <a:rPr lang="cs-CZ" dirty="0" err="1" smtClean="0"/>
              <a:t>Saphcae</a:t>
            </a:r>
            <a:r>
              <a:rPr lang="cs-CZ" dirty="0" smtClean="0"/>
              <a:t> a </a:t>
            </a:r>
            <a:r>
              <a:rPr lang="cs-CZ" dirty="0" err="1" smtClean="0"/>
              <a:t>Illyrisis</a:t>
            </a:r>
            <a:r>
              <a:rPr lang="cs-CZ" dirty="0" smtClean="0"/>
              <a:t> na jih, k nesmírně bohatým městům byzantské </a:t>
            </a:r>
            <a:r>
              <a:rPr lang="cs-CZ" dirty="0" err="1" smtClean="0"/>
              <a:t>Mezopotamie</a:t>
            </a:r>
            <a:r>
              <a:rPr lang="cs-CZ" dirty="0" smtClean="0"/>
              <a:t> a </a:t>
            </a:r>
            <a:r>
              <a:rPr lang="cs-CZ" dirty="0" err="1" smtClean="0"/>
              <a:t>Syrie</a:t>
            </a:r>
            <a:r>
              <a:rPr lang="cs-CZ" dirty="0" smtClean="0"/>
              <a:t>. </a:t>
            </a:r>
          </a:p>
          <a:p>
            <a:r>
              <a:rPr lang="cs-CZ" dirty="0" smtClean="0"/>
              <a:t>Po cestě vyplenil úrodnou provincii </a:t>
            </a:r>
            <a:r>
              <a:rPr lang="cs-CZ" dirty="0" err="1" smtClean="0"/>
              <a:t>Sophanene</a:t>
            </a:r>
            <a:r>
              <a:rPr lang="cs-CZ" dirty="0" smtClean="0"/>
              <a:t>, tamní centrum, město </a:t>
            </a:r>
            <a:r>
              <a:rPr lang="cs-CZ" dirty="0" err="1" smtClean="0"/>
              <a:t>Martyropolis</a:t>
            </a:r>
            <a:r>
              <a:rPr lang="cs-CZ" dirty="0" smtClean="0"/>
              <a:t> v čele se satrapou Theodorem nabídli králi sumu ve výši dvouletého daňového odvodu a </a:t>
            </a:r>
            <a:r>
              <a:rPr lang="cs-CZ" dirty="0" err="1" smtClean="0"/>
              <a:t>Kavád</a:t>
            </a:r>
            <a:r>
              <a:rPr lang="cs-CZ" dirty="0" smtClean="0"/>
              <a:t> město ušetřil. Potvrdil Theodora ve funkci a území provincie přičlenil ke své říši. </a:t>
            </a:r>
          </a:p>
          <a:p>
            <a:endParaRPr lang="cs-CZ" dirty="0"/>
          </a:p>
        </p:txBody>
      </p:sp>
      <p:sp>
        <p:nvSpPr>
          <p:cNvPr id="4" name="Zástupný symbol pro obsah 3"/>
          <p:cNvSpPr>
            <a:spLocks noGrp="1"/>
          </p:cNvSpPr>
          <p:nvPr>
            <p:ph sz="half" idx="2"/>
          </p:nvPr>
        </p:nvSpPr>
        <p:spPr>
          <a:xfrm>
            <a:off x="4648200" y="4725144"/>
            <a:ext cx="4059936" cy="1370856"/>
          </a:xfrm>
        </p:spPr>
        <p:txBody>
          <a:bodyPr>
            <a:normAutofit fontScale="62500" lnSpcReduction="20000"/>
          </a:bodyPr>
          <a:lstStyle/>
          <a:p>
            <a:endParaRPr lang="cs-CZ"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1024px-Roman-Persian_Frontier_in_Late_Antiquity.svg.png"/>
          <p:cNvPicPr>
            <a:picLocks noGrp="1" noChangeAspect="1"/>
          </p:cNvPicPr>
          <p:nvPr>
            <p:ph sz="half" idx="2"/>
          </p:nvPr>
        </p:nvPicPr>
        <p:blipFill>
          <a:blip r:embed="rId2" cstate="print"/>
          <a:stretch>
            <a:fillRect/>
          </a:stretch>
        </p:blipFill>
        <p:spPr>
          <a:xfrm>
            <a:off x="286122" y="692696"/>
            <a:ext cx="8529605" cy="547260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332656"/>
            <a:ext cx="8229600" cy="5763344"/>
          </a:xfrm>
        </p:spPr>
        <p:txBody>
          <a:bodyPr>
            <a:noAutofit/>
          </a:bodyPr>
          <a:lstStyle/>
          <a:p>
            <a:r>
              <a:rPr lang="cs-CZ" sz="2000" dirty="0" smtClean="0"/>
              <a:t>invaze </a:t>
            </a:r>
            <a:r>
              <a:rPr lang="cs-CZ" sz="2000" dirty="0" err="1" smtClean="0"/>
              <a:t>Septimia</a:t>
            </a:r>
            <a:r>
              <a:rPr lang="cs-CZ" sz="2000" dirty="0" smtClean="0"/>
              <a:t> Severa do </a:t>
            </a:r>
            <a:r>
              <a:rPr lang="cs-CZ" sz="2000" dirty="0" err="1" smtClean="0"/>
              <a:t>Mezopotamie</a:t>
            </a:r>
            <a:endParaRPr lang="cs-CZ" sz="2000" dirty="0" smtClean="0"/>
          </a:p>
          <a:p>
            <a:r>
              <a:rPr lang="cs-CZ" sz="2000" dirty="0" err="1" smtClean="0"/>
              <a:t>Pápak</a:t>
            </a:r>
            <a:endParaRPr lang="cs-CZ" sz="2000" dirty="0" smtClean="0"/>
          </a:p>
          <a:p>
            <a:r>
              <a:rPr lang="cs-CZ" sz="2000" dirty="0" err="1" smtClean="0"/>
              <a:t>Ardašír</a:t>
            </a:r>
            <a:r>
              <a:rPr lang="cs-CZ" sz="2000" dirty="0" smtClean="0"/>
              <a:t> I. 224 – 241</a:t>
            </a:r>
          </a:p>
          <a:p>
            <a:r>
              <a:rPr lang="cs-CZ" sz="2000" dirty="0" smtClean="0"/>
              <a:t>cca 226 bitva u Isfahánu, smrt </a:t>
            </a:r>
            <a:r>
              <a:rPr lang="cs-CZ" sz="2000" dirty="0" err="1" smtClean="0"/>
              <a:t>Artabana</a:t>
            </a:r>
            <a:r>
              <a:rPr lang="cs-CZ" sz="2000" dirty="0" smtClean="0"/>
              <a:t>, </a:t>
            </a:r>
            <a:r>
              <a:rPr lang="cs-CZ" sz="2000" dirty="0" err="1" smtClean="0"/>
              <a:t>arsakovské</a:t>
            </a:r>
            <a:r>
              <a:rPr lang="cs-CZ" sz="2000" dirty="0" smtClean="0"/>
              <a:t> ražby do 227-228</a:t>
            </a:r>
          </a:p>
          <a:p>
            <a:r>
              <a:rPr lang="cs-CZ" sz="2000" dirty="0" smtClean="0"/>
              <a:t>230-232 válka s Římany, neúspěšné obléhání </a:t>
            </a:r>
            <a:r>
              <a:rPr lang="cs-CZ" sz="2000" dirty="0" err="1" smtClean="0"/>
              <a:t>Hatry</a:t>
            </a:r>
            <a:r>
              <a:rPr lang="cs-CZ" sz="2000" dirty="0" smtClean="0"/>
              <a:t>, tažení Severa Alexandra</a:t>
            </a:r>
          </a:p>
          <a:p>
            <a:r>
              <a:rPr lang="cs-CZ" sz="2000" dirty="0" smtClean="0"/>
              <a:t>237-240 obnovení </a:t>
            </a:r>
            <a:r>
              <a:rPr lang="cs-CZ" sz="2000" dirty="0" err="1" smtClean="0"/>
              <a:t>sasánovské</a:t>
            </a:r>
            <a:r>
              <a:rPr lang="cs-CZ" sz="2000" dirty="0" smtClean="0"/>
              <a:t> ofenzivy, dobytí </a:t>
            </a:r>
            <a:r>
              <a:rPr lang="cs-CZ" sz="2000" dirty="0" err="1" smtClean="0"/>
              <a:t>Hatry</a:t>
            </a:r>
            <a:r>
              <a:rPr lang="cs-CZ" sz="2000" dirty="0" smtClean="0"/>
              <a:t> –postupný  úpadek pouštních obchodních center (</a:t>
            </a:r>
            <a:r>
              <a:rPr lang="cs-CZ" sz="2000" dirty="0" err="1" smtClean="0"/>
              <a:t>Hatra</a:t>
            </a:r>
            <a:r>
              <a:rPr lang="cs-CZ" sz="2000" dirty="0" smtClean="0"/>
              <a:t>, </a:t>
            </a:r>
            <a:r>
              <a:rPr lang="cs-CZ" sz="2000" dirty="0" err="1" smtClean="0"/>
              <a:t>Dura</a:t>
            </a:r>
            <a:r>
              <a:rPr lang="cs-CZ" sz="2000" dirty="0" smtClean="0"/>
              <a:t> </a:t>
            </a:r>
            <a:r>
              <a:rPr lang="cs-CZ" sz="2000" dirty="0" err="1" smtClean="0"/>
              <a:t>Europos</a:t>
            </a:r>
            <a:r>
              <a:rPr lang="cs-CZ" sz="2000" dirty="0" smtClean="0"/>
              <a:t>, </a:t>
            </a:r>
            <a:r>
              <a:rPr lang="cs-CZ" sz="2000" dirty="0" err="1" smtClean="0"/>
              <a:t>Palmýra</a:t>
            </a:r>
            <a:r>
              <a:rPr lang="cs-CZ" sz="2000" dirty="0" smtClean="0"/>
              <a:t>), devastující účinek válek, ekonomický úpadek</a:t>
            </a:r>
          </a:p>
          <a:p>
            <a:r>
              <a:rPr lang="cs-CZ" sz="2000" dirty="0" err="1" smtClean="0"/>
              <a:t>Šápur</a:t>
            </a:r>
            <a:r>
              <a:rPr lang="cs-CZ" sz="2000" dirty="0" smtClean="0"/>
              <a:t> I. 241 - 270</a:t>
            </a:r>
          </a:p>
          <a:p>
            <a:r>
              <a:rPr lang="cs-CZ" sz="2000" dirty="0" smtClean="0"/>
              <a:t>244 porážka smrt </a:t>
            </a:r>
            <a:r>
              <a:rPr lang="cs-CZ" sz="2000" dirty="0" err="1" smtClean="0"/>
              <a:t>Gordiana</a:t>
            </a:r>
            <a:r>
              <a:rPr lang="cs-CZ" sz="2000" dirty="0" smtClean="0"/>
              <a:t> III. V bitvě u </a:t>
            </a:r>
            <a:r>
              <a:rPr lang="cs-CZ" sz="2000" dirty="0" err="1" smtClean="0"/>
              <a:t>Mišíku</a:t>
            </a:r>
            <a:r>
              <a:rPr lang="cs-CZ" sz="2000" dirty="0" smtClean="0"/>
              <a:t> /</a:t>
            </a:r>
            <a:r>
              <a:rPr lang="cs-CZ" sz="2000" dirty="0" err="1" smtClean="0"/>
              <a:t>Massice</a:t>
            </a:r>
            <a:r>
              <a:rPr lang="cs-CZ" sz="2000" dirty="0" smtClean="0"/>
              <a:t>/ severně od </a:t>
            </a:r>
            <a:r>
              <a:rPr lang="cs-CZ" sz="2000" dirty="0" err="1" smtClean="0"/>
              <a:t>Ktésifónu</a:t>
            </a:r>
            <a:endParaRPr lang="cs-CZ" sz="2000" dirty="0" smtClean="0"/>
          </a:p>
          <a:p>
            <a:r>
              <a:rPr lang="cs-CZ" sz="2000" dirty="0" smtClean="0"/>
              <a:t>253 </a:t>
            </a:r>
            <a:r>
              <a:rPr lang="cs-CZ" sz="2000" dirty="0" err="1" smtClean="0"/>
              <a:t>Šápurovo</a:t>
            </a:r>
            <a:r>
              <a:rPr lang="cs-CZ" sz="2000" dirty="0" smtClean="0"/>
              <a:t> vítězství v bitvě u </a:t>
            </a:r>
            <a:r>
              <a:rPr lang="cs-CZ" sz="2000" dirty="0" err="1" smtClean="0"/>
              <a:t>Barbalissu</a:t>
            </a:r>
            <a:r>
              <a:rPr lang="cs-CZ" sz="2000" dirty="0" smtClean="0"/>
              <a:t> u Eufratu, dobytí </a:t>
            </a:r>
            <a:r>
              <a:rPr lang="cs-CZ" sz="2000" dirty="0" err="1" smtClean="0"/>
              <a:t>Dury</a:t>
            </a:r>
            <a:r>
              <a:rPr lang="cs-CZ" sz="2000" dirty="0" smtClean="0"/>
              <a:t> </a:t>
            </a:r>
            <a:r>
              <a:rPr lang="cs-CZ" sz="2000" dirty="0" err="1" smtClean="0"/>
              <a:t>Europos</a:t>
            </a:r>
            <a:r>
              <a:rPr lang="cs-CZ" sz="2000" dirty="0" smtClean="0"/>
              <a:t> a Antiochie /256/</a:t>
            </a:r>
          </a:p>
          <a:p>
            <a:r>
              <a:rPr lang="cs-CZ" sz="2000" dirty="0" smtClean="0"/>
              <a:t>cca 258-259 bitva u </a:t>
            </a:r>
            <a:r>
              <a:rPr lang="cs-CZ" sz="2000" dirty="0" err="1" smtClean="0"/>
              <a:t>Edessy</a:t>
            </a:r>
            <a:r>
              <a:rPr lang="cs-CZ" sz="2000" dirty="0" smtClean="0"/>
              <a:t>, zajetí </a:t>
            </a:r>
            <a:r>
              <a:rPr lang="cs-CZ" sz="2000" dirty="0" err="1" smtClean="0"/>
              <a:t>Valeria</a:t>
            </a:r>
            <a:r>
              <a:rPr lang="cs-CZ" sz="2000" dirty="0" smtClean="0"/>
              <a:t> s celou armádou, zpustošení </a:t>
            </a:r>
            <a:r>
              <a:rPr lang="cs-CZ" sz="2000" dirty="0" err="1" smtClean="0"/>
              <a:t>Syrie</a:t>
            </a:r>
            <a:r>
              <a:rPr lang="cs-CZ" sz="2000" dirty="0" smtClean="0"/>
              <a:t> a </a:t>
            </a:r>
            <a:r>
              <a:rPr lang="cs-CZ" sz="2000" dirty="0" err="1" smtClean="0"/>
              <a:t>Kappadokie</a:t>
            </a:r>
            <a:endParaRPr lang="cs-CZ" sz="2000" dirty="0" smtClean="0"/>
          </a:p>
          <a:p>
            <a:r>
              <a:rPr lang="cs-CZ" sz="2000" dirty="0" smtClean="0"/>
              <a:t>protiofenziva </a:t>
            </a:r>
            <a:r>
              <a:rPr lang="cs-CZ" sz="2000" dirty="0" err="1" smtClean="0"/>
              <a:t>Lucia</a:t>
            </a:r>
            <a:r>
              <a:rPr lang="cs-CZ" sz="2000" dirty="0" smtClean="0"/>
              <a:t> </a:t>
            </a:r>
            <a:r>
              <a:rPr lang="cs-CZ" sz="2000" dirty="0" err="1" smtClean="0"/>
              <a:t>Septimia</a:t>
            </a:r>
            <a:r>
              <a:rPr lang="cs-CZ" sz="2000" dirty="0" smtClean="0"/>
              <a:t> </a:t>
            </a:r>
            <a:r>
              <a:rPr lang="cs-CZ" sz="2000" dirty="0" err="1" smtClean="0"/>
              <a:t>Odaenatha</a:t>
            </a:r>
            <a:r>
              <a:rPr lang="cs-CZ" sz="2000" dirty="0" smtClean="0"/>
              <a:t>, vládce </a:t>
            </a:r>
            <a:r>
              <a:rPr lang="cs-CZ" sz="2000" dirty="0" err="1" smtClean="0"/>
              <a:t>Palmýry</a:t>
            </a:r>
            <a:endParaRPr lang="cs-CZ" sz="2000" dirty="0" smtClean="0"/>
          </a:p>
          <a:p>
            <a:endParaRPr lang="cs-CZ"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332656"/>
            <a:ext cx="8219256" cy="6264696"/>
          </a:xfrm>
        </p:spPr>
        <p:txBody>
          <a:bodyPr>
            <a:noAutofit/>
          </a:bodyPr>
          <a:lstStyle/>
          <a:p>
            <a:r>
              <a:rPr lang="cs-CZ" sz="1200" dirty="0" smtClean="0"/>
              <a:t>Ve vzdálenosti denního pochodu od </a:t>
            </a:r>
            <a:r>
              <a:rPr lang="cs-CZ" sz="1200" dirty="0" err="1" smtClean="0"/>
              <a:t>Martyropole</a:t>
            </a:r>
            <a:r>
              <a:rPr lang="cs-CZ" sz="1200" dirty="0" smtClean="0"/>
              <a:t> ležela metropole byzantské </a:t>
            </a:r>
            <a:r>
              <a:rPr lang="cs-CZ" sz="1200" dirty="0" err="1" smtClean="0"/>
              <a:t>Mezopotamie</a:t>
            </a:r>
            <a:r>
              <a:rPr lang="cs-CZ" sz="1200" dirty="0" smtClean="0"/>
              <a:t> </a:t>
            </a:r>
            <a:r>
              <a:rPr lang="cs-CZ" sz="1200" dirty="0" err="1" smtClean="0"/>
              <a:t>Amida</a:t>
            </a:r>
            <a:r>
              <a:rPr lang="cs-CZ" sz="1200" dirty="0" smtClean="0"/>
              <a:t>. Velké město obklopené rozsáhlým zemědělským zázemím a mohutnými kláštery s obyvatelstvem čítajícím desítky tisíc lidí leželo na řece Tigris, kterou jižně od města překlenoval most. Zprávy o perské invazi již dosáhly města, takže veškeré obyvatelstvo, dobytek a úroda se již nacházely za hradbami, když </a:t>
            </a:r>
            <a:r>
              <a:rPr lang="cs-CZ" sz="1200" dirty="0" err="1" smtClean="0"/>
              <a:t>sasánovská</a:t>
            </a:r>
            <a:r>
              <a:rPr lang="cs-CZ" sz="1200" dirty="0" smtClean="0"/>
              <a:t> armáda dorazila 5. 10. na dohled. To, že se </a:t>
            </a:r>
            <a:r>
              <a:rPr lang="cs-CZ" sz="1200" dirty="0" err="1" smtClean="0"/>
              <a:t>Kavád</a:t>
            </a:r>
            <a:r>
              <a:rPr lang="cs-CZ" sz="1200" dirty="0" smtClean="0"/>
              <a:t> rozhodl v poslední čtvrtině roku, na závěr </a:t>
            </a:r>
            <a:r>
              <a:rPr lang="cs-CZ" sz="1200" dirty="0" err="1" smtClean="0"/>
              <a:t>standartního</a:t>
            </a:r>
            <a:r>
              <a:rPr lang="cs-CZ" sz="1200" dirty="0" smtClean="0"/>
              <a:t> období vhodného pro vojenské operace, postoupit obléhání pevného města svědčí o jeho stálé neukojené naléhavé potřebě masivní kořisti. Obléhání trvalo 3 měsíce a zanechalo v současnících hluboký dojem, jeden očitý svědek, mnich nedalekého kláštera již nikdy nechtěl Amidu navštívit. </a:t>
            </a:r>
            <a:r>
              <a:rPr lang="cs-CZ" sz="1200" dirty="0" err="1" smtClean="0"/>
              <a:t>Kavád</a:t>
            </a:r>
            <a:r>
              <a:rPr lang="cs-CZ" sz="1200" dirty="0" smtClean="0"/>
              <a:t> odmítl nabídku vyslance </a:t>
            </a:r>
            <a:r>
              <a:rPr lang="cs-CZ" sz="1200" dirty="0" err="1" smtClean="0"/>
              <a:t>Rufina</a:t>
            </a:r>
            <a:r>
              <a:rPr lang="cs-CZ" sz="1200" dirty="0" smtClean="0"/>
              <a:t> na velké finanční výpalné, neboť se po předchozích snadných úspěších sebevědomě domníval, že město dobude ještě před blížící se zimou. Fortifikace města nebyly v dobrém stavu a ve městě v této době nebyla dislokovaná stálá vojenská posádka. Město však kladlo zuřivý odpor, </a:t>
            </a:r>
            <a:r>
              <a:rPr lang="cs-CZ" sz="1200" dirty="0" err="1" smtClean="0"/>
              <a:t>Amiďané</a:t>
            </a:r>
            <a:r>
              <a:rPr lang="cs-CZ" sz="1200" dirty="0" smtClean="0"/>
              <a:t> proti perským obléhacím pracím a strojům vynalézavě konstruovali vlastní, v průběhu obléhání zpevňovali fortifikace a úspěšně mařili jakýkoli pokus o ztečení hradeb. </a:t>
            </a:r>
          </a:p>
          <a:p>
            <a:r>
              <a:rPr lang="cs-CZ" sz="1200" dirty="0" err="1" smtClean="0"/>
              <a:t>Kavád</a:t>
            </a:r>
            <a:r>
              <a:rPr lang="cs-CZ" sz="1200" dirty="0" smtClean="0"/>
              <a:t> se nakonec rozhodl vybudovat obrovskou  rampu až téměř k vrcholku hradebních zdí s věžemi, které by palbou z převýšení paralyzovaly odpor obránců a umožnili útok na hradby přes hranu valu. Obránci však tajně obrovskou zemní stavbu podkopali a v momentě, kdy se na valu soustředily vybrané </a:t>
            </a:r>
            <a:r>
              <a:rPr lang="cs-CZ" sz="1200" dirty="0" err="1" smtClean="0"/>
              <a:t>sasánovské</a:t>
            </a:r>
            <a:r>
              <a:rPr lang="cs-CZ" sz="1200" dirty="0" smtClean="0"/>
              <a:t> oddíly ke konečnému útoku na město, byla výdřeva tunelů zapálena. Perská zteč se setkala s tvrdou obranou a v průběhu zápasu se zbortily hořící klenby tunelů a  spolu s nimi se zhroutil i val, který pohřbil množství perských vojáků. Stavba valu si vyžádala dlouhou dobu (asi měsíc) a na válku v zimě nepřipravená perská armáda již začala v listopadu strádat zimou. </a:t>
            </a:r>
            <a:r>
              <a:rPr lang="cs-CZ" sz="1200" dirty="0" err="1" smtClean="0"/>
              <a:t>Kavád</a:t>
            </a:r>
            <a:r>
              <a:rPr lang="cs-CZ" sz="1200" dirty="0" smtClean="0"/>
              <a:t> rozeslal mobilní část vojska plenit území do velké vzdálenosti, skupina </a:t>
            </a:r>
            <a:r>
              <a:rPr lang="cs-CZ" sz="1200" dirty="0" err="1" smtClean="0"/>
              <a:t>Hefthalitů</a:t>
            </a:r>
            <a:r>
              <a:rPr lang="cs-CZ" sz="1200" dirty="0" smtClean="0"/>
              <a:t> například narazila na místního svatého muže Jákoba. </a:t>
            </a:r>
          </a:p>
          <a:p>
            <a:r>
              <a:rPr lang="cs-CZ" sz="1200" dirty="0" smtClean="0"/>
              <a:t>Jiný jízdní oddíl složený z Peršanů, </a:t>
            </a:r>
            <a:r>
              <a:rPr lang="cs-CZ" sz="1200" dirty="0" err="1" smtClean="0"/>
              <a:t>Hefthalitů</a:t>
            </a:r>
            <a:r>
              <a:rPr lang="cs-CZ" sz="1200" dirty="0" smtClean="0"/>
              <a:t> a Arabů vyslaný na jih kolem Tur </a:t>
            </a:r>
            <a:r>
              <a:rPr lang="cs-CZ" sz="1200" dirty="0" err="1" smtClean="0"/>
              <a:t>Abdin</a:t>
            </a:r>
            <a:r>
              <a:rPr lang="cs-CZ" sz="1200" dirty="0" smtClean="0"/>
              <a:t> byl v oblasti východně od města </a:t>
            </a:r>
            <a:r>
              <a:rPr lang="cs-CZ" sz="1200" dirty="0" err="1" smtClean="0"/>
              <a:t>Constantie</a:t>
            </a:r>
            <a:r>
              <a:rPr lang="cs-CZ" sz="1200" dirty="0" smtClean="0"/>
              <a:t> napaden vojskem </a:t>
            </a:r>
            <a:r>
              <a:rPr lang="cs-CZ" sz="1200" dirty="0" err="1" smtClean="0"/>
              <a:t>duces</a:t>
            </a:r>
            <a:r>
              <a:rPr lang="cs-CZ" sz="1200" dirty="0" smtClean="0"/>
              <a:t> </a:t>
            </a:r>
            <a:r>
              <a:rPr lang="cs-CZ" sz="1200" dirty="0" err="1" smtClean="0"/>
              <a:t>Armenie</a:t>
            </a:r>
            <a:r>
              <a:rPr lang="cs-CZ" sz="1200" dirty="0" smtClean="0"/>
              <a:t> a </a:t>
            </a:r>
            <a:r>
              <a:rPr lang="cs-CZ" sz="1200" dirty="0" err="1" smtClean="0"/>
              <a:t>Mezopotamie</a:t>
            </a:r>
            <a:r>
              <a:rPr lang="cs-CZ" sz="1200" dirty="0" smtClean="0"/>
              <a:t> </a:t>
            </a:r>
            <a:r>
              <a:rPr lang="cs-CZ" sz="1200" dirty="0" err="1" smtClean="0"/>
              <a:t>Eugeniem</a:t>
            </a:r>
            <a:r>
              <a:rPr lang="cs-CZ" sz="1200" dirty="0" smtClean="0"/>
              <a:t> a </a:t>
            </a:r>
            <a:r>
              <a:rPr lang="cs-CZ" sz="1200" dirty="0" err="1" smtClean="0"/>
              <a:t>Olybriem</a:t>
            </a:r>
            <a:r>
              <a:rPr lang="cs-CZ" sz="1200" dirty="0" smtClean="0"/>
              <a:t>, </a:t>
            </a:r>
            <a:r>
              <a:rPr lang="cs-CZ" sz="1200" dirty="0" err="1" smtClean="0"/>
              <a:t>sasánovské</a:t>
            </a:r>
            <a:r>
              <a:rPr lang="cs-CZ" sz="1200" dirty="0" smtClean="0"/>
              <a:t> síly byly poraženy, ovšem nedostatek disciplíny vítězných byzantských vojáků, kteří nepřestali obírat perské mrtvoly, přestože je velitelé svolali k sešikování, neboť dorazily zprávy o dalších blížících se perských oddílech, způsobil, že velitel tohoto dalšího perského vojska včas spatřil hrozící nebezpečí – následky byly katastrofální, byzantská jízda jakmile zjistila, že stojí proti výrazně početnějším silám uprchla a pěchotě nezbylo než čelit v kopcovitém terénu útoku perské těžké jízdy v sevřené formaci </a:t>
            </a:r>
            <a:r>
              <a:rPr lang="cs-CZ" sz="1200" dirty="0" err="1" smtClean="0"/>
              <a:t>testudo</a:t>
            </a:r>
            <a:r>
              <a:rPr lang="cs-CZ" sz="1200" dirty="0" smtClean="0"/>
              <a:t>, přes tvrdou obranu byla jednotka nakonec rozbita a množství vojáků padlo nebo bylo zajato. Nezlomný </a:t>
            </a:r>
            <a:r>
              <a:rPr lang="cs-CZ" sz="1200" dirty="0" err="1" smtClean="0"/>
              <a:t>dux</a:t>
            </a:r>
            <a:r>
              <a:rPr lang="cs-CZ" sz="1200" dirty="0" smtClean="0"/>
              <a:t> </a:t>
            </a:r>
            <a:r>
              <a:rPr lang="cs-CZ" sz="1200" dirty="0" err="1" smtClean="0"/>
              <a:t>Eugenius</a:t>
            </a:r>
            <a:r>
              <a:rPr lang="cs-CZ" sz="1200" dirty="0" smtClean="0"/>
              <a:t> byl nicméně přesto schopen podniknout efektivní protiútok, s nově shromážděnými silami prošel severozápadně do své základny </a:t>
            </a:r>
            <a:r>
              <a:rPr lang="cs-CZ" sz="1200" dirty="0" err="1" smtClean="0"/>
              <a:t>Melitene</a:t>
            </a:r>
            <a:r>
              <a:rPr lang="cs-CZ" sz="1200" dirty="0" smtClean="0"/>
              <a:t>, kde doplnil vojsko a po dalším pochodu na sever dosáhl </a:t>
            </a:r>
            <a:r>
              <a:rPr lang="cs-CZ" sz="1200" dirty="0" err="1" smtClean="0"/>
              <a:t>Theodosiopole</a:t>
            </a:r>
            <a:r>
              <a:rPr lang="cs-CZ" sz="1200" dirty="0" smtClean="0"/>
              <a:t>, kterou náhle napadl a dobyl nazpět.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3"/>
          <p:cNvSpPr>
            <a:spLocks noGrp="1"/>
          </p:cNvSpPr>
          <p:nvPr>
            <p:ph sz="half" idx="1"/>
          </p:nvPr>
        </p:nvSpPr>
        <p:spPr>
          <a:xfrm>
            <a:off x="251520" y="404664"/>
            <a:ext cx="4176464" cy="6192688"/>
          </a:xfrm>
        </p:spPr>
        <p:txBody>
          <a:bodyPr>
            <a:normAutofit fontScale="92500" lnSpcReduction="20000"/>
          </a:bodyPr>
          <a:lstStyle/>
          <a:p>
            <a:r>
              <a:rPr lang="cs-CZ" sz="1400" dirty="0" err="1" smtClean="0"/>
              <a:t>Kavád</a:t>
            </a:r>
            <a:r>
              <a:rPr lang="cs-CZ" sz="1400" dirty="0" smtClean="0"/>
              <a:t> přes krach svého plánu po pádu valu, pokračoval v obléhání Amidy, když ovšem nové zemní práce proti hradbám byly obráceny vniveč těžkými kamennými střelami vrhanými obrovským skorpionem postaveným </a:t>
            </a:r>
            <a:r>
              <a:rPr lang="cs-CZ" sz="1400" dirty="0" err="1" smtClean="0"/>
              <a:t>Amiďany</a:t>
            </a:r>
            <a:r>
              <a:rPr lang="cs-CZ" sz="1400" dirty="0" smtClean="0"/>
              <a:t>, pohár trpělivosti přetekl. </a:t>
            </a:r>
            <a:r>
              <a:rPr lang="cs-CZ" sz="1400" dirty="0" err="1" smtClean="0"/>
              <a:t>Kavád</a:t>
            </a:r>
            <a:r>
              <a:rPr lang="cs-CZ" sz="1400" dirty="0" smtClean="0"/>
              <a:t> nařídil ústup, aby ovšem byla jeho čest formálně nedotčena, požádal </a:t>
            </a:r>
            <a:r>
              <a:rPr lang="cs-CZ" sz="1400" dirty="0" err="1" smtClean="0"/>
              <a:t>Amiďany</a:t>
            </a:r>
            <a:r>
              <a:rPr lang="cs-CZ" sz="1400" dirty="0" smtClean="0"/>
              <a:t> o zaplacení tributu za své stažení. Správce města </a:t>
            </a:r>
            <a:r>
              <a:rPr lang="cs-CZ" sz="1400" dirty="0" err="1" smtClean="0"/>
              <a:t>Cyrus</a:t>
            </a:r>
            <a:r>
              <a:rPr lang="cs-CZ" sz="1400" dirty="0" smtClean="0"/>
              <a:t> s městskou radou ovšem osudově </a:t>
            </a:r>
            <a:r>
              <a:rPr lang="cs-CZ" sz="1400" dirty="0" err="1" smtClean="0"/>
              <a:t>Kávádovu</a:t>
            </a:r>
            <a:r>
              <a:rPr lang="cs-CZ" sz="1400" dirty="0" smtClean="0"/>
              <a:t> žádost odmítl. Tato urážka a, jak uvádí </a:t>
            </a:r>
            <a:r>
              <a:rPr lang="cs-CZ" sz="1400" dirty="0" err="1" smtClean="0"/>
              <a:t>Zachariáš</a:t>
            </a:r>
            <a:r>
              <a:rPr lang="cs-CZ" sz="1400" dirty="0" smtClean="0"/>
              <a:t> z </a:t>
            </a:r>
            <a:r>
              <a:rPr lang="cs-CZ" sz="1400" dirty="0" err="1" smtClean="0"/>
              <a:t>Melitene</a:t>
            </a:r>
            <a:r>
              <a:rPr lang="cs-CZ" sz="1400" dirty="0" smtClean="0"/>
              <a:t>, zjevení Krista ve snu, který králi potvrdil, že město padne do jeho rukou, a ještě spíše čerstvé zprávy vyzvědačů, </a:t>
            </a:r>
            <a:r>
              <a:rPr lang="cs-CZ" sz="1400" dirty="0" err="1" smtClean="0"/>
              <a:t>Káváda</a:t>
            </a:r>
            <a:r>
              <a:rPr lang="cs-CZ" sz="1400" dirty="0" smtClean="0"/>
              <a:t> přesvědčily, aby změnil rozhodnutí. Jeden z perských velitelů střežící úsek obléhané Amidy na západní straně si všiml skryté branky v jedné z hradebních věží, odkud byly pravidelně podnikány výpady proti obléhatelům. V noci na 10.1.503 elitní oddíl Peršanů pronikl vstupem do věže, zlikvidoval posádku a věž obsadil, nato nařídil </a:t>
            </a:r>
            <a:r>
              <a:rPr lang="cs-CZ" sz="1400" dirty="0" err="1" smtClean="0"/>
              <a:t>Kavád</a:t>
            </a:r>
            <a:r>
              <a:rPr lang="cs-CZ" sz="1400" dirty="0" smtClean="0"/>
              <a:t> frontální útok na hradby. Přes obrovské ztráty jednotlivých útočných vln se nakonec Peršanům i díky králově osobní přítomnosti v boji podařilo ovládnout úsek hradeb a otevřít jednu bránu pro zbytek armády. Nastal strašlivý masakr obyvatelstva, zdivočelá </a:t>
            </a:r>
            <a:r>
              <a:rPr lang="cs-CZ" sz="1400" dirty="0" err="1" smtClean="0"/>
              <a:t>sasánovská</a:t>
            </a:r>
            <a:r>
              <a:rPr lang="cs-CZ" sz="1400" dirty="0" smtClean="0"/>
              <a:t> armáda plenila město 3 dny (syrský pramen odhaduje počet obětí na 80 000). Po skončení běsnění byli mrtví vyneseni před severní bránu a perský král vjel na slonu do města, shromážděná kořist byla obrovská a spolu s většinou přeživších byla transportována do Persie. Do města byla vložena perská posádka čítající 3000 mužů a byl jmenován </a:t>
            </a:r>
            <a:r>
              <a:rPr lang="cs-CZ" sz="1400" dirty="0" err="1" smtClean="0"/>
              <a:t>sasánovský</a:t>
            </a:r>
            <a:r>
              <a:rPr lang="cs-CZ" sz="1400" dirty="0" smtClean="0"/>
              <a:t> správce jménem </a:t>
            </a:r>
            <a:r>
              <a:rPr lang="cs-CZ" sz="1400" dirty="0" err="1" smtClean="0"/>
              <a:t>Glon</a:t>
            </a:r>
            <a:r>
              <a:rPr lang="cs-CZ" sz="1400" dirty="0" smtClean="0"/>
              <a:t>. </a:t>
            </a:r>
            <a:r>
              <a:rPr lang="cs-CZ" sz="1400" dirty="0" err="1" smtClean="0"/>
              <a:t>Kavád</a:t>
            </a:r>
            <a:r>
              <a:rPr lang="cs-CZ" sz="1400" dirty="0" smtClean="0"/>
              <a:t> poté pro přezimování armádu rozdělil na několik skupin, které měly střežit přístupy k </a:t>
            </a:r>
            <a:r>
              <a:rPr lang="cs-CZ" sz="1400" dirty="0" err="1" smtClean="0"/>
              <a:t>Amidě</a:t>
            </a:r>
            <a:r>
              <a:rPr lang="cs-CZ" sz="1400" dirty="0" smtClean="0"/>
              <a:t> a sám se odebral strávit zimu do </a:t>
            </a:r>
            <a:r>
              <a:rPr lang="cs-CZ" sz="1400" dirty="0" err="1" smtClean="0"/>
              <a:t>Nisibis</a:t>
            </a:r>
            <a:r>
              <a:rPr lang="cs-CZ" sz="1400" dirty="0" smtClean="0"/>
              <a:t>.</a:t>
            </a:r>
          </a:p>
          <a:p>
            <a:pPr>
              <a:buNone/>
            </a:pPr>
            <a:r>
              <a:rPr lang="cs-CZ" sz="1400" dirty="0" smtClean="0"/>
              <a:t> </a:t>
            </a:r>
            <a:endParaRPr lang="cs-CZ" sz="1400" dirty="0"/>
          </a:p>
        </p:txBody>
      </p:sp>
      <p:pic>
        <p:nvPicPr>
          <p:cNvPr id="12" name="Zástupný symbol pro obsah 11" descr="rue3lwcw8v3yk78qjglg.jpg"/>
          <p:cNvPicPr>
            <a:picLocks noGrp="1" noChangeAspect="1"/>
          </p:cNvPicPr>
          <p:nvPr>
            <p:ph sz="half" idx="2"/>
          </p:nvPr>
        </p:nvPicPr>
        <p:blipFill>
          <a:blip r:embed="rId2" cstate="print"/>
          <a:stretch>
            <a:fillRect/>
          </a:stretch>
        </p:blipFill>
        <p:spPr>
          <a:xfrm>
            <a:off x="4454513" y="548680"/>
            <a:ext cx="4293951" cy="554732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04664"/>
            <a:ext cx="8219256" cy="6120680"/>
          </a:xfrm>
        </p:spPr>
        <p:txBody>
          <a:bodyPr>
            <a:noAutofit/>
          </a:bodyPr>
          <a:lstStyle/>
          <a:p>
            <a:r>
              <a:rPr lang="cs-CZ" sz="1400" dirty="0" smtClean="0"/>
              <a:t>Perská invaze způsobila v Konstantinopoli poplach, císař urychleně ještě v průběhu zimy vyslal vojenské jednotky, aby posílily obranu měst východně od Eufratu. Když v dubnu 503 dorazil do Konstantinopole </a:t>
            </a:r>
            <a:r>
              <a:rPr lang="cs-CZ" sz="1400" dirty="0" err="1" smtClean="0"/>
              <a:t>Kavádův</a:t>
            </a:r>
            <a:r>
              <a:rPr lang="cs-CZ" sz="1400" dirty="0" smtClean="0"/>
              <a:t> posel požadující peníze, rozhodl se </a:t>
            </a:r>
            <a:r>
              <a:rPr lang="cs-CZ" sz="1400" dirty="0" err="1" smtClean="0"/>
              <a:t>Anastasios</a:t>
            </a:r>
            <a:r>
              <a:rPr lang="cs-CZ" sz="1400" dirty="0" smtClean="0"/>
              <a:t> pro tvrdou odvetu – dobytí </a:t>
            </a:r>
            <a:r>
              <a:rPr lang="cs-CZ" sz="1400" dirty="0" err="1" smtClean="0"/>
              <a:t>Theodosiopole</a:t>
            </a:r>
            <a:r>
              <a:rPr lang="cs-CZ" sz="1400" dirty="0" smtClean="0"/>
              <a:t> a Amidy a zaplacení poplatku za ukončení nepřátelství by se de facto rovnalo porážce, což by jednak otřáslo císařovou pozicí doma a současně by znamenalo v persko-byzantských vztazích nebezpečný precedent. </a:t>
            </a:r>
            <a:r>
              <a:rPr lang="cs-CZ" sz="1400" dirty="0" err="1" smtClean="0"/>
              <a:t>Anastasios</a:t>
            </a:r>
            <a:r>
              <a:rPr lang="cs-CZ" sz="1400" dirty="0" smtClean="0"/>
              <a:t> shromáždil početné síly pod vedením nejpřednějších generálů. Plán tažení selhal právě na skutečnosti, že jednotliví velitelé, kteří se odmítali podřídit autoritě jednoho z nich jako velícího generála, nebyli schopni pro řevnivost patřičně koordinovat postup armád. </a:t>
            </a:r>
            <a:r>
              <a:rPr lang="cs-CZ" sz="1400" dirty="0" err="1" smtClean="0"/>
              <a:t>Praesentales</a:t>
            </a:r>
            <a:r>
              <a:rPr lang="cs-CZ" sz="1400" dirty="0" smtClean="0"/>
              <a:t> měli postupem na severovýchod znovu dobýt Amidu, zatímco </a:t>
            </a:r>
            <a:r>
              <a:rPr lang="cs-CZ" sz="1400" dirty="0" err="1" smtClean="0"/>
              <a:t>Areobindus</a:t>
            </a:r>
            <a:r>
              <a:rPr lang="cs-CZ" sz="1400" dirty="0" smtClean="0"/>
              <a:t> s arabským </a:t>
            </a:r>
            <a:r>
              <a:rPr lang="cs-CZ" sz="1400" dirty="0" err="1" smtClean="0"/>
              <a:t>phylarchem</a:t>
            </a:r>
            <a:r>
              <a:rPr lang="cs-CZ" sz="1400" dirty="0" smtClean="0"/>
              <a:t> </a:t>
            </a:r>
            <a:r>
              <a:rPr lang="cs-CZ" sz="1400" dirty="0" err="1" smtClean="0"/>
              <a:t>al</a:t>
            </a:r>
            <a:r>
              <a:rPr lang="cs-CZ" sz="1400" dirty="0" smtClean="0"/>
              <a:t>-</a:t>
            </a:r>
            <a:r>
              <a:rPr lang="cs-CZ" sz="1400" dirty="0" err="1" smtClean="0"/>
              <a:t>Aswadem</a:t>
            </a:r>
            <a:r>
              <a:rPr lang="cs-CZ" sz="1400" dirty="0" smtClean="0"/>
              <a:t> měli provést ofenzivní akci a vpadnout na perské území. </a:t>
            </a:r>
            <a:r>
              <a:rPr lang="cs-CZ" sz="1400" dirty="0" err="1" smtClean="0"/>
              <a:t>Areobindus</a:t>
            </a:r>
            <a:r>
              <a:rPr lang="cs-CZ" sz="1400" dirty="0" smtClean="0"/>
              <a:t> s 12 000 muži po překročení hranic záhy narazil na 20 000 perskou armádu, která přezimovala v masivu Džebel </a:t>
            </a:r>
            <a:r>
              <a:rPr lang="cs-CZ" sz="1400" dirty="0" err="1" smtClean="0"/>
              <a:t>Sindžar</a:t>
            </a:r>
            <a:r>
              <a:rPr lang="cs-CZ" sz="1400" dirty="0" smtClean="0"/>
              <a:t>, dokázal ji v řadě menších střetů rozbít a přitáhnout k </a:t>
            </a:r>
            <a:r>
              <a:rPr lang="cs-CZ" sz="1400" dirty="0" err="1" smtClean="0"/>
              <a:t>Nisibis</a:t>
            </a:r>
            <a:r>
              <a:rPr lang="cs-CZ" sz="1400" dirty="0" smtClean="0"/>
              <a:t>, kterou však nabylo v jeho silách dobýt. V červenci dorazily </a:t>
            </a:r>
            <a:r>
              <a:rPr lang="cs-CZ" sz="1400" dirty="0" err="1" smtClean="0"/>
              <a:t>sasánovské</a:t>
            </a:r>
            <a:r>
              <a:rPr lang="cs-CZ" sz="1400" dirty="0" smtClean="0"/>
              <a:t> posily a </a:t>
            </a:r>
            <a:r>
              <a:rPr lang="cs-CZ" sz="1400" dirty="0" err="1" smtClean="0"/>
              <a:t>Areobindovi</a:t>
            </a:r>
            <a:r>
              <a:rPr lang="cs-CZ" sz="1400" dirty="0" smtClean="0"/>
              <a:t> nezbylo než ustoupit. Mezitím </a:t>
            </a:r>
            <a:r>
              <a:rPr lang="cs-CZ" sz="1400" dirty="0" err="1" smtClean="0"/>
              <a:t>Hypatius</a:t>
            </a:r>
            <a:r>
              <a:rPr lang="cs-CZ" sz="1400" dirty="0" smtClean="0"/>
              <a:t> a Patricius obléhali perskou posádku v </a:t>
            </a:r>
            <a:r>
              <a:rPr lang="cs-CZ" sz="1400" dirty="0" err="1" smtClean="0"/>
              <a:t>Amidě</a:t>
            </a:r>
            <a:r>
              <a:rPr lang="cs-CZ" sz="1400" dirty="0" smtClean="0"/>
              <a:t>. Úkol dobýt města vojevůdce neuspokojoval a tak Patricius vyrazil s částí armády podél Tigridu plenit perskou provincii </a:t>
            </a:r>
            <a:r>
              <a:rPr lang="cs-CZ" sz="1400" dirty="0" err="1" smtClean="0"/>
              <a:t>Arzanene</a:t>
            </a:r>
            <a:r>
              <a:rPr lang="cs-CZ" sz="1400" dirty="0" smtClean="0"/>
              <a:t>. Mezitím ovšem, když už byly téměř zkonstruovány 3 obléhací věže pobité kovem, který je měl chránit před zapálením, dorazil </a:t>
            </a:r>
            <a:r>
              <a:rPr lang="cs-CZ" sz="1400" dirty="0" err="1" smtClean="0"/>
              <a:t>Areobindův</a:t>
            </a:r>
            <a:r>
              <a:rPr lang="cs-CZ" sz="1400" dirty="0" smtClean="0"/>
              <a:t> posel žádající pomoc pro před perskou přesilou ustupující </a:t>
            </a:r>
            <a:r>
              <a:rPr lang="cs-CZ" sz="1400" dirty="0" err="1" smtClean="0"/>
              <a:t>Areobindovu</a:t>
            </a:r>
            <a:r>
              <a:rPr lang="cs-CZ" sz="1400" dirty="0" smtClean="0"/>
              <a:t> armádu. </a:t>
            </a:r>
            <a:r>
              <a:rPr lang="cs-CZ" sz="1400" dirty="0" err="1" smtClean="0"/>
              <a:t>Hypatius</a:t>
            </a:r>
            <a:r>
              <a:rPr lang="cs-CZ" sz="1400" dirty="0" smtClean="0"/>
              <a:t> však nebyl ochoten opustit zdárně se rozvíjející obléhání, a když pak posléze rozsah hrozící katastrofy pochopil a vytáhl </a:t>
            </a:r>
            <a:r>
              <a:rPr lang="cs-CZ" sz="1400" dirty="0" err="1" smtClean="0"/>
              <a:t>Areobindovi</a:t>
            </a:r>
            <a:r>
              <a:rPr lang="cs-CZ" sz="1400" dirty="0" smtClean="0"/>
              <a:t> </a:t>
            </a:r>
            <a:r>
              <a:rPr lang="cs-CZ" sz="1400" dirty="0" err="1" smtClean="0"/>
              <a:t>vztříc</a:t>
            </a:r>
            <a:r>
              <a:rPr lang="cs-CZ" sz="1400" dirty="0" smtClean="0"/>
              <a:t>, bylo již pozdě. </a:t>
            </a:r>
            <a:r>
              <a:rPr lang="cs-CZ" sz="1400" dirty="0" err="1" smtClean="0"/>
              <a:t>Areobindus</a:t>
            </a:r>
            <a:r>
              <a:rPr lang="cs-CZ" sz="1400" dirty="0" smtClean="0"/>
              <a:t> byl Peršany dostižen a úprk jeho vojska se nezměnil v úplný masakr pouze proto, že </a:t>
            </a:r>
            <a:r>
              <a:rPr lang="cs-CZ" sz="1400" dirty="0" err="1" smtClean="0"/>
              <a:t>sasánovské</a:t>
            </a:r>
            <a:r>
              <a:rPr lang="cs-CZ" sz="1400" dirty="0" smtClean="0"/>
              <a:t> armády byly stejně tak chtivé kořisti, obrat mrtvé a vyplenit nepřátelský tábor. Rozzuřený </a:t>
            </a:r>
            <a:r>
              <a:rPr lang="cs-CZ" sz="1400" dirty="0" err="1" smtClean="0"/>
              <a:t>Areobindus</a:t>
            </a:r>
            <a:r>
              <a:rPr lang="cs-CZ" sz="1400" dirty="0" smtClean="0"/>
              <a:t> obvinil své kolegy, kteří se vrátili zpět do obléhacího tábora před Amidu ze zrady a rezignaci mu rozmluvil pouze </a:t>
            </a:r>
            <a:r>
              <a:rPr lang="cs-CZ" sz="1400" dirty="0" err="1" smtClean="0"/>
              <a:t>prefectus</a:t>
            </a:r>
            <a:r>
              <a:rPr lang="cs-CZ" sz="1400" dirty="0" smtClean="0"/>
              <a:t> </a:t>
            </a:r>
            <a:r>
              <a:rPr lang="cs-CZ" sz="1400" dirty="0" err="1" smtClean="0"/>
              <a:t>praetorio</a:t>
            </a:r>
            <a:r>
              <a:rPr lang="cs-CZ" sz="1400" dirty="0" smtClean="0"/>
              <a:t> </a:t>
            </a:r>
            <a:r>
              <a:rPr lang="cs-CZ" sz="1400" dirty="0" err="1" smtClean="0"/>
              <a:t>Apion</a:t>
            </a:r>
            <a:r>
              <a:rPr lang="cs-CZ" sz="1400" dirty="0" smtClean="0"/>
              <a:t>. Peršané z Amidy využili nepřítomnosti římského vrchního velitele a části armády a podnikli výpad s cílem získat zásoby. </a:t>
            </a:r>
            <a:r>
              <a:rPr lang="cs-CZ" sz="1400" dirty="0" err="1" smtClean="0"/>
              <a:t>Pharesmanes</a:t>
            </a:r>
            <a:r>
              <a:rPr lang="cs-CZ" sz="1400" dirty="0" smtClean="0"/>
              <a:t> však díky informacím jistého </a:t>
            </a:r>
            <a:r>
              <a:rPr lang="cs-CZ" sz="1400" dirty="0" err="1" smtClean="0"/>
              <a:t>Amiďana</a:t>
            </a:r>
            <a:r>
              <a:rPr lang="cs-CZ" sz="1400" dirty="0" smtClean="0"/>
              <a:t> vlákal </a:t>
            </a:r>
            <a:r>
              <a:rPr lang="cs-CZ" sz="1400" dirty="0" err="1" smtClean="0"/>
              <a:t>peský</a:t>
            </a:r>
            <a:r>
              <a:rPr lang="cs-CZ" sz="1400" dirty="0" smtClean="0"/>
              <a:t> oddíl do léčky a bitva skončila naprostou porážkou Peršanů – zajat byl i velitel </a:t>
            </a:r>
            <a:r>
              <a:rPr lang="cs-CZ" sz="1400" dirty="0" err="1" smtClean="0"/>
              <a:t>Glon</a:t>
            </a:r>
            <a:r>
              <a:rPr lang="cs-CZ" sz="1400" dirty="0" smtClean="0"/>
              <a:t>. Byzantincům a jejich arabským spojencům se v této době také podařilo rozdrtit nájezd </a:t>
            </a:r>
            <a:r>
              <a:rPr lang="cs-CZ" sz="1400" dirty="0" err="1" smtClean="0"/>
              <a:t>lakhmidských</a:t>
            </a:r>
            <a:r>
              <a:rPr lang="cs-CZ" sz="1400" dirty="0" smtClean="0"/>
              <a:t> Arabů do </a:t>
            </a:r>
            <a:r>
              <a:rPr lang="cs-CZ" sz="1400" dirty="0" err="1" smtClean="0"/>
              <a:t>Osrhoene</a:t>
            </a:r>
            <a:r>
              <a:rPr lang="cs-CZ" sz="1400" dirty="0" smtClean="0"/>
              <a:t> a následně proniknout až k </a:t>
            </a:r>
            <a:r>
              <a:rPr lang="cs-CZ" sz="1400" dirty="0" err="1" smtClean="0"/>
              <a:t>lathmidské</a:t>
            </a:r>
            <a:r>
              <a:rPr lang="cs-CZ" sz="1400" dirty="0" smtClean="0"/>
              <a:t> metropoli </a:t>
            </a:r>
            <a:r>
              <a:rPr lang="cs-CZ" sz="1400" dirty="0" err="1" smtClean="0"/>
              <a:t>Hiře</a:t>
            </a:r>
            <a:r>
              <a:rPr lang="cs-CZ" sz="1400" dirty="0" smtClean="0"/>
              <a:t> a zajmout velkou karavanu putující k </a:t>
            </a:r>
            <a:r>
              <a:rPr lang="cs-CZ" sz="1400" dirty="0" err="1" smtClean="0"/>
              <a:t>lakhmidskému</a:t>
            </a:r>
            <a:r>
              <a:rPr lang="cs-CZ" sz="1400" dirty="0" smtClean="0"/>
              <a:t> vládci </a:t>
            </a:r>
            <a:r>
              <a:rPr lang="cs-CZ" sz="1400" dirty="0" err="1" smtClean="0"/>
              <a:t>al</a:t>
            </a:r>
            <a:r>
              <a:rPr lang="cs-CZ" sz="1400" dirty="0" smtClean="0"/>
              <a:t>-</a:t>
            </a:r>
            <a:r>
              <a:rPr lang="cs-CZ" sz="1400" dirty="0" err="1" smtClean="0"/>
              <a:t>Numanovi</a:t>
            </a:r>
            <a:r>
              <a:rPr lang="cs-CZ" sz="1400" dirty="0" smtClean="0"/>
              <a:t>.  </a:t>
            </a:r>
          </a:p>
          <a:p>
            <a:endParaRPr lang="cs-CZ" sz="1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3"/>
          <p:cNvSpPr>
            <a:spLocks noGrp="1"/>
          </p:cNvSpPr>
          <p:nvPr>
            <p:ph sz="half" idx="1"/>
          </p:nvPr>
        </p:nvSpPr>
        <p:spPr>
          <a:xfrm>
            <a:off x="457200" y="404664"/>
            <a:ext cx="8291264" cy="5691336"/>
          </a:xfrm>
        </p:spPr>
        <p:txBody>
          <a:bodyPr>
            <a:normAutofit fontScale="55000" lnSpcReduction="20000"/>
          </a:bodyPr>
          <a:lstStyle/>
          <a:p>
            <a:r>
              <a:rPr lang="cs-CZ" dirty="0" smtClean="0"/>
              <a:t>V srpnu zahájil opět ofenzívu samotný </a:t>
            </a:r>
            <a:r>
              <a:rPr lang="cs-CZ" dirty="0" err="1" smtClean="0"/>
              <a:t>Kavád</a:t>
            </a:r>
            <a:r>
              <a:rPr lang="cs-CZ" dirty="0" smtClean="0"/>
              <a:t>, s mohutnou armádou vytáhl z </a:t>
            </a:r>
            <a:r>
              <a:rPr lang="cs-CZ" dirty="0" err="1" smtClean="0"/>
              <a:t>Nisibis</a:t>
            </a:r>
            <a:r>
              <a:rPr lang="cs-CZ" dirty="0" smtClean="0"/>
              <a:t> na západ a římští velitelé mu hodlali zatarasit cestu. </a:t>
            </a:r>
            <a:r>
              <a:rPr lang="cs-CZ" dirty="0" err="1" smtClean="0"/>
              <a:t>Praesentales</a:t>
            </a:r>
            <a:r>
              <a:rPr lang="cs-CZ" dirty="0" smtClean="0"/>
              <a:t> postoupili od Amidy na jih k místu srazu s </a:t>
            </a:r>
            <a:r>
              <a:rPr lang="cs-CZ" dirty="0" err="1" smtClean="0"/>
              <a:t>Areobindem</a:t>
            </a:r>
            <a:r>
              <a:rPr lang="cs-CZ" dirty="0" smtClean="0"/>
              <a:t>, což bylo městečko </a:t>
            </a:r>
            <a:r>
              <a:rPr lang="cs-CZ" dirty="0" err="1" smtClean="0"/>
              <a:t>Apadna</a:t>
            </a:r>
            <a:r>
              <a:rPr lang="cs-CZ" dirty="0" smtClean="0"/>
              <a:t>, kde vybudovali tábor. Mezitím ovšem </a:t>
            </a:r>
            <a:r>
              <a:rPr lang="cs-CZ" dirty="0" err="1" smtClean="0"/>
              <a:t>Areobindus</a:t>
            </a:r>
            <a:r>
              <a:rPr lang="cs-CZ" dirty="0" smtClean="0"/>
              <a:t>, který na místo setkání dorazil dříve, byl opět sám nečekaně napaden vlastním jádrem </a:t>
            </a:r>
            <a:r>
              <a:rPr lang="cs-CZ" dirty="0" err="1" smtClean="0"/>
              <a:t>Kavádových</a:t>
            </a:r>
            <a:r>
              <a:rPr lang="cs-CZ" dirty="0" smtClean="0"/>
              <a:t> sil: opět následoval rychlý ústup jeho vojska, zatímco </a:t>
            </a:r>
            <a:r>
              <a:rPr lang="cs-CZ" dirty="0" err="1" smtClean="0"/>
              <a:t>Hypatius</a:t>
            </a:r>
            <a:r>
              <a:rPr lang="cs-CZ" dirty="0" smtClean="0"/>
              <a:t> a Patricius nic netušili. Jejich vojákům se podařilo zničit předsunutou jednotku </a:t>
            </a:r>
            <a:r>
              <a:rPr lang="cs-CZ" dirty="0" err="1" smtClean="0"/>
              <a:t>Hefthalitů</a:t>
            </a:r>
            <a:r>
              <a:rPr lang="cs-CZ" dirty="0" smtClean="0"/>
              <a:t>, a tak oba vojevůdci uklidněni vývojem situace dali povel k odpočinku a obědu u říčky </a:t>
            </a:r>
            <a:r>
              <a:rPr lang="cs-CZ" dirty="0" err="1" smtClean="0"/>
              <a:t>Arzamon</a:t>
            </a:r>
            <a:r>
              <a:rPr lang="cs-CZ" dirty="0" smtClean="0"/>
              <a:t>. Průzkumníci </a:t>
            </a:r>
            <a:r>
              <a:rPr lang="cs-CZ" dirty="0" err="1" smtClean="0"/>
              <a:t>Kaváda</a:t>
            </a:r>
            <a:r>
              <a:rPr lang="cs-CZ" dirty="0" smtClean="0"/>
              <a:t>, který se se s vojskem nacházel níže po proudu toku, si však všimli stop a hluku koupajícího se římského vojska, a král dal povel k postupu podél říčky. Záhy narazili na bezstarostné a nepřipravené Římany a výsledkem byla těžká porážka obou </a:t>
            </a:r>
            <a:r>
              <a:rPr lang="cs-CZ" dirty="0" err="1" smtClean="0"/>
              <a:t>Preasentales</a:t>
            </a:r>
            <a:r>
              <a:rPr lang="cs-CZ" dirty="0" smtClean="0"/>
              <a:t>, kteří uprchli mezi prvními.  V bitvě byl ovšem zabit také </a:t>
            </a:r>
            <a:r>
              <a:rPr lang="cs-CZ" dirty="0" err="1" smtClean="0"/>
              <a:t>lakhmidský</a:t>
            </a:r>
            <a:r>
              <a:rPr lang="cs-CZ" dirty="0" smtClean="0"/>
              <a:t> vládce </a:t>
            </a:r>
            <a:r>
              <a:rPr lang="cs-CZ" dirty="0" err="1" smtClean="0"/>
              <a:t>al</a:t>
            </a:r>
            <a:r>
              <a:rPr lang="cs-CZ" dirty="0" smtClean="0"/>
              <a:t>-</a:t>
            </a:r>
            <a:r>
              <a:rPr lang="cs-CZ" dirty="0" err="1" smtClean="0"/>
              <a:t>Numan</a:t>
            </a:r>
            <a:r>
              <a:rPr lang="cs-CZ" dirty="0" smtClean="0"/>
              <a:t>. </a:t>
            </a:r>
          </a:p>
          <a:p>
            <a:r>
              <a:rPr lang="cs-CZ" dirty="0" err="1" smtClean="0"/>
              <a:t>Kavád</a:t>
            </a:r>
            <a:r>
              <a:rPr lang="cs-CZ" dirty="0" smtClean="0"/>
              <a:t> se rozhodl využít nečekaného triumfu a rychle postupoval západním směrem k metropoli </a:t>
            </a:r>
            <a:r>
              <a:rPr lang="cs-CZ" dirty="0" err="1" smtClean="0"/>
              <a:t>Osrhoene</a:t>
            </a:r>
            <a:r>
              <a:rPr lang="cs-CZ" dirty="0" smtClean="0"/>
              <a:t> velkému městu </a:t>
            </a:r>
            <a:r>
              <a:rPr lang="cs-CZ" dirty="0" err="1" smtClean="0"/>
              <a:t>Edesse</a:t>
            </a:r>
            <a:r>
              <a:rPr lang="cs-CZ" dirty="0" smtClean="0"/>
              <a:t>. Po cestě však ležela </a:t>
            </a:r>
            <a:r>
              <a:rPr lang="cs-CZ" dirty="0" err="1" smtClean="0"/>
              <a:t>Constantia</a:t>
            </a:r>
            <a:r>
              <a:rPr lang="cs-CZ" dirty="0" smtClean="0"/>
              <a:t>, sídlo </a:t>
            </a:r>
            <a:r>
              <a:rPr lang="cs-CZ" dirty="0" err="1" smtClean="0"/>
              <a:t>duxe</a:t>
            </a:r>
            <a:r>
              <a:rPr lang="cs-CZ" dirty="0" smtClean="0"/>
              <a:t> </a:t>
            </a:r>
            <a:r>
              <a:rPr lang="cs-CZ" dirty="0" err="1" smtClean="0"/>
              <a:t>Mezopotamie</a:t>
            </a:r>
            <a:r>
              <a:rPr lang="cs-CZ" dirty="0" smtClean="0"/>
              <a:t> Olympia. Pokus o vydání města Peršanům ze strany místní židovské komunity, jejíž členové podkopali městské hradby tunelem ústícím v synagoze, byl odhalen a následoval masakr židovské populace zastavený až na zásah vysokého hodnostáře </a:t>
            </a:r>
            <a:r>
              <a:rPr lang="cs-CZ" dirty="0" err="1" smtClean="0"/>
              <a:t>comita</a:t>
            </a:r>
            <a:r>
              <a:rPr lang="cs-CZ" dirty="0" smtClean="0"/>
              <a:t> </a:t>
            </a:r>
            <a:r>
              <a:rPr lang="cs-CZ" dirty="0" err="1" smtClean="0"/>
              <a:t>Leontia</a:t>
            </a:r>
            <a:r>
              <a:rPr lang="cs-CZ" dirty="0" smtClean="0"/>
              <a:t>. Jakmile selhala tato možnost získat město bez složitého obléhání, perský král rozhodl </a:t>
            </a:r>
            <a:r>
              <a:rPr lang="cs-CZ" dirty="0" err="1" smtClean="0"/>
              <a:t>Constantii</a:t>
            </a:r>
            <a:r>
              <a:rPr lang="cs-CZ" dirty="0" smtClean="0"/>
              <a:t> obejít a napadnout mnohem lákavější cíl – bohatou </a:t>
            </a:r>
            <a:r>
              <a:rPr lang="cs-CZ" dirty="0" err="1" smtClean="0"/>
              <a:t>Edessu</a:t>
            </a:r>
            <a:r>
              <a:rPr lang="cs-CZ" dirty="0" smtClean="0"/>
              <a:t> proslulou svými svatyněmi a kláštery. Situace </a:t>
            </a:r>
            <a:r>
              <a:rPr lang="cs-CZ" dirty="0" err="1" smtClean="0"/>
              <a:t>Edessy</a:t>
            </a:r>
            <a:r>
              <a:rPr lang="cs-CZ" dirty="0" smtClean="0"/>
              <a:t> však byla velmi odlišná od Amidy v závěru předcházejícího roku. Obyvatelstvo mohlo počítat s relativně početnou posádkou profesionální armády v čele s </a:t>
            </a:r>
            <a:r>
              <a:rPr lang="cs-CZ" dirty="0" err="1" smtClean="0"/>
              <a:t>Areobindem</a:t>
            </a:r>
            <a:r>
              <a:rPr lang="cs-CZ" dirty="0" smtClean="0"/>
              <a:t>, skutečnost, že město je cílem tažení </a:t>
            </a:r>
            <a:r>
              <a:rPr lang="cs-CZ" dirty="0" err="1" smtClean="0"/>
              <a:t>sasánovské</a:t>
            </a:r>
            <a:r>
              <a:rPr lang="cs-CZ" dirty="0" smtClean="0"/>
              <a:t> armády byla již dlouho známá, takže byly shromážděny dostatečné zásoby pro dlouhé obléhání, za městské hradby se shromáždila populace z širého kraje a zástavba v bezprostředním okolí města byla na </a:t>
            </a:r>
            <a:r>
              <a:rPr lang="cs-CZ" dirty="0" err="1" smtClean="0"/>
              <a:t>Areobindův</a:t>
            </a:r>
            <a:r>
              <a:rPr lang="cs-CZ" dirty="0" smtClean="0"/>
              <a:t> rozkaz srovnána se zemí. 17. září bylo město obklíčeno </a:t>
            </a:r>
            <a:r>
              <a:rPr lang="cs-CZ" dirty="0" err="1" smtClean="0"/>
              <a:t>Kavádovou</a:t>
            </a:r>
            <a:r>
              <a:rPr lang="cs-CZ" dirty="0" smtClean="0"/>
              <a:t> armádou, král se neodhodlal k přímému útoku na hradby, blížil se již konec válečné sezóny a jeho vojsko se nacházelo hluboko v nepřátelském území – případná porážka by mohla znamenat katastrofu. V několika srážkách před městem způsobili byzantští vojáci obléhatelům krvavé ztráty a král se po zvážení těchto okolností rozhodl k ústupu.</a:t>
            </a:r>
          </a:p>
          <a:p>
            <a:pPr>
              <a:buNone/>
            </a:pPr>
            <a:endParaRPr lang="cs-CZ" dirty="0" smtClean="0"/>
          </a:p>
          <a:p>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95536" y="260648"/>
            <a:ext cx="8352928" cy="3384376"/>
          </a:xfrm>
        </p:spPr>
        <p:txBody>
          <a:bodyPr>
            <a:normAutofit fontScale="70000" lnSpcReduction="20000"/>
          </a:bodyPr>
          <a:lstStyle/>
          <a:p>
            <a:r>
              <a:rPr lang="cs-CZ" sz="1800" dirty="0" smtClean="0"/>
              <a:t>v reakci na nevalné působení svých vojevůdců vyslal </a:t>
            </a:r>
            <a:r>
              <a:rPr lang="cs-CZ" sz="1800" dirty="0" err="1" smtClean="0"/>
              <a:t>Anastasios</a:t>
            </a:r>
            <a:r>
              <a:rPr lang="cs-CZ" sz="1800" dirty="0" smtClean="0"/>
              <a:t> na východ magistra </a:t>
            </a:r>
            <a:r>
              <a:rPr lang="cs-CZ" sz="1800" dirty="0" err="1" smtClean="0"/>
              <a:t>offiriorum</a:t>
            </a:r>
            <a:r>
              <a:rPr lang="cs-CZ" sz="1800" dirty="0" smtClean="0"/>
              <a:t> </a:t>
            </a:r>
            <a:r>
              <a:rPr lang="cs-CZ" sz="1800" dirty="0" err="1" smtClean="0"/>
              <a:t>Celera</a:t>
            </a:r>
            <a:r>
              <a:rPr lang="cs-CZ" sz="1800" dirty="0" smtClean="0"/>
              <a:t> s dalšími posilami shromážděnými z thráckých posádek. Celer dorazil na bojiště na podzim 503, vzhledem k tomu, že již bylo příliš pozdě na zahájení tažení, věnoval se přeskupení a povzbuzení morálky armády, rázně postavil do latě navzájem se obviňující </a:t>
            </a:r>
            <a:r>
              <a:rPr lang="cs-CZ" sz="1800" dirty="0" err="1" smtClean="0"/>
              <a:t>magistri</a:t>
            </a:r>
            <a:r>
              <a:rPr lang="cs-CZ" sz="1800" dirty="0" smtClean="0"/>
              <a:t> </a:t>
            </a:r>
            <a:r>
              <a:rPr lang="cs-CZ" sz="1800" dirty="0" err="1" smtClean="0"/>
              <a:t>militum</a:t>
            </a:r>
            <a:r>
              <a:rPr lang="cs-CZ" sz="1800" dirty="0" smtClean="0"/>
              <a:t> a </a:t>
            </a:r>
            <a:r>
              <a:rPr lang="cs-CZ" sz="1800" dirty="0" err="1" smtClean="0"/>
              <a:t>Hypatius</a:t>
            </a:r>
            <a:r>
              <a:rPr lang="cs-CZ" sz="1800" dirty="0" smtClean="0"/>
              <a:t>, ač nejstarší císařův synovec, byl odvolán (Celer očividně obdržel od </a:t>
            </a:r>
            <a:r>
              <a:rPr lang="cs-CZ" sz="1800" dirty="0" err="1" smtClean="0"/>
              <a:t>Anastasia</a:t>
            </a:r>
            <a:r>
              <a:rPr lang="cs-CZ" sz="1800" dirty="0" smtClean="0"/>
              <a:t> plnou moc).   </a:t>
            </a:r>
          </a:p>
          <a:p>
            <a:r>
              <a:rPr lang="cs-CZ" sz="1800" dirty="0" smtClean="0"/>
              <a:t>Armáda pod Celerovým velením opět nabyla válečného ducha, Patricius, velitel vojska přezimujícího v </a:t>
            </a:r>
            <a:r>
              <a:rPr lang="cs-CZ" sz="1800" dirty="0" err="1" smtClean="0"/>
              <a:t>Melitene</a:t>
            </a:r>
            <a:r>
              <a:rPr lang="cs-CZ" sz="1800" dirty="0" smtClean="0"/>
              <a:t>, se doslechl, že Peršané opět otevřeli trh v </a:t>
            </a:r>
            <a:r>
              <a:rPr lang="cs-CZ" sz="1800" dirty="0" err="1" smtClean="0"/>
              <a:t>Amidě</a:t>
            </a:r>
            <a:r>
              <a:rPr lang="cs-CZ" sz="1800" dirty="0" smtClean="0"/>
              <a:t> s cílem obnovit komerční ruch ve městě a zajistit si přísun daňových a celních poplatků. Nečekaně zaútočil, pobil kupce na které narazil, zabavil zboží a přerušil zásobovací perské trasy do města. </a:t>
            </a:r>
            <a:r>
              <a:rPr lang="cs-CZ" sz="1800" dirty="0" err="1" smtClean="0"/>
              <a:t>Kavád</a:t>
            </a:r>
            <a:r>
              <a:rPr lang="cs-CZ" sz="1800" dirty="0" smtClean="0"/>
              <a:t> nato vyslal z </a:t>
            </a:r>
            <a:r>
              <a:rPr lang="cs-CZ" sz="1800" dirty="0" err="1" smtClean="0"/>
              <a:t>Nisibis</a:t>
            </a:r>
            <a:r>
              <a:rPr lang="cs-CZ" sz="1800" dirty="0" smtClean="0"/>
              <a:t> </a:t>
            </a:r>
            <a:r>
              <a:rPr lang="cs-CZ" sz="1800" dirty="0" err="1" smtClean="0"/>
              <a:t>marzbana</a:t>
            </a:r>
            <a:r>
              <a:rPr lang="cs-CZ" sz="1800" dirty="0" smtClean="0"/>
              <a:t> s vojskem, před kterým Patricius obezřetně v pořádku ustupoval nikoli k </a:t>
            </a:r>
            <a:r>
              <a:rPr lang="cs-CZ" sz="1800" dirty="0" err="1" smtClean="0"/>
              <a:t>Melitene</a:t>
            </a:r>
            <a:r>
              <a:rPr lang="cs-CZ" sz="1800" dirty="0" smtClean="0"/>
              <a:t> na severozápad, ale na východ podél Tigridu, kde u soutoku řeky </a:t>
            </a:r>
            <a:r>
              <a:rPr lang="cs-CZ" sz="1800" dirty="0" err="1" smtClean="0"/>
              <a:t>Nimphios</a:t>
            </a:r>
            <a:r>
              <a:rPr lang="cs-CZ" sz="1800" dirty="0" smtClean="0"/>
              <a:t> (</a:t>
            </a:r>
            <a:r>
              <a:rPr lang="cs-CZ" sz="1800" dirty="0" err="1" smtClean="0"/>
              <a:t>Batman</a:t>
            </a:r>
            <a:r>
              <a:rPr lang="cs-CZ" sz="1800" dirty="0" smtClean="0"/>
              <a:t>) překvapené perské pronásledovatele napadl a rozdrtil. Poté se vrátil k </a:t>
            </a:r>
            <a:r>
              <a:rPr lang="cs-CZ" sz="1800" dirty="0" err="1" smtClean="0"/>
              <a:t>Amidě</a:t>
            </a:r>
            <a:r>
              <a:rPr lang="cs-CZ" sz="1800" dirty="0" smtClean="0"/>
              <a:t>, kterou oblehl. V dubnu se hlavní byzantská armáda v čele s Celerem a </a:t>
            </a:r>
            <a:r>
              <a:rPr lang="cs-CZ" sz="1800" dirty="0" err="1" smtClean="0"/>
              <a:t>Areobindem</a:t>
            </a:r>
            <a:r>
              <a:rPr lang="cs-CZ" sz="1800" dirty="0" smtClean="0"/>
              <a:t> shromáždila jižně od </a:t>
            </a:r>
            <a:r>
              <a:rPr lang="cs-CZ" sz="1800" dirty="0" err="1" smtClean="0"/>
              <a:t>Constantie</a:t>
            </a:r>
            <a:r>
              <a:rPr lang="cs-CZ" sz="1800" dirty="0" smtClean="0"/>
              <a:t> u města </a:t>
            </a:r>
            <a:r>
              <a:rPr lang="cs-CZ" sz="1800" dirty="0" err="1" smtClean="0"/>
              <a:t>Resaina</a:t>
            </a:r>
            <a:r>
              <a:rPr lang="cs-CZ" sz="1800" dirty="0" smtClean="0"/>
              <a:t>. </a:t>
            </a:r>
            <a:r>
              <a:rPr lang="cs-CZ" sz="1800" dirty="0" err="1" smtClean="0"/>
              <a:t>Kavád</a:t>
            </a:r>
            <a:r>
              <a:rPr lang="cs-CZ" sz="1800" dirty="0" smtClean="0"/>
              <a:t> v této době nebyl přítomen u své armády v </a:t>
            </a:r>
            <a:r>
              <a:rPr lang="cs-CZ" sz="1800" dirty="0" err="1" smtClean="0"/>
              <a:t>Nisibis</a:t>
            </a:r>
            <a:r>
              <a:rPr lang="cs-CZ" sz="1800" dirty="0" smtClean="0"/>
              <a:t>, neboť velká invaze </a:t>
            </a:r>
            <a:r>
              <a:rPr lang="cs-CZ" sz="1800" dirty="0" err="1" smtClean="0"/>
              <a:t>Sabirů</a:t>
            </a:r>
            <a:r>
              <a:rPr lang="cs-CZ" sz="1800" dirty="0" smtClean="0"/>
              <a:t> (zorganizovaná konstantinopolskou diplomacií) vyžadovala jeho osobní přítomnost na Kavkaze. Celer vyslal další posily Patriciovi obléhajícímu Amidu a početné jízdní síly pustošit perské území – např. </a:t>
            </a:r>
            <a:r>
              <a:rPr lang="cs-CZ" sz="1800" dirty="0" err="1" smtClean="0"/>
              <a:t>Timostratos</a:t>
            </a:r>
            <a:r>
              <a:rPr lang="cs-CZ" sz="1800" dirty="0" smtClean="0"/>
              <a:t> v čele 6000 jezdců ukořistil stáda patřící posádce </a:t>
            </a:r>
            <a:r>
              <a:rPr lang="cs-CZ" sz="1800" dirty="0" err="1" smtClean="0"/>
              <a:t>Nisibis</a:t>
            </a:r>
            <a:r>
              <a:rPr lang="cs-CZ" sz="1800" dirty="0" smtClean="0"/>
              <a:t>. Obléhání Amidy stálo Byzantince těžké ztráty, ale Celer neústupně trval na pokračování, se svou armádou blokoval cestu perským posilám ke městu a dále organizoval cíleně ničivé expedice na </a:t>
            </a:r>
            <a:r>
              <a:rPr lang="cs-CZ" sz="1800" dirty="0" err="1" smtClean="0"/>
              <a:t>sasánovská</a:t>
            </a:r>
            <a:r>
              <a:rPr lang="cs-CZ" sz="1800" dirty="0" smtClean="0"/>
              <a:t> území. </a:t>
            </a:r>
            <a:r>
              <a:rPr lang="cs-CZ" sz="1800" dirty="0" err="1" smtClean="0"/>
              <a:t>Kavád</a:t>
            </a:r>
            <a:r>
              <a:rPr lang="cs-CZ" sz="1800" dirty="0" smtClean="0"/>
              <a:t>, pro nějž byl obohacení královské pokladnice hlavním motivem pro válku, nyní, blokován na severních hranicích své říše, sledoval jak Celer systematicky obrací západní provincie </a:t>
            </a:r>
            <a:r>
              <a:rPr lang="cs-CZ" sz="1800" dirty="0" err="1" smtClean="0"/>
              <a:t>sasánovské</a:t>
            </a:r>
            <a:r>
              <a:rPr lang="cs-CZ" sz="1800" dirty="0" smtClean="0"/>
              <a:t> říše v prach. </a:t>
            </a:r>
          </a:p>
          <a:p>
            <a:endParaRPr lang="cs-CZ" dirty="0"/>
          </a:p>
        </p:txBody>
      </p:sp>
      <p:pic>
        <p:nvPicPr>
          <p:cNvPr id="9" name="Zástupný symbol pro obsah 8" descr="ain-diwar-roman-bridge-1920s1.jpg"/>
          <p:cNvPicPr>
            <a:picLocks noGrp="1" noChangeAspect="1"/>
          </p:cNvPicPr>
          <p:nvPr>
            <p:ph sz="half" idx="2"/>
          </p:nvPr>
        </p:nvPicPr>
        <p:blipFill>
          <a:blip r:embed="rId2" cstate="print"/>
          <a:stretch>
            <a:fillRect/>
          </a:stretch>
        </p:blipFill>
        <p:spPr>
          <a:xfrm>
            <a:off x="2195736" y="3647356"/>
            <a:ext cx="4824536" cy="292988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23528" y="260648"/>
            <a:ext cx="4193608" cy="6336704"/>
          </a:xfrm>
        </p:spPr>
        <p:txBody>
          <a:bodyPr>
            <a:normAutofit fontScale="92500" lnSpcReduction="10000"/>
          </a:bodyPr>
          <a:lstStyle/>
          <a:p>
            <a:r>
              <a:rPr lang="cs-CZ" sz="1400" dirty="0" err="1" smtClean="0"/>
              <a:t>Kavád</a:t>
            </a:r>
            <a:r>
              <a:rPr lang="cs-CZ" sz="1400" dirty="0" smtClean="0"/>
              <a:t> vyslal vrchního vojenského velitele, </a:t>
            </a:r>
            <a:r>
              <a:rPr lang="cs-CZ" sz="1400" dirty="0" err="1" smtClean="0"/>
              <a:t>spahbada</a:t>
            </a:r>
            <a:r>
              <a:rPr lang="cs-CZ" sz="1400" dirty="0" smtClean="0"/>
              <a:t>, v čele 20 000 armády (očividně proto, aby udělal dojem jak početnými silami </a:t>
            </a:r>
            <a:r>
              <a:rPr lang="cs-CZ" sz="1400" dirty="0" err="1" smtClean="0"/>
              <a:t>Sasánovci</a:t>
            </a:r>
            <a:r>
              <a:rPr lang="cs-CZ" sz="1400" dirty="0" smtClean="0"/>
              <a:t> stále disponují) sjednat podmínky míru. Byli vráceni všichni byzantští rukojmí a zajatci z prohraných bitev, za což </a:t>
            </a:r>
            <a:r>
              <a:rPr lang="cs-CZ" sz="1400" dirty="0" err="1" smtClean="0"/>
              <a:t>spahbad</a:t>
            </a:r>
            <a:r>
              <a:rPr lang="cs-CZ" sz="1400" dirty="0" smtClean="0"/>
              <a:t> požadoval propuštění vyhladovělé posádky Amidy. Celer zprvu odmítl, ale vzhledem ke skutečnosti, že jeho vlastní armáda počala strádat nastupující zimou a hladem, a navíc </a:t>
            </a:r>
            <a:r>
              <a:rPr lang="cs-CZ" sz="1400" dirty="0" err="1" smtClean="0"/>
              <a:t>spahbad</a:t>
            </a:r>
            <a:r>
              <a:rPr lang="cs-CZ" sz="1400" dirty="0" smtClean="0"/>
              <a:t> stál v čele početného vojska, byly posléze dohodnuto příměří. </a:t>
            </a:r>
            <a:r>
              <a:rPr lang="cs-CZ" sz="1400" dirty="0" err="1" smtClean="0"/>
              <a:t>Amida</a:t>
            </a:r>
            <a:r>
              <a:rPr lang="cs-CZ" sz="1400" dirty="0" smtClean="0"/>
              <a:t> byla Peršany vydána a její posádce bylo umožněno odejít na perské území. Arabští spojenci obou velmocí však mírovou dohodu nerespektovali a  pokračovali v nájezdech na nepřátelská území – k jejich překvapení byli jejich vůdcové svými mocnými patrony zatčeni a popraveni.  </a:t>
            </a:r>
            <a:r>
              <a:rPr lang="cs-CZ" sz="1400" dirty="0" err="1" smtClean="0"/>
              <a:t>Anastasios</a:t>
            </a:r>
            <a:r>
              <a:rPr lang="cs-CZ" sz="1400" dirty="0" smtClean="0"/>
              <a:t> zahájil okamžitě nákladný program obnovy a zlepšení opevnění měst a pevností na východní hranici vrcholící od r. 506 do r. 509 výstavbou pevnosti Dary poblíž hranice naproti </a:t>
            </a:r>
            <a:r>
              <a:rPr lang="cs-CZ" sz="1400" dirty="0" err="1" smtClean="0"/>
              <a:t>Nisibis</a:t>
            </a:r>
            <a:r>
              <a:rPr lang="cs-CZ" sz="1400" dirty="0" smtClean="0"/>
              <a:t>, což vyvolalo lavinu perských protestů.</a:t>
            </a:r>
          </a:p>
          <a:p>
            <a:r>
              <a:rPr lang="cs-CZ" sz="1400" dirty="0" smtClean="0"/>
              <a:t>Složitá jednání míru se vlekla, pokračovala v 506 a v jejich průběhu dokonce došlo k napadení </a:t>
            </a:r>
            <a:r>
              <a:rPr lang="cs-CZ" sz="1400" dirty="0" err="1" smtClean="0"/>
              <a:t>spahbada</a:t>
            </a:r>
            <a:r>
              <a:rPr lang="cs-CZ" sz="1400" dirty="0" smtClean="0"/>
              <a:t> a jeho doprovodu, který se dostavil na jednání v plné zbroji, což v atmosféře strachu a podezírání stačilo k vypuknutí ozbrojeného střetu. Nakonec byla v listopadu 506 dohodnuta mírová smlouva na 7 let. Její podrobnosti neznáme, </a:t>
            </a:r>
            <a:r>
              <a:rPr lang="cs-CZ" sz="1400" dirty="0" err="1" smtClean="0"/>
              <a:t>Kavádovi</a:t>
            </a:r>
            <a:r>
              <a:rPr lang="cs-CZ" sz="1400" dirty="0" smtClean="0"/>
              <a:t> byla vyplacena určitá finanční suma, zřejmě proto aby si udržel svou tvář a hrdost, přestože </a:t>
            </a:r>
            <a:r>
              <a:rPr lang="cs-CZ" sz="1400" dirty="0" err="1" smtClean="0"/>
              <a:t>Východořímané</a:t>
            </a:r>
            <a:r>
              <a:rPr lang="cs-CZ" sz="1400" dirty="0" smtClean="0"/>
              <a:t> byli nyní v natolik silné pozici, že tak činit nemuseli. Očividně šlo o moudrý čin císaře </a:t>
            </a:r>
            <a:r>
              <a:rPr lang="cs-CZ" sz="1400" dirty="0" err="1" smtClean="0"/>
              <a:t>Anastasia</a:t>
            </a:r>
            <a:r>
              <a:rPr lang="cs-CZ" sz="1400" dirty="0" smtClean="0"/>
              <a:t> ve snaze vyhnout se dalšímu vyhrocování vzájemné zášti a touhy po odvetě. </a:t>
            </a:r>
          </a:p>
          <a:p>
            <a:endParaRPr lang="cs-CZ" sz="1400" dirty="0"/>
          </a:p>
        </p:txBody>
      </p:sp>
      <p:pic>
        <p:nvPicPr>
          <p:cNvPr id="7" name="Zástupný symbol pro obsah 6" descr="Dara_P1030851_20080424091200.JPG"/>
          <p:cNvPicPr>
            <a:picLocks noGrp="1" noChangeAspect="1"/>
          </p:cNvPicPr>
          <p:nvPr>
            <p:ph sz="half" idx="2"/>
          </p:nvPr>
        </p:nvPicPr>
        <p:blipFill>
          <a:blip r:embed="rId2" cstate="print"/>
          <a:stretch>
            <a:fillRect/>
          </a:stretch>
        </p:blipFill>
        <p:spPr>
          <a:xfrm>
            <a:off x="4499992" y="2060848"/>
            <a:ext cx="4265811" cy="3199359"/>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620688"/>
            <a:ext cx="4059936" cy="648072"/>
          </a:xfrm>
        </p:spPr>
        <p:txBody>
          <a:bodyPr/>
          <a:lstStyle/>
          <a:p>
            <a:r>
              <a:rPr lang="cs-CZ" dirty="0" err="1" smtClean="0"/>
              <a:t>Dara</a:t>
            </a:r>
            <a:endParaRPr lang="cs-CZ" dirty="0"/>
          </a:p>
        </p:txBody>
      </p:sp>
      <p:pic>
        <p:nvPicPr>
          <p:cNvPr id="5" name="Zástupný symbol pro obsah 4" descr="Dara_P1.JPG"/>
          <p:cNvPicPr>
            <a:picLocks noGrp="1" noChangeAspect="1"/>
          </p:cNvPicPr>
          <p:nvPr>
            <p:ph sz="half" idx="2"/>
          </p:nvPr>
        </p:nvPicPr>
        <p:blipFill>
          <a:blip r:embed="rId2" cstate="print"/>
          <a:stretch>
            <a:fillRect/>
          </a:stretch>
        </p:blipFill>
        <p:spPr>
          <a:xfrm>
            <a:off x="472777" y="1700808"/>
            <a:ext cx="8234661" cy="414865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04664"/>
            <a:ext cx="8291264" cy="5688632"/>
          </a:xfrm>
        </p:spPr>
        <p:txBody>
          <a:bodyPr>
            <a:normAutofit fontScale="55000" lnSpcReduction="20000"/>
          </a:bodyPr>
          <a:lstStyle/>
          <a:p>
            <a:r>
              <a:rPr lang="cs-CZ" dirty="0" err="1" smtClean="0"/>
              <a:t>mazdakovské</a:t>
            </a:r>
            <a:r>
              <a:rPr lang="cs-CZ" dirty="0" smtClean="0"/>
              <a:t> hnutí dále existovalo, patrně ale asi již bez přímé podpory </a:t>
            </a:r>
            <a:r>
              <a:rPr lang="cs-CZ" dirty="0" err="1" smtClean="0"/>
              <a:t>Kaváda</a:t>
            </a:r>
            <a:r>
              <a:rPr lang="cs-CZ" dirty="0" smtClean="0"/>
              <a:t> I., král využil sociální revoluce ke zlomení moci vysoké aristokracie a k připoutání nižší šlechty k trůnu a započetí velkých sociálních a hospodářských reforem, které většinou realizoval až jeho syn </a:t>
            </a:r>
            <a:r>
              <a:rPr lang="cs-CZ" dirty="0" err="1" smtClean="0"/>
              <a:t>Chusrav</a:t>
            </a:r>
            <a:r>
              <a:rPr lang="cs-CZ" dirty="0" smtClean="0"/>
              <a:t> I. </a:t>
            </a:r>
            <a:r>
              <a:rPr lang="cs-CZ" dirty="0" err="1" smtClean="0"/>
              <a:t>Chusrav</a:t>
            </a:r>
            <a:r>
              <a:rPr lang="cs-CZ" dirty="0" smtClean="0"/>
              <a:t> se z </a:t>
            </a:r>
            <a:r>
              <a:rPr lang="cs-CZ" dirty="0" err="1" smtClean="0"/>
              <a:t>mazdakovským</a:t>
            </a:r>
            <a:r>
              <a:rPr lang="cs-CZ" dirty="0" smtClean="0"/>
              <a:t> zázemím zcela rozešel, </a:t>
            </a:r>
            <a:r>
              <a:rPr lang="cs-CZ" dirty="0" err="1" smtClean="0"/>
              <a:t>Mazdak</a:t>
            </a:r>
            <a:r>
              <a:rPr lang="cs-CZ" dirty="0" smtClean="0"/>
              <a:t> byl popraven 529 a na konci vlády </a:t>
            </a:r>
            <a:r>
              <a:rPr lang="cs-CZ" dirty="0" err="1" smtClean="0"/>
              <a:t>Kaváda</a:t>
            </a:r>
            <a:r>
              <a:rPr lang="cs-CZ" dirty="0" smtClean="0"/>
              <a:t> I. započalo pronásledování a likvidace </a:t>
            </a:r>
            <a:r>
              <a:rPr lang="cs-CZ" dirty="0" err="1" smtClean="0"/>
              <a:t>mazdakovského</a:t>
            </a:r>
            <a:r>
              <a:rPr lang="cs-CZ" dirty="0" smtClean="0"/>
              <a:t> hnutí, termín </a:t>
            </a:r>
            <a:r>
              <a:rPr lang="cs-CZ" dirty="0" err="1" smtClean="0"/>
              <a:t>mazdakovic</a:t>
            </a:r>
            <a:r>
              <a:rPr lang="cs-CZ" dirty="0" smtClean="0"/>
              <a:t> synonymem pro sociální vzbouřence hluboko do islámské éry.</a:t>
            </a:r>
          </a:p>
          <a:p>
            <a:r>
              <a:rPr lang="cs-CZ" dirty="0" smtClean="0"/>
              <a:t>sedmiletý mír vypršel roku 512, otevřená válka ovšem nebyla obnovena</a:t>
            </a:r>
          </a:p>
          <a:p>
            <a:r>
              <a:rPr lang="cs-CZ" dirty="0" smtClean="0"/>
              <a:t>rostoucí vzájemné podezřívání - preventivní opatření, posilování vlivu a budování systému satelitních spojeneckých států podél celé hranice od Jemenu po Kavkaz  </a:t>
            </a:r>
          </a:p>
          <a:p>
            <a:r>
              <a:rPr lang="cs-CZ" dirty="0" smtClean="0"/>
              <a:t>• napětí mezi tradiční politikou respektované koexistence a současným rostoucím pocitem ohrožení a trvalého podezření se typicky odráží v události bezprostředně předcházející opětovnému vypuknutí konfliktu – starý </a:t>
            </a:r>
            <a:r>
              <a:rPr lang="cs-CZ" dirty="0" err="1" smtClean="0"/>
              <a:t>Kavád</a:t>
            </a:r>
            <a:r>
              <a:rPr lang="cs-CZ" dirty="0" smtClean="0"/>
              <a:t> I. se pokusil zabezpečit nástup svého nejmladšího syna </a:t>
            </a:r>
            <a:r>
              <a:rPr lang="cs-CZ" dirty="0" err="1" smtClean="0"/>
              <a:t>Chusrava</a:t>
            </a:r>
            <a:r>
              <a:rPr lang="cs-CZ" dirty="0" smtClean="0"/>
              <a:t> I. </a:t>
            </a:r>
            <a:r>
              <a:rPr lang="cs-CZ" dirty="0" err="1" smtClean="0"/>
              <a:t>Anúšírvána</a:t>
            </a:r>
            <a:r>
              <a:rPr lang="cs-CZ" dirty="0" smtClean="0"/>
              <a:t> (531 – 579) tím, že jej svěřil adopcí pod ochranu císaře, nezdar akce spojený s oboustranným podezřením a sporem o klíčový kavkazský region </a:t>
            </a:r>
            <a:r>
              <a:rPr lang="cs-CZ" dirty="0" err="1" smtClean="0"/>
              <a:t>Laziku</a:t>
            </a:r>
            <a:r>
              <a:rPr lang="cs-CZ" dirty="0" smtClean="0"/>
              <a:t> vedl k pocitu osobního ponížení u mladého následníka a následně k válce  </a:t>
            </a:r>
          </a:p>
          <a:p>
            <a:r>
              <a:rPr lang="cs-CZ" dirty="0" smtClean="0"/>
              <a:t>527 obnovení války , ale již předtím neklidné území při Kavkazu se opět stalo předehrou velké války – Peršané podpořili vzpouru iberské šlechty proti jejich </a:t>
            </a:r>
            <a:r>
              <a:rPr lang="cs-CZ" dirty="0" err="1" smtClean="0"/>
              <a:t>prořímskému</a:t>
            </a:r>
            <a:r>
              <a:rPr lang="cs-CZ" dirty="0" smtClean="0"/>
              <a:t> králi </a:t>
            </a:r>
            <a:r>
              <a:rPr lang="cs-CZ" dirty="0" err="1" smtClean="0"/>
              <a:t>Gurgenovi</a:t>
            </a:r>
            <a:r>
              <a:rPr lang="cs-CZ" dirty="0" smtClean="0"/>
              <a:t>, který 523 uprchl do </a:t>
            </a:r>
            <a:r>
              <a:rPr lang="cs-CZ" dirty="0" err="1" smtClean="0"/>
              <a:t>Laziky</a:t>
            </a:r>
            <a:r>
              <a:rPr lang="cs-CZ" dirty="0" smtClean="0"/>
              <a:t> </a:t>
            </a:r>
          </a:p>
          <a:p>
            <a:r>
              <a:rPr lang="cs-CZ" dirty="0" smtClean="0"/>
              <a:t>530 bitva u Dary</a:t>
            </a:r>
          </a:p>
          <a:p>
            <a:r>
              <a:rPr lang="cs-CZ" dirty="0" smtClean="0"/>
              <a:t>532 bitva u </a:t>
            </a:r>
            <a:r>
              <a:rPr lang="cs-CZ" dirty="0" err="1" smtClean="0"/>
              <a:t>Calliniku</a:t>
            </a:r>
            <a:endParaRPr lang="cs-CZ" dirty="0" smtClean="0"/>
          </a:p>
          <a:p>
            <a:r>
              <a:rPr lang="cs-CZ" dirty="0" smtClean="0"/>
              <a:t>532 dohodnut „Věčný mír“, Římané si podrželi </a:t>
            </a:r>
            <a:r>
              <a:rPr lang="cs-CZ" dirty="0" err="1" smtClean="0"/>
              <a:t>Laziku</a:t>
            </a:r>
            <a:r>
              <a:rPr lang="cs-CZ" dirty="0" smtClean="0"/>
              <a:t>, což Persii de facto odřízlo od Černého moře, </a:t>
            </a:r>
            <a:r>
              <a:rPr lang="cs-CZ" dirty="0" err="1" smtClean="0"/>
              <a:t>Pešané</a:t>
            </a:r>
            <a:r>
              <a:rPr lang="cs-CZ" dirty="0" smtClean="0"/>
              <a:t> kontrolují </a:t>
            </a:r>
            <a:r>
              <a:rPr lang="cs-CZ" dirty="0" err="1" smtClean="0"/>
              <a:t>Iberii</a:t>
            </a:r>
            <a:r>
              <a:rPr lang="cs-CZ" dirty="0" smtClean="0"/>
              <a:t> (dnešní vnitrozemská Gruzie), </a:t>
            </a:r>
            <a:r>
              <a:rPr lang="cs-CZ" dirty="0" err="1" smtClean="0"/>
              <a:t>Justinianus</a:t>
            </a:r>
            <a:r>
              <a:rPr lang="cs-CZ" dirty="0" smtClean="0"/>
              <a:t> platí 11 000 liber zlata jednorázového poplatku jako příspěvek na udržování </a:t>
            </a:r>
            <a:r>
              <a:rPr lang="cs-CZ" dirty="0" err="1" smtClean="0"/>
              <a:t>sasánovských</a:t>
            </a:r>
            <a:r>
              <a:rPr lang="cs-CZ" dirty="0" smtClean="0"/>
              <a:t> fortifikací a posádek proti stepním nomádům</a:t>
            </a:r>
          </a:p>
          <a:p>
            <a:endParaRPr lang="cs-CZ" dirty="0" smtClean="0"/>
          </a:p>
          <a:p>
            <a:endParaRPr lang="cs-CZ"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23528" y="332656"/>
            <a:ext cx="2304256" cy="6120680"/>
          </a:xfrm>
        </p:spPr>
        <p:txBody>
          <a:bodyPr>
            <a:normAutofit/>
          </a:bodyPr>
          <a:lstStyle/>
          <a:p>
            <a:r>
              <a:rPr lang="cs-CZ" sz="1600" dirty="0" err="1" smtClean="0"/>
              <a:t>Chusrav</a:t>
            </a:r>
            <a:r>
              <a:rPr lang="cs-CZ" sz="1600" dirty="0" smtClean="0"/>
              <a:t> I. </a:t>
            </a:r>
            <a:r>
              <a:rPr lang="cs-CZ" sz="1600" dirty="0" err="1" smtClean="0"/>
              <a:t>Anúšírván</a:t>
            </a:r>
            <a:r>
              <a:rPr lang="cs-CZ" sz="1600" dirty="0" smtClean="0"/>
              <a:t> 531-579</a:t>
            </a:r>
          </a:p>
          <a:p>
            <a:r>
              <a:rPr lang="cs-CZ" sz="1600" dirty="0" smtClean="0"/>
              <a:t>nejvýznamnější </a:t>
            </a:r>
            <a:r>
              <a:rPr lang="cs-CZ" sz="1600" dirty="0" err="1" smtClean="0"/>
              <a:t>sasánovský</a:t>
            </a:r>
            <a:r>
              <a:rPr lang="cs-CZ" sz="1600" dirty="0" smtClean="0"/>
              <a:t> král, vzor spravedlivého a moudrého vládce, </a:t>
            </a:r>
            <a:r>
              <a:rPr lang="cs-CZ" sz="1600" dirty="0" err="1" smtClean="0"/>
              <a:t>sasánovský</a:t>
            </a:r>
            <a:r>
              <a:rPr lang="cs-CZ" sz="1600" dirty="0" smtClean="0"/>
              <a:t> stát na vrcholu moci a slávy, </a:t>
            </a:r>
            <a:r>
              <a:rPr lang="cs-CZ" sz="1600" dirty="0" err="1" smtClean="0"/>
              <a:t>kisra</a:t>
            </a:r>
            <a:r>
              <a:rPr lang="cs-CZ" sz="1600" dirty="0" smtClean="0"/>
              <a:t> (</a:t>
            </a:r>
            <a:r>
              <a:rPr lang="cs-CZ" sz="1600" dirty="0" err="1" smtClean="0"/>
              <a:t>Chosroes</a:t>
            </a:r>
            <a:r>
              <a:rPr lang="cs-CZ" sz="1600" dirty="0" smtClean="0"/>
              <a:t>, </a:t>
            </a:r>
            <a:r>
              <a:rPr lang="cs-CZ" sz="1600" dirty="0" err="1" smtClean="0"/>
              <a:t>Kchusro</a:t>
            </a:r>
            <a:r>
              <a:rPr lang="cs-CZ" sz="1600" dirty="0" smtClean="0"/>
              <a:t>, </a:t>
            </a:r>
            <a:r>
              <a:rPr lang="cs-CZ" sz="1600" dirty="0" err="1" smtClean="0"/>
              <a:t>Husrav</a:t>
            </a:r>
            <a:r>
              <a:rPr lang="cs-CZ" sz="1600" dirty="0" smtClean="0"/>
              <a:t> atd.), rozsáhlá reformní činnost, stavební aktivita, kulturní rozmach, vojenské výboje</a:t>
            </a:r>
          </a:p>
          <a:p>
            <a:r>
              <a:rPr lang="cs-CZ" sz="1600" dirty="0" smtClean="0"/>
              <a:t>na počátku vlády válka s </a:t>
            </a:r>
            <a:r>
              <a:rPr lang="cs-CZ" sz="1600" dirty="0" err="1" smtClean="0"/>
              <a:t>Mazdakovci</a:t>
            </a:r>
            <a:r>
              <a:rPr lang="cs-CZ" sz="1600" dirty="0" smtClean="0"/>
              <a:t> a </a:t>
            </a:r>
            <a:r>
              <a:rPr lang="cs-CZ" sz="1600" dirty="0" err="1" smtClean="0"/>
              <a:t>definitvní</a:t>
            </a:r>
            <a:r>
              <a:rPr lang="cs-CZ" sz="1600" dirty="0" smtClean="0"/>
              <a:t> likvidace hnutí</a:t>
            </a:r>
          </a:p>
          <a:p>
            <a:endParaRPr lang="cs-CZ" sz="1600" dirty="0" smtClean="0"/>
          </a:p>
          <a:p>
            <a:endParaRPr lang="cs-CZ" sz="1600" dirty="0" smtClean="0"/>
          </a:p>
        </p:txBody>
      </p:sp>
      <p:pic>
        <p:nvPicPr>
          <p:cNvPr id="6" name="Zástupný symbol pro obsah 5" descr="Coupe_de_Chosroès.JPG"/>
          <p:cNvPicPr>
            <a:picLocks noGrp="1" noChangeAspect="1"/>
          </p:cNvPicPr>
          <p:nvPr>
            <p:ph sz="half" idx="2"/>
          </p:nvPr>
        </p:nvPicPr>
        <p:blipFill>
          <a:blip r:embed="rId2" cstate="print"/>
          <a:stretch>
            <a:fillRect/>
          </a:stretch>
        </p:blipFill>
        <p:spPr>
          <a:xfrm>
            <a:off x="2677482" y="404664"/>
            <a:ext cx="6165824" cy="5976664"/>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Khosrow_I_Anushirvan_Sassanid_silver_coin.JPG"/>
          <p:cNvPicPr>
            <a:picLocks noGrp="1" noChangeAspect="1"/>
          </p:cNvPicPr>
          <p:nvPr>
            <p:ph sz="half" idx="2"/>
          </p:nvPr>
        </p:nvPicPr>
        <p:blipFill>
          <a:blip r:embed="rId2" cstate="print"/>
          <a:stretch>
            <a:fillRect/>
          </a:stretch>
        </p:blipFill>
        <p:spPr>
          <a:xfrm>
            <a:off x="2627784" y="2940834"/>
            <a:ext cx="3816424" cy="3636720"/>
          </a:xfrm>
        </p:spPr>
      </p:pic>
      <p:sp>
        <p:nvSpPr>
          <p:cNvPr id="5" name="Nadpis 1"/>
          <p:cNvSpPr>
            <a:spLocks noGrp="1"/>
          </p:cNvSpPr>
          <p:nvPr>
            <p:ph sz="half" idx="1"/>
          </p:nvPr>
        </p:nvSpPr>
        <p:spPr>
          <a:xfrm>
            <a:off x="457200" y="333375"/>
            <a:ext cx="8075613" cy="2879601"/>
          </a:xfrm>
        </p:spPr>
        <p:txBody>
          <a:bodyPr>
            <a:normAutofit fontScale="85000" lnSpcReduction="10000"/>
          </a:bodyPr>
          <a:lstStyle/>
          <a:p>
            <a:r>
              <a:rPr lang="cs-CZ" sz="1900" dirty="0" smtClean="0"/>
              <a:t>daně: klíčovou ekonomickou </a:t>
            </a:r>
            <a:r>
              <a:rPr lang="cs-CZ" sz="1900" dirty="0" err="1" smtClean="0"/>
              <a:t>komponentou</a:t>
            </a:r>
            <a:r>
              <a:rPr lang="cs-CZ" sz="1900" dirty="0" smtClean="0"/>
              <a:t> </a:t>
            </a:r>
            <a:r>
              <a:rPr lang="cs-CZ" sz="1900" dirty="0" err="1" smtClean="0"/>
              <a:t>sasánovského</a:t>
            </a:r>
            <a:r>
              <a:rPr lang="cs-CZ" sz="1900" dirty="0" smtClean="0"/>
              <a:t> státu bylo zemědělství, do 6. st. daně stanovovány ad hoc dle odhadu úrody – proměnlivý příjem říšské pokladny povazoval možnosti a plány </a:t>
            </a:r>
            <a:r>
              <a:rPr lang="cs-CZ" sz="1900" dirty="0" err="1" smtClean="0"/>
              <a:t>sasánovského</a:t>
            </a:r>
            <a:r>
              <a:rPr lang="cs-CZ" sz="1900" dirty="0" smtClean="0"/>
              <a:t> státu, daně před </a:t>
            </a:r>
            <a:r>
              <a:rPr lang="cs-CZ" sz="1900" dirty="0" err="1" smtClean="0"/>
              <a:t>mazdakovskou</a:t>
            </a:r>
            <a:r>
              <a:rPr lang="cs-CZ" sz="1900" dirty="0" smtClean="0"/>
              <a:t> revolucí vybírány prostřednictvím největších pozemkových vlastníků (7 nejmocnějších rodů </a:t>
            </a:r>
            <a:r>
              <a:rPr lang="cs-CZ" sz="1900" dirty="0" err="1" smtClean="0"/>
              <a:t>Suren</a:t>
            </a:r>
            <a:r>
              <a:rPr lang="cs-CZ" sz="1900" dirty="0" smtClean="0"/>
              <a:t>, </a:t>
            </a:r>
            <a:r>
              <a:rPr lang="cs-CZ" sz="1900" dirty="0" err="1" smtClean="0"/>
              <a:t>Karen</a:t>
            </a:r>
            <a:r>
              <a:rPr lang="cs-CZ" sz="1900" dirty="0" smtClean="0"/>
              <a:t>, </a:t>
            </a:r>
            <a:r>
              <a:rPr lang="cs-CZ" sz="1900" dirty="0" err="1" smtClean="0"/>
              <a:t>Ispahbudhan</a:t>
            </a:r>
            <a:r>
              <a:rPr lang="cs-CZ" sz="1900" dirty="0" smtClean="0"/>
              <a:t>, </a:t>
            </a:r>
            <a:r>
              <a:rPr lang="cs-CZ" sz="1900" dirty="0" err="1" smtClean="0"/>
              <a:t>Mihran</a:t>
            </a:r>
            <a:r>
              <a:rPr lang="cs-CZ" sz="1900" dirty="0" smtClean="0"/>
              <a:t>, </a:t>
            </a:r>
            <a:r>
              <a:rPr lang="cs-CZ" sz="1900" dirty="0" err="1" smtClean="0"/>
              <a:t>Waraz</a:t>
            </a:r>
            <a:r>
              <a:rPr lang="cs-CZ" sz="1900" dirty="0" smtClean="0"/>
              <a:t>, </a:t>
            </a:r>
            <a:r>
              <a:rPr lang="cs-CZ" sz="1900" dirty="0" err="1" smtClean="0"/>
              <a:t>Zik</a:t>
            </a:r>
            <a:r>
              <a:rPr lang="cs-CZ" sz="1900" dirty="0" smtClean="0"/>
              <a:t> a </a:t>
            </a:r>
            <a:r>
              <a:rPr lang="cs-CZ" sz="1900" dirty="0" err="1" smtClean="0"/>
              <a:t>Spandiyad</a:t>
            </a:r>
            <a:r>
              <a:rPr lang="cs-CZ" sz="1900" dirty="0" smtClean="0"/>
              <a:t>), potřeba stabilního daňového výběru – nutnost evidence zdanitelného majetku a stanovení systému poplatků, došlo k přesnému vyměření půdy (</a:t>
            </a:r>
            <a:r>
              <a:rPr lang="cs-CZ" sz="1900" dirty="0" err="1" smtClean="0"/>
              <a:t>garíb</a:t>
            </a:r>
            <a:r>
              <a:rPr lang="cs-CZ" sz="1900" dirty="0" smtClean="0"/>
              <a:t> – 60x60m, např. obiloviny 1 dirham, víno 8) a stanovení daně z hlavy (vyjmuta nobilita, kněží, děti a staří lidé), daně se vybíraly ve čtyřměsíčních splátkách – výrazné posílení </a:t>
            </a:r>
            <a:r>
              <a:rPr lang="cs-CZ" sz="1900" dirty="0" err="1" smtClean="0"/>
              <a:t>hospodářké</a:t>
            </a:r>
            <a:r>
              <a:rPr lang="cs-CZ" sz="1900" dirty="0" smtClean="0"/>
              <a:t> síly státu, možnost financovat rozsáhlou stavební činnost, stálou armády i </a:t>
            </a:r>
            <a:r>
              <a:rPr lang="cs-CZ" sz="1900" dirty="0" err="1" smtClean="0"/>
              <a:t>Chusravovy</a:t>
            </a:r>
            <a:r>
              <a:rPr lang="cs-CZ" sz="1900" dirty="0" smtClean="0"/>
              <a:t> mohutné válečné kampaně i program odškodnění obětí </a:t>
            </a:r>
            <a:r>
              <a:rPr lang="cs-CZ" sz="1900" dirty="0" err="1" smtClean="0"/>
              <a:t>mazdakovské</a:t>
            </a:r>
            <a:r>
              <a:rPr lang="cs-CZ" sz="1900" dirty="0" smtClean="0"/>
              <a:t> revoluce</a:t>
            </a:r>
          </a:p>
          <a:p>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3000" b="-33000"/>
          </a:stretch>
        </a:blipFill>
        <a:effectLst/>
      </p:bgPr>
    </p:bg>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79512" y="3789040"/>
            <a:ext cx="8507288" cy="2880320"/>
          </a:xfrm>
        </p:spPr>
        <p:txBody>
          <a:bodyPr>
            <a:normAutofit/>
          </a:bodyPr>
          <a:lstStyle/>
          <a:p>
            <a:r>
              <a:rPr lang="cs-CZ" sz="2000" dirty="0" err="1" smtClean="0">
                <a:solidFill>
                  <a:schemeClr val="bg1"/>
                </a:solidFill>
              </a:rPr>
              <a:t>Ardašír</a:t>
            </a:r>
            <a:r>
              <a:rPr lang="cs-CZ" sz="2000" dirty="0" smtClean="0">
                <a:solidFill>
                  <a:schemeClr val="bg1"/>
                </a:solidFill>
              </a:rPr>
              <a:t> I. král králů Iránu - </a:t>
            </a:r>
            <a:r>
              <a:rPr lang="cs-CZ" sz="2000" dirty="0" err="1" smtClean="0">
                <a:solidFill>
                  <a:schemeClr val="bg1"/>
                </a:solidFill>
              </a:rPr>
              <a:t>Šápur</a:t>
            </a:r>
            <a:r>
              <a:rPr lang="cs-CZ" sz="2000" dirty="0" smtClean="0">
                <a:solidFill>
                  <a:schemeClr val="bg1"/>
                </a:solidFill>
              </a:rPr>
              <a:t> I. král králů Iránu i Ne-Iránu</a:t>
            </a:r>
          </a:p>
          <a:p>
            <a:r>
              <a:rPr lang="cs-CZ" sz="2000" dirty="0" smtClean="0">
                <a:solidFill>
                  <a:schemeClr val="bg1"/>
                </a:solidFill>
              </a:rPr>
              <a:t>Res </a:t>
            </a:r>
            <a:r>
              <a:rPr lang="cs-CZ" sz="2000" dirty="0" err="1" smtClean="0">
                <a:solidFill>
                  <a:schemeClr val="bg1"/>
                </a:solidFill>
              </a:rPr>
              <a:t>gestae</a:t>
            </a:r>
            <a:r>
              <a:rPr lang="cs-CZ" sz="2000" dirty="0" smtClean="0">
                <a:solidFill>
                  <a:schemeClr val="bg1"/>
                </a:solidFill>
              </a:rPr>
              <a:t> </a:t>
            </a:r>
            <a:r>
              <a:rPr lang="cs-CZ" sz="2000" dirty="0" err="1" smtClean="0">
                <a:solidFill>
                  <a:schemeClr val="bg1"/>
                </a:solidFill>
              </a:rPr>
              <a:t>divi</a:t>
            </a:r>
            <a:r>
              <a:rPr lang="cs-CZ" sz="2000" dirty="0" smtClean="0">
                <a:solidFill>
                  <a:schemeClr val="bg1"/>
                </a:solidFill>
              </a:rPr>
              <a:t> </a:t>
            </a:r>
            <a:r>
              <a:rPr lang="cs-CZ" sz="2000" dirty="0" err="1" smtClean="0">
                <a:solidFill>
                  <a:schemeClr val="bg1"/>
                </a:solidFill>
              </a:rPr>
              <a:t>Saporis</a:t>
            </a:r>
            <a:endParaRPr lang="cs-CZ" sz="2000" dirty="0" smtClean="0">
              <a:solidFill>
                <a:schemeClr val="bg1"/>
              </a:solidFill>
            </a:endParaRPr>
          </a:p>
          <a:p>
            <a:r>
              <a:rPr lang="cs-CZ" sz="2000" dirty="0" err="1" smtClean="0">
                <a:solidFill>
                  <a:schemeClr val="bg1"/>
                </a:solidFill>
              </a:rPr>
              <a:t>Merv</a:t>
            </a:r>
            <a:r>
              <a:rPr lang="cs-CZ" sz="2000" dirty="0" smtClean="0">
                <a:solidFill>
                  <a:schemeClr val="bg1"/>
                </a:solidFill>
              </a:rPr>
              <a:t>, </a:t>
            </a:r>
            <a:r>
              <a:rPr lang="cs-CZ" sz="2000" dirty="0" err="1" smtClean="0">
                <a:solidFill>
                  <a:schemeClr val="bg1"/>
                </a:solidFill>
              </a:rPr>
              <a:t>Herát</a:t>
            </a:r>
            <a:r>
              <a:rPr lang="cs-CZ" sz="2000" dirty="0" smtClean="0">
                <a:solidFill>
                  <a:schemeClr val="bg1"/>
                </a:solidFill>
              </a:rPr>
              <a:t>, Turan, </a:t>
            </a:r>
            <a:r>
              <a:rPr lang="cs-CZ" sz="2000" dirty="0" err="1" smtClean="0">
                <a:solidFill>
                  <a:schemeClr val="bg1"/>
                </a:solidFill>
              </a:rPr>
              <a:t>Makran</a:t>
            </a:r>
            <a:r>
              <a:rPr lang="cs-CZ" sz="2000" dirty="0" smtClean="0">
                <a:solidFill>
                  <a:schemeClr val="bg1"/>
                </a:solidFill>
              </a:rPr>
              <a:t>, </a:t>
            </a:r>
            <a:r>
              <a:rPr lang="cs-CZ" sz="2000" dirty="0" err="1" smtClean="0">
                <a:solidFill>
                  <a:schemeClr val="bg1"/>
                </a:solidFill>
              </a:rPr>
              <a:t>Paradene</a:t>
            </a:r>
            <a:r>
              <a:rPr lang="cs-CZ" sz="2000" dirty="0" smtClean="0">
                <a:solidFill>
                  <a:schemeClr val="bg1"/>
                </a:solidFill>
              </a:rPr>
              <a:t>, </a:t>
            </a:r>
            <a:r>
              <a:rPr lang="cs-CZ" sz="2000" dirty="0" err="1" smtClean="0">
                <a:solidFill>
                  <a:schemeClr val="bg1"/>
                </a:solidFill>
              </a:rPr>
              <a:t>Sind</a:t>
            </a:r>
            <a:r>
              <a:rPr lang="cs-CZ" sz="2000" dirty="0" smtClean="0">
                <a:solidFill>
                  <a:schemeClr val="bg1"/>
                </a:solidFill>
              </a:rPr>
              <a:t>, Oman, </a:t>
            </a:r>
            <a:r>
              <a:rPr lang="cs-CZ" sz="2000" dirty="0" err="1" smtClean="0">
                <a:solidFill>
                  <a:schemeClr val="bg1"/>
                </a:solidFill>
              </a:rPr>
              <a:t>Mezopotamie</a:t>
            </a:r>
            <a:r>
              <a:rPr lang="cs-CZ" sz="2000" dirty="0" smtClean="0">
                <a:solidFill>
                  <a:schemeClr val="bg1"/>
                </a:solidFill>
              </a:rPr>
              <a:t>, </a:t>
            </a:r>
            <a:r>
              <a:rPr lang="cs-CZ" sz="2000" dirty="0" err="1" smtClean="0">
                <a:solidFill>
                  <a:schemeClr val="bg1"/>
                </a:solidFill>
              </a:rPr>
              <a:t>Armenie</a:t>
            </a:r>
            <a:r>
              <a:rPr lang="cs-CZ" sz="2000" dirty="0" smtClean="0">
                <a:solidFill>
                  <a:schemeClr val="bg1"/>
                </a:solidFill>
              </a:rPr>
              <a:t>, </a:t>
            </a:r>
            <a:r>
              <a:rPr lang="cs-CZ" sz="2000" dirty="0" err="1" smtClean="0">
                <a:solidFill>
                  <a:schemeClr val="bg1"/>
                </a:solidFill>
              </a:rPr>
              <a:t>Iberie</a:t>
            </a:r>
            <a:r>
              <a:rPr lang="cs-CZ" sz="2000" dirty="0" smtClean="0">
                <a:solidFill>
                  <a:schemeClr val="bg1"/>
                </a:solidFill>
              </a:rPr>
              <a:t>, </a:t>
            </a:r>
            <a:r>
              <a:rPr lang="cs-CZ" sz="2000" dirty="0" err="1" smtClean="0">
                <a:solidFill>
                  <a:schemeClr val="bg1"/>
                </a:solidFill>
              </a:rPr>
              <a:t>Albanie</a:t>
            </a:r>
            <a:endParaRPr lang="cs-CZ" sz="2000" dirty="0" smtClean="0">
              <a:solidFill>
                <a:schemeClr val="bg1"/>
              </a:solidFill>
            </a:endParaRPr>
          </a:p>
          <a:p>
            <a:r>
              <a:rPr lang="cs-CZ" sz="2000" dirty="0" smtClean="0">
                <a:solidFill>
                  <a:schemeClr val="bg1"/>
                </a:solidFill>
              </a:rPr>
              <a:t>rozsáhlý dvůr: synové vládci dílčích částí impéria (</a:t>
            </a:r>
            <a:r>
              <a:rPr lang="cs-CZ" sz="2000" dirty="0" err="1" smtClean="0">
                <a:solidFill>
                  <a:schemeClr val="bg1"/>
                </a:solidFill>
              </a:rPr>
              <a:t>Hormizd</a:t>
            </a:r>
            <a:r>
              <a:rPr lang="cs-CZ" sz="2000" dirty="0" smtClean="0">
                <a:solidFill>
                  <a:schemeClr val="bg1"/>
                </a:solidFill>
              </a:rPr>
              <a:t>-</a:t>
            </a:r>
            <a:r>
              <a:rPr lang="cs-CZ" sz="2000" dirty="0" err="1" smtClean="0">
                <a:solidFill>
                  <a:schemeClr val="bg1"/>
                </a:solidFill>
              </a:rPr>
              <a:t>Ardašír</a:t>
            </a:r>
            <a:r>
              <a:rPr lang="cs-CZ" sz="2000" dirty="0" smtClean="0">
                <a:solidFill>
                  <a:schemeClr val="bg1"/>
                </a:solidFill>
              </a:rPr>
              <a:t> velký král Arménie, </a:t>
            </a:r>
            <a:r>
              <a:rPr lang="cs-CZ" sz="2000" dirty="0" err="1" smtClean="0">
                <a:solidFill>
                  <a:schemeClr val="bg1"/>
                </a:solidFill>
              </a:rPr>
              <a:t>Šápur</a:t>
            </a:r>
            <a:r>
              <a:rPr lang="cs-CZ" sz="2000" dirty="0" smtClean="0">
                <a:solidFill>
                  <a:schemeClr val="bg1"/>
                </a:solidFill>
              </a:rPr>
              <a:t> král </a:t>
            </a:r>
            <a:r>
              <a:rPr lang="cs-CZ" sz="2000" dirty="0" err="1" smtClean="0">
                <a:solidFill>
                  <a:schemeClr val="bg1"/>
                </a:solidFill>
              </a:rPr>
              <a:t>Sindu</a:t>
            </a:r>
            <a:r>
              <a:rPr lang="cs-CZ" sz="2000" dirty="0" smtClean="0">
                <a:solidFill>
                  <a:schemeClr val="bg1"/>
                </a:solidFill>
              </a:rPr>
              <a:t>, </a:t>
            </a:r>
            <a:r>
              <a:rPr lang="cs-CZ" sz="2000" dirty="0" err="1" smtClean="0">
                <a:solidFill>
                  <a:schemeClr val="bg1"/>
                </a:solidFill>
              </a:rPr>
              <a:t>Seistánu</a:t>
            </a:r>
            <a:r>
              <a:rPr lang="cs-CZ" sz="2000" dirty="0" smtClean="0">
                <a:solidFill>
                  <a:schemeClr val="bg1"/>
                </a:solidFill>
              </a:rPr>
              <a:t> a Turanu, vazalští králové (</a:t>
            </a:r>
            <a:r>
              <a:rPr lang="cs-CZ" sz="2000" dirty="0" err="1" smtClean="0">
                <a:solidFill>
                  <a:schemeClr val="bg1"/>
                </a:solidFill>
              </a:rPr>
              <a:t>Hamazasp</a:t>
            </a:r>
            <a:r>
              <a:rPr lang="cs-CZ" sz="2000" dirty="0" smtClean="0">
                <a:solidFill>
                  <a:schemeClr val="bg1"/>
                </a:solidFill>
              </a:rPr>
              <a:t>, král </a:t>
            </a:r>
            <a:r>
              <a:rPr lang="cs-CZ" sz="2000" dirty="0" err="1" smtClean="0">
                <a:solidFill>
                  <a:schemeClr val="bg1"/>
                </a:solidFill>
              </a:rPr>
              <a:t>Iberie</a:t>
            </a:r>
            <a:r>
              <a:rPr lang="cs-CZ" sz="2000" dirty="0" smtClean="0">
                <a:solidFill>
                  <a:schemeClr val="bg1"/>
                </a:solidFill>
              </a:rPr>
              <a:t>), satrapové, </a:t>
            </a:r>
            <a:r>
              <a:rPr lang="cs-CZ" sz="2000" dirty="0" err="1" smtClean="0">
                <a:solidFill>
                  <a:schemeClr val="bg1"/>
                </a:solidFill>
              </a:rPr>
              <a:t>herbad</a:t>
            </a:r>
            <a:r>
              <a:rPr lang="cs-CZ" sz="2000" dirty="0" smtClean="0">
                <a:solidFill>
                  <a:schemeClr val="bg1"/>
                </a:solidFill>
              </a:rPr>
              <a:t> </a:t>
            </a:r>
            <a:r>
              <a:rPr lang="cs-CZ" sz="2000" dirty="0" err="1" smtClean="0">
                <a:solidFill>
                  <a:schemeClr val="bg1"/>
                </a:solidFill>
              </a:rPr>
              <a:t>Kerdir</a:t>
            </a:r>
            <a:r>
              <a:rPr lang="cs-CZ" sz="2000" dirty="0" smtClean="0">
                <a:solidFill>
                  <a:schemeClr val="bg1"/>
                </a:solidFill>
              </a:rPr>
              <a:t>, eunuši, osoby s čestnými přízvisky (</a:t>
            </a:r>
            <a:r>
              <a:rPr lang="cs-CZ" sz="2000" dirty="0" err="1" smtClean="0">
                <a:solidFill>
                  <a:schemeClr val="bg1"/>
                </a:solidFill>
              </a:rPr>
              <a:t>Ardašírova</a:t>
            </a:r>
            <a:r>
              <a:rPr lang="cs-CZ" sz="2000" dirty="0" smtClean="0">
                <a:solidFill>
                  <a:schemeClr val="bg1"/>
                </a:solidFill>
              </a:rPr>
              <a:t> radost, </a:t>
            </a:r>
            <a:r>
              <a:rPr lang="cs-CZ" sz="2000" dirty="0" err="1" smtClean="0">
                <a:solidFill>
                  <a:schemeClr val="bg1"/>
                </a:solidFill>
              </a:rPr>
              <a:t>Šápurovo</a:t>
            </a:r>
            <a:r>
              <a:rPr lang="cs-CZ" sz="2000" dirty="0" smtClean="0">
                <a:solidFill>
                  <a:schemeClr val="bg1"/>
                </a:solidFill>
              </a:rPr>
              <a:t> hrdinství)</a:t>
            </a:r>
            <a:endParaRPr lang="cs-CZ" sz="2000"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04664"/>
            <a:ext cx="4258816" cy="6048672"/>
          </a:xfrm>
        </p:spPr>
        <p:txBody>
          <a:bodyPr>
            <a:normAutofit fontScale="92500"/>
          </a:bodyPr>
          <a:lstStyle/>
          <a:p>
            <a:r>
              <a:rPr lang="cs-CZ" sz="1600" dirty="0" smtClean="0"/>
              <a:t>armáda a správa: poprvé zřízena stálá armáda, </a:t>
            </a:r>
          </a:p>
          <a:p>
            <a:r>
              <a:rPr lang="cs-CZ" sz="1600" dirty="0" err="1" smtClean="0"/>
              <a:t>mazdakovskými</a:t>
            </a:r>
            <a:r>
              <a:rPr lang="cs-CZ" sz="1600" dirty="0" smtClean="0"/>
              <a:t> nepokoji těžce postižena aristokracie (fyzická likvidace, zruinování) – </a:t>
            </a:r>
            <a:r>
              <a:rPr lang="cs-CZ" sz="1600" dirty="0" err="1" smtClean="0"/>
              <a:t>Chusrav</a:t>
            </a:r>
            <a:r>
              <a:rPr lang="cs-CZ" sz="1600" dirty="0" smtClean="0"/>
              <a:t> vytváří novou nobilitu </a:t>
            </a:r>
            <a:r>
              <a:rPr lang="cs-CZ" sz="1600" dirty="0" err="1" smtClean="0"/>
              <a:t>deghany</a:t>
            </a:r>
            <a:r>
              <a:rPr lang="cs-CZ" sz="1600" dirty="0" smtClean="0"/>
              <a:t> – služební šlechtu, která by byla pevně spjata se státem a panovníkem, </a:t>
            </a:r>
            <a:r>
              <a:rPr lang="cs-CZ" sz="1600" dirty="0" err="1" smtClean="0"/>
              <a:t>deghani</a:t>
            </a:r>
            <a:r>
              <a:rPr lang="cs-CZ" sz="1600" dirty="0" smtClean="0"/>
              <a:t> tvořili novou armádní elitu rekrutovanou z drobné šlechty, </a:t>
            </a:r>
            <a:r>
              <a:rPr lang="cs-CZ" sz="1600" dirty="0" err="1" smtClean="0"/>
              <a:t>Chusrav</a:t>
            </a:r>
            <a:r>
              <a:rPr lang="cs-CZ" sz="1600" dirty="0" smtClean="0"/>
              <a:t> zchudlé mladé šlechtice formálně adoptoval, získali od státu koně, zbroj a žold – nové jádro armády a loajální důstojnický sbor, říše rozdělena na čtyři vojenské okruhy (západní – </a:t>
            </a:r>
            <a:r>
              <a:rPr lang="cs-CZ" sz="1600" dirty="0" err="1" smtClean="0"/>
              <a:t>Mezopotamie</a:t>
            </a:r>
            <a:r>
              <a:rPr lang="cs-CZ" sz="1600" dirty="0" smtClean="0"/>
              <a:t>, východní střední Asie, severní – Kavkazský region a jižní – Perský záliv) v čele se </a:t>
            </a:r>
            <a:r>
              <a:rPr lang="cs-CZ" sz="1600" dirty="0" err="1" smtClean="0"/>
              <a:t>spahbadem</a:t>
            </a:r>
            <a:r>
              <a:rPr lang="cs-CZ" sz="1600" dirty="0" smtClean="0"/>
              <a:t> (dříve jediný </a:t>
            </a:r>
            <a:r>
              <a:rPr lang="cs-CZ" sz="1600" dirty="0" err="1" smtClean="0"/>
              <a:t>Eran</a:t>
            </a:r>
            <a:r>
              <a:rPr lang="cs-CZ" sz="1600" dirty="0" smtClean="0"/>
              <a:t> </a:t>
            </a:r>
            <a:r>
              <a:rPr lang="cs-CZ" sz="1600" dirty="0" err="1" smtClean="0"/>
              <a:t>spahbad</a:t>
            </a:r>
            <a:r>
              <a:rPr lang="cs-CZ" sz="1600" dirty="0" smtClean="0"/>
              <a:t>)</a:t>
            </a:r>
          </a:p>
          <a:p>
            <a:r>
              <a:rPr lang="cs-CZ" sz="1600" dirty="0" smtClean="0"/>
              <a:t>současně vytvořen nový sbor centrální civilní správy při dvoře – vznik centralizovaného byrokratického státu, ke konci </a:t>
            </a:r>
            <a:r>
              <a:rPr lang="cs-CZ" sz="1600" dirty="0" err="1" smtClean="0"/>
              <a:t>Chusravovy</a:t>
            </a:r>
            <a:r>
              <a:rPr lang="cs-CZ" sz="1600" dirty="0" smtClean="0"/>
              <a:t> vlády tendence prorůstání nové a staré aristokracie a opětovný postupný vzrůst moci aristokracie, zejména kombinace starého mocného rodu a vlivného </a:t>
            </a:r>
            <a:r>
              <a:rPr lang="cs-CZ" sz="1600" dirty="0" err="1" smtClean="0"/>
              <a:t>srategického</a:t>
            </a:r>
            <a:r>
              <a:rPr lang="cs-CZ" sz="1600" dirty="0" smtClean="0"/>
              <a:t> státního úřadu nebezpečná a ohrožující samotnou </a:t>
            </a:r>
            <a:r>
              <a:rPr lang="cs-CZ" sz="1600" dirty="0" err="1" smtClean="0"/>
              <a:t>sasánovskou</a:t>
            </a:r>
            <a:r>
              <a:rPr lang="cs-CZ" sz="1600" dirty="0" smtClean="0"/>
              <a:t> dynastii</a:t>
            </a:r>
          </a:p>
          <a:p>
            <a:endParaRPr lang="cs-CZ" dirty="0"/>
          </a:p>
        </p:txBody>
      </p:sp>
      <p:pic>
        <p:nvPicPr>
          <p:cNvPr id="5" name="Zástupný symbol pro obsah 4" descr="Sassanid Cataphract Third Century AD.jpg"/>
          <p:cNvPicPr>
            <a:picLocks noGrp="1" noChangeAspect="1"/>
          </p:cNvPicPr>
          <p:nvPr>
            <p:ph sz="half" idx="2"/>
          </p:nvPr>
        </p:nvPicPr>
        <p:blipFill>
          <a:blip r:embed="rId2" cstate="print"/>
          <a:stretch>
            <a:fillRect/>
          </a:stretch>
        </p:blipFill>
        <p:spPr>
          <a:xfrm>
            <a:off x="4788024" y="1002443"/>
            <a:ext cx="3960439" cy="4574306"/>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04664"/>
            <a:ext cx="3178696" cy="6192688"/>
          </a:xfrm>
        </p:spPr>
        <p:txBody>
          <a:bodyPr>
            <a:normAutofit fontScale="92500" lnSpcReduction="10000"/>
          </a:bodyPr>
          <a:lstStyle/>
          <a:p>
            <a:r>
              <a:rPr lang="cs-CZ" sz="1700" dirty="0" smtClean="0"/>
              <a:t>kultura a vzdělání: </a:t>
            </a:r>
            <a:r>
              <a:rPr lang="cs-CZ" sz="1700" dirty="0" err="1" smtClean="0"/>
              <a:t>Chusrav</a:t>
            </a:r>
            <a:r>
              <a:rPr lang="cs-CZ" sz="1700" dirty="0" smtClean="0"/>
              <a:t> osobně tolerantní a zvídavý panovník a podporovatel věd a umění, kodifikace </a:t>
            </a:r>
            <a:r>
              <a:rPr lang="cs-CZ" sz="1700" dirty="0" err="1" smtClean="0"/>
              <a:t>Avesty</a:t>
            </a:r>
            <a:r>
              <a:rPr lang="cs-CZ" sz="1700" dirty="0" smtClean="0"/>
              <a:t>, přijetí novoplatonských filozofů ze zavřené akademie v Athénách (</a:t>
            </a:r>
            <a:r>
              <a:rPr lang="cs-CZ" sz="1700" dirty="0" err="1" smtClean="0"/>
              <a:t>Priskianos</a:t>
            </a:r>
            <a:r>
              <a:rPr lang="cs-CZ" sz="1700" dirty="0" smtClean="0"/>
              <a:t> – Odpovědi filozofa </a:t>
            </a:r>
            <a:r>
              <a:rPr lang="cs-CZ" sz="1700" dirty="0" err="1" smtClean="0"/>
              <a:t>Priskiana</a:t>
            </a:r>
            <a:r>
              <a:rPr lang="cs-CZ" sz="1700" dirty="0" smtClean="0"/>
              <a:t> na otázky perského krále </a:t>
            </a:r>
            <a:r>
              <a:rPr lang="cs-CZ" sz="1700" dirty="0" err="1" smtClean="0"/>
              <a:t>Chosroa</a:t>
            </a:r>
            <a:r>
              <a:rPr lang="cs-CZ" sz="1700" dirty="0" smtClean="0"/>
              <a:t>) a trvalý zájem krále o další osudy filozofů po jejich návratu (mírová jednání 532), tradované autorství spisu Mravní naučení </a:t>
            </a:r>
            <a:r>
              <a:rPr lang="cs-CZ" sz="1700" dirty="0" err="1" smtClean="0"/>
              <a:t>Chusrava</a:t>
            </a:r>
            <a:r>
              <a:rPr lang="cs-CZ" sz="1700" dirty="0" smtClean="0"/>
              <a:t>, syna </a:t>
            </a:r>
            <a:r>
              <a:rPr lang="cs-CZ" sz="1700" dirty="0" err="1" smtClean="0"/>
              <a:t>Kavádova</a:t>
            </a:r>
            <a:r>
              <a:rPr lang="cs-CZ" sz="1700" dirty="0" smtClean="0"/>
              <a:t> a Knihy činů dochované v díle arabského kronikáře </a:t>
            </a:r>
            <a:r>
              <a:rPr lang="cs-CZ" sz="1700" dirty="0" err="1" smtClean="0"/>
              <a:t>Ibn</a:t>
            </a:r>
            <a:r>
              <a:rPr lang="cs-CZ" sz="1700" dirty="0" smtClean="0"/>
              <a:t> </a:t>
            </a:r>
            <a:r>
              <a:rPr lang="cs-CZ" sz="1700" dirty="0" err="1" smtClean="0"/>
              <a:t>Miskavajha</a:t>
            </a:r>
            <a:r>
              <a:rPr lang="cs-CZ" sz="1700" dirty="0" smtClean="0"/>
              <a:t> (</a:t>
            </a:r>
            <a:r>
              <a:rPr lang="cs-CZ" sz="1700" dirty="0" err="1" smtClean="0"/>
              <a:t>Chusrav</a:t>
            </a:r>
            <a:r>
              <a:rPr lang="cs-CZ" sz="1700" dirty="0" smtClean="0"/>
              <a:t> zde uvádí, že studoval spisy Římanů a Indů a vybral si z nich, co bylo prospěšné, z Indie byly importovány šachy , překlady klasických řeckých i indických literárních děl (např. </a:t>
            </a:r>
            <a:r>
              <a:rPr lang="cs-CZ" sz="1700" dirty="0" err="1" smtClean="0"/>
              <a:t>Pančatantra</a:t>
            </a:r>
            <a:r>
              <a:rPr lang="cs-CZ" sz="1700" dirty="0" smtClean="0"/>
              <a:t> – </a:t>
            </a:r>
            <a:r>
              <a:rPr lang="cs-CZ" sz="1700" dirty="0" err="1" smtClean="0"/>
              <a:t>Kalíla</a:t>
            </a:r>
            <a:r>
              <a:rPr lang="cs-CZ" sz="1700" dirty="0" smtClean="0"/>
              <a:t> a </a:t>
            </a:r>
            <a:r>
              <a:rPr lang="cs-CZ" sz="1700" dirty="0" err="1" smtClean="0"/>
              <a:t>Dimna</a:t>
            </a:r>
            <a:r>
              <a:rPr lang="cs-CZ" sz="1700" dirty="0" smtClean="0"/>
              <a:t>) – silný kulturní synkretismus pozdní </a:t>
            </a:r>
            <a:r>
              <a:rPr lang="cs-CZ" sz="1700" dirty="0" err="1" smtClean="0"/>
              <a:t>sasánovské</a:t>
            </a:r>
            <a:r>
              <a:rPr lang="cs-CZ" sz="1700" dirty="0" smtClean="0"/>
              <a:t> společnosti</a:t>
            </a:r>
          </a:p>
          <a:p>
            <a:endParaRPr lang="cs-CZ" sz="1800" dirty="0"/>
          </a:p>
        </p:txBody>
      </p:sp>
      <p:pic>
        <p:nvPicPr>
          <p:cNvPr id="7" name="Zástupný symbol pro obsah 6" descr="Kalila_wa_Dimna_001.jpg"/>
          <p:cNvPicPr>
            <a:picLocks noGrp="1" noChangeAspect="1"/>
          </p:cNvPicPr>
          <p:nvPr>
            <p:ph sz="half" idx="2"/>
          </p:nvPr>
        </p:nvPicPr>
        <p:blipFill>
          <a:blip r:embed="rId2" cstate="print"/>
          <a:stretch>
            <a:fillRect/>
          </a:stretch>
        </p:blipFill>
        <p:spPr>
          <a:xfrm>
            <a:off x="3779913" y="476673"/>
            <a:ext cx="4934512" cy="588771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1024px-Map_of_Persian_Military.png"/>
          <p:cNvPicPr>
            <a:picLocks noGrp="1" noChangeAspect="1"/>
          </p:cNvPicPr>
          <p:nvPr>
            <p:ph sz="half" idx="1"/>
          </p:nvPr>
        </p:nvPicPr>
        <p:blipFill>
          <a:blip r:embed="rId2" cstate="print"/>
          <a:stretch>
            <a:fillRect/>
          </a:stretch>
        </p:blipFill>
        <p:spPr>
          <a:xfrm>
            <a:off x="323529" y="908720"/>
            <a:ext cx="8498492" cy="5469245"/>
          </a:xfrm>
        </p:spPr>
      </p:pic>
      <p:sp>
        <p:nvSpPr>
          <p:cNvPr id="4" name="Zástupný symbol pro obsah 3"/>
          <p:cNvSpPr>
            <a:spLocks noGrp="1"/>
          </p:cNvSpPr>
          <p:nvPr>
            <p:ph sz="half" idx="2"/>
          </p:nvPr>
        </p:nvSpPr>
        <p:spPr>
          <a:xfrm>
            <a:off x="467544" y="404664"/>
            <a:ext cx="8240592" cy="432048"/>
          </a:xfrm>
        </p:spPr>
        <p:txBody>
          <a:bodyPr>
            <a:normAutofit fontScale="92500" lnSpcReduction="10000"/>
          </a:bodyPr>
          <a:lstStyle/>
          <a:p>
            <a:r>
              <a:rPr lang="cs-CZ" dirty="0" smtClean="0"/>
              <a:t>války s východořímskou říší 528-31, 540-62, 572-91</a:t>
            </a:r>
          </a:p>
          <a:p>
            <a:endParaRPr lang="cs-CZ"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251520" y="260648"/>
            <a:ext cx="8424936" cy="2520280"/>
          </a:xfrm>
        </p:spPr>
        <p:txBody>
          <a:bodyPr>
            <a:normAutofit fontScale="55000" lnSpcReduction="20000"/>
          </a:bodyPr>
          <a:lstStyle/>
          <a:p>
            <a:r>
              <a:rPr lang="cs-CZ" dirty="0" smtClean="0"/>
              <a:t>Jak </a:t>
            </a:r>
            <a:r>
              <a:rPr lang="cs-CZ" dirty="0" err="1" smtClean="0"/>
              <a:t>Prokopios</a:t>
            </a:r>
            <a:r>
              <a:rPr lang="cs-CZ" dirty="0" smtClean="0"/>
              <a:t> tak </a:t>
            </a:r>
            <a:r>
              <a:rPr lang="cs-CZ" dirty="0" err="1" smtClean="0"/>
              <a:t>Agathias</a:t>
            </a:r>
            <a:r>
              <a:rPr lang="cs-CZ" dirty="0" smtClean="0"/>
              <a:t> zdůrazňují strategický význam </a:t>
            </a:r>
            <a:r>
              <a:rPr lang="cs-CZ" dirty="0" err="1" smtClean="0"/>
              <a:t>Laziky</a:t>
            </a:r>
            <a:r>
              <a:rPr lang="cs-CZ" dirty="0" smtClean="0"/>
              <a:t> a opakované války v kavkazském podhůří za panování </a:t>
            </a:r>
            <a:r>
              <a:rPr lang="cs-CZ" dirty="0" err="1" smtClean="0"/>
              <a:t>Justiniana</a:t>
            </a:r>
            <a:r>
              <a:rPr lang="cs-CZ" dirty="0" smtClean="0"/>
              <a:t> I. a </a:t>
            </a:r>
            <a:r>
              <a:rPr lang="cs-CZ" dirty="0" err="1" smtClean="0"/>
              <a:t>Chusrava</a:t>
            </a:r>
            <a:r>
              <a:rPr lang="cs-CZ" dirty="0" smtClean="0"/>
              <a:t> I. můžeme oprávněně považovat za výraz eminentního zájmu obou velmocí na pevném uchycení a ovládnutí kavkazských oblastí jednak z hlediska vojenské kontroly klíčových přechodů přes hory vzhledem k možné invazi stepních nomádů, jednak východořímských obav, že pokud by se </a:t>
            </a:r>
            <a:r>
              <a:rPr lang="cs-CZ" dirty="0" err="1" smtClean="0"/>
              <a:t>sasánovci</a:t>
            </a:r>
            <a:r>
              <a:rPr lang="cs-CZ" dirty="0" smtClean="0"/>
              <a:t> uchytili na pobřeží Černého moře, ovládnou snadné námořní přístupové cesty k centru impéria a navážou bezprostřední spojenecké vazby s byzantskými nepřáteli severně od Dunaje nebo v jihoruských stepích. Naopak </a:t>
            </a:r>
            <a:r>
              <a:rPr lang="cs-CZ" dirty="0" err="1" smtClean="0"/>
              <a:t>Sasánovci</a:t>
            </a:r>
            <a:r>
              <a:rPr lang="cs-CZ" dirty="0" smtClean="0"/>
              <a:t> bolestně vnímali stále intenzivnější inklinaci Arménů, kavkazských Iberů či Albánců k římské/byzantské </a:t>
            </a:r>
            <a:r>
              <a:rPr lang="cs-CZ" dirty="0" err="1" smtClean="0"/>
              <a:t>ekumeně</a:t>
            </a:r>
            <a:r>
              <a:rPr lang="cs-CZ" dirty="0" smtClean="0"/>
              <a:t>, tyto národy obecně považovali za íránské, nikoli za nějaké podmaněné obyvatelstvo podrobených krajů toužící uniknout z otroctví, mnozí Arméni pravidelně dosahovali vysokého postavení u dvora v </a:t>
            </a:r>
            <a:r>
              <a:rPr lang="cs-CZ" dirty="0" err="1" smtClean="0"/>
              <a:t>Ktésifónu</a:t>
            </a:r>
            <a:r>
              <a:rPr lang="cs-CZ" dirty="0" smtClean="0"/>
              <a:t>, stávali se často předními veliteli armád. Následné separatistické tendence těchto </a:t>
            </a:r>
            <a:r>
              <a:rPr lang="cs-CZ" dirty="0" err="1" smtClean="0"/>
              <a:t>přikavkazských</a:t>
            </a:r>
            <a:r>
              <a:rPr lang="cs-CZ" dirty="0" smtClean="0"/>
              <a:t> regionů – jejich ztráta by umožnila Konstantinopoli hravě získávat spojence mezi mocnými stepními říšemi východně od Kaspického moře, byla brána jako zrada.</a:t>
            </a:r>
          </a:p>
        </p:txBody>
      </p:sp>
      <p:pic>
        <p:nvPicPr>
          <p:cNvPr id="6" name="Zástupný symbol pro obsah 5" descr="Caucasus_300_map_alt_de.png"/>
          <p:cNvPicPr>
            <a:picLocks noGrp="1" noChangeAspect="1"/>
          </p:cNvPicPr>
          <p:nvPr>
            <p:ph sz="half" idx="2"/>
          </p:nvPr>
        </p:nvPicPr>
        <p:blipFill>
          <a:blip r:embed="rId2" cstate="print"/>
          <a:stretch>
            <a:fillRect/>
          </a:stretch>
        </p:blipFill>
        <p:spPr>
          <a:xfrm>
            <a:off x="1835696" y="2660342"/>
            <a:ext cx="5400600" cy="4197658"/>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251520" y="332656"/>
            <a:ext cx="8568952" cy="1656184"/>
          </a:xfrm>
        </p:spPr>
        <p:txBody>
          <a:bodyPr>
            <a:normAutofit fontScale="55000" lnSpcReduction="20000"/>
          </a:bodyPr>
          <a:lstStyle/>
          <a:p>
            <a:r>
              <a:rPr lang="cs-CZ" dirty="0" smtClean="0"/>
              <a:t>Byl zde ovšem ještě jeden důvod proč se zuřivě bít o ovládnutí Kavkazu, mocnost, která by shlížela z hřebenů kavkazských velehor do nekonečných rozloh euroasijské stepi a získala přístup k pobřeží Kaspického moře by mohla kontrolovat Hedvábnou cestu - klíčovou tepnu dálkového obchodu, magistrálu spojující od posledních staletí 1. </a:t>
            </a:r>
            <a:r>
              <a:rPr lang="cs-CZ" dirty="0" err="1" smtClean="0"/>
              <a:t>tisícíletí</a:t>
            </a:r>
            <a:r>
              <a:rPr lang="cs-CZ" dirty="0" smtClean="0"/>
              <a:t> před Kristem svět Východní Asie, především světové velmoci </a:t>
            </a:r>
            <a:r>
              <a:rPr lang="cs-CZ" dirty="0" err="1" smtClean="0"/>
              <a:t>chanské</a:t>
            </a:r>
            <a:r>
              <a:rPr lang="cs-CZ" dirty="0" smtClean="0"/>
              <a:t> Číny a svět Blízkého východu a Středomoří. Právě oba výše zmínění autoři pro období </a:t>
            </a:r>
            <a:r>
              <a:rPr lang="cs-CZ" dirty="0" err="1" smtClean="0"/>
              <a:t>Justinianovy</a:t>
            </a:r>
            <a:r>
              <a:rPr lang="cs-CZ" dirty="0" smtClean="0"/>
              <a:t> vlády uvádějí eminentní </a:t>
            </a:r>
            <a:r>
              <a:rPr lang="cs-CZ" dirty="0" err="1" smtClean="0"/>
              <a:t>Chusravův</a:t>
            </a:r>
            <a:r>
              <a:rPr lang="cs-CZ" dirty="0" smtClean="0"/>
              <a:t> zájem o úplné ovládnutí obchodu s hedvábím a ostatními komoditami dálkového obchodu na kontinentální Hedvábné cestě přes střední Asii, stejně jako na jižních námořních spojeních přes Indii nebo a to zejména přes Ceylon </a:t>
            </a:r>
          </a:p>
          <a:p>
            <a:endParaRPr lang="cs-CZ" dirty="0"/>
          </a:p>
        </p:txBody>
      </p:sp>
      <p:pic>
        <p:nvPicPr>
          <p:cNvPr id="7" name="Zástupný symbol pro obsah 6" descr="silk-road.jpg"/>
          <p:cNvPicPr>
            <a:picLocks noGrp="1" noChangeAspect="1"/>
          </p:cNvPicPr>
          <p:nvPr>
            <p:ph sz="half" idx="2"/>
          </p:nvPr>
        </p:nvPicPr>
        <p:blipFill>
          <a:blip r:embed="rId2" cstate="print"/>
          <a:stretch>
            <a:fillRect/>
          </a:stretch>
        </p:blipFill>
        <p:spPr>
          <a:xfrm>
            <a:off x="242853" y="2060848"/>
            <a:ext cx="8664861" cy="4176464"/>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76672"/>
            <a:ext cx="8291264" cy="2664296"/>
          </a:xfrm>
        </p:spPr>
        <p:txBody>
          <a:bodyPr>
            <a:normAutofit fontScale="92500" lnSpcReduction="20000"/>
          </a:bodyPr>
          <a:lstStyle/>
          <a:p>
            <a:r>
              <a:rPr lang="cs-CZ" sz="1600" dirty="0" smtClean="0"/>
              <a:t>2. </a:t>
            </a:r>
            <a:r>
              <a:rPr lang="cs-CZ" sz="1600" dirty="0" err="1" smtClean="0"/>
              <a:t>Chusravova</a:t>
            </a:r>
            <a:r>
              <a:rPr lang="cs-CZ" sz="1600" dirty="0" smtClean="0"/>
              <a:t> válka s Byzancí přes počáteční úspěchy k vítězství nevedla. Ačkoli válka z perské strany válka zahájena slavným dobytím Antiochie r. 540 (přeživší obyvatelstvo bylo odvlečeno na perské území, kde pro ně nechal </a:t>
            </a:r>
            <a:r>
              <a:rPr lang="cs-CZ" sz="1600" dirty="0" err="1" smtClean="0"/>
              <a:t>Chusrav</a:t>
            </a:r>
            <a:r>
              <a:rPr lang="cs-CZ" sz="1600" dirty="0" smtClean="0"/>
              <a:t> vybudovat nové město poblíž </a:t>
            </a:r>
            <a:r>
              <a:rPr lang="cs-CZ" sz="1600" dirty="0" err="1" smtClean="0"/>
              <a:t>Ktésifónu</a:t>
            </a:r>
            <a:r>
              <a:rPr lang="cs-CZ" sz="1600" dirty="0" smtClean="0"/>
              <a:t> nazvané </a:t>
            </a:r>
            <a:r>
              <a:rPr lang="cs-CZ" sz="1600" dirty="0" err="1" smtClean="0"/>
              <a:t>Veh</a:t>
            </a:r>
            <a:r>
              <a:rPr lang="cs-CZ" sz="1600" dirty="0" smtClean="0"/>
              <a:t> </a:t>
            </a:r>
            <a:r>
              <a:rPr lang="cs-CZ" sz="1600" dirty="0" err="1" smtClean="0"/>
              <a:t>Antiok</a:t>
            </a:r>
            <a:r>
              <a:rPr lang="cs-CZ" sz="1600" dirty="0" smtClean="0"/>
              <a:t> </a:t>
            </a:r>
            <a:r>
              <a:rPr lang="cs-CZ" sz="1600" dirty="0" err="1" smtClean="0"/>
              <a:t>Chusrav</a:t>
            </a:r>
            <a:r>
              <a:rPr lang="cs-CZ" sz="1600" dirty="0" smtClean="0"/>
              <a:t> – Lepší než Antiochie zbudované </a:t>
            </a:r>
            <a:r>
              <a:rPr lang="cs-CZ" sz="1600" dirty="0" err="1" smtClean="0"/>
              <a:t>Chusravem</a:t>
            </a:r>
            <a:r>
              <a:rPr lang="cs-CZ" sz="1600" dirty="0" smtClean="0"/>
              <a:t>), podobně v </a:t>
            </a:r>
            <a:r>
              <a:rPr lang="cs-CZ" sz="1600" dirty="0" err="1" smtClean="0"/>
              <a:t>Lazice</a:t>
            </a:r>
            <a:r>
              <a:rPr lang="cs-CZ" sz="1600" dirty="0" smtClean="0"/>
              <a:t> následujícího roku Peršané rychle pronikli až k černomořskému pobřeží, kde dobyli klíčovou byzantskou pevnost v </a:t>
            </a:r>
            <a:r>
              <a:rPr lang="cs-CZ" sz="1600" dirty="0" err="1" smtClean="0"/>
              <a:t>Lazice</a:t>
            </a:r>
            <a:r>
              <a:rPr lang="cs-CZ" sz="1600" dirty="0" smtClean="0"/>
              <a:t> Petru, r. 543 se </a:t>
            </a:r>
            <a:r>
              <a:rPr lang="cs-CZ" sz="1600" dirty="0" err="1" smtClean="0"/>
              <a:t>Sasánovcům</a:t>
            </a:r>
            <a:r>
              <a:rPr lang="cs-CZ" sz="1600" dirty="0" smtClean="0"/>
              <a:t> podařilo porazit byzantskou armádu v Arménii, ale tím v podstatě velké úspěchy skončily. Po 20-ti letech bojů byly obě říše permanentním válčením (s přestávkami - především pětiletý mír uzavřený roku    ) značně unaveny, a navíc v závěrečných kampaních v 50. letech 6. st. získali </a:t>
            </a:r>
            <a:r>
              <a:rPr lang="cs-CZ" sz="1600" dirty="0" err="1" smtClean="0"/>
              <a:t>Justinianovi</a:t>
            </a:r>
            <a:r>
              <a:rPr lang="cs-CZ" sz="1600" dirty="0" smtClean="0"/>
              <a:t> generálové v hornatých krajích jižně od Kavkazu výraznou převahu a perská vojska zcela vypudili z </a:t>
            </a:r>
            <a:r>
              <a:rPr lang="cs-CZ" sz="1600" dirty="0" err="1" smtClean="0"/>
              <a:t>Laziky</a:t>
            </a:r>
            <a:r>
              <a:rPr lang="cs-CZ" sz="1600" dirty="0" smtClean="0"/>
              <a:t>. Tento vývoj způsobil, že </a:t>
            </a:r>
            <a:r>
              <a:rPr lang="cs-CZ" sz="1600" dirty="0" err="1" smtClean="0"/>
              <a:t>Chusrav</a:t>
            </a:r>
            <a:r>
              <a:rPr lang="cs-CZ" sz="1600" dirty="0" smtClean="0"/>
              <a:t> I., dočasně rezignoval na své původní plány, r. 561 byla dohodnuta mírová smlouva na 50 let (jednalo se o ní od r. 556), v níž </a:t>
            </a:r>
            <a:r>
              <a:rPr lang="cs-CZ" sz="1600" dirty="0" err="1" smtClean="0"/>
              <a:t>Chusrav</a:t>
            </a:r>
            <a:r>
              <a:rPr lang="cs-CZ" sz="1600" dirty="0" smtClean="0"/>
              <a:t> odstupoval od jakýchkoli nároků na </a:t>
            </a:r>
            <a:r>
              <a:rPr lang="cs-CZ" sz="1600" dirty="0" err="1" smtClean="0"/>
              <a:t>Laziku</a:t>
            </a:r>
            <a:r>
              <a:rPr lang="cs-CZ" sz="1600" dirty="0" smtClean="0"/>
              <a:t> za značné finanční odstupné a každoroční byzantské finanční dávky, přičemž suma na prvních deset let měla výt splacena jednorázově.</a:t>
            </a:r>
            <a:endParaRPr lang="cs-CZ" sz="1600" dirty="0"/>
          </a:p>
        </p:txBody>
      </p:sp>
      <p:pic>
        <p:nvPicPr>
          <p:cNvPr id="5" name="Zástupný symbol pro obsah 4" descr="Tagh_Bostan.jpg"/>
          <p:cNvPicPr>
            <a:picLocks noGrp="1" noChangeAspect="1"/>
          </p:cNvPicPr>
          <p:nvPr>
            <p:ph sz="half" idx="2"/>
          </p:nvPr>
        </p:nvPicPr>
        <p:blipFill>
          <a:blip r:embed="rId2" cstate="print"/>
          <a:stretch>
            <a:fillRect/>
          </a:stretch>
        </p:blipFill>
        <p:spPr>
          <a:xfrm>
            <a:off x="2348694" y="3277246"/>
            <a:ext cx="4383546" cy="340752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3"/>
          <p:cNvSpPr>
            <a:spLocks noGrp="1"/>
          </p:cNvSpPr>
          <p:nvPr>
            <p:ph sz="half" idx="1"/>
          </p:nvPr>
        </p:nvSpPr>
        <p:spPr>
          <a:xfrm>
            <a:off x="457200" y="404664"/>
            <a:ext cx="8291513" cy="5472608"/>
          </a:xfrm>
        </p:spPr>
        <p:txBody>
          <a:bodyPr>
            <a:normAutofit fontScale="77500" lnSpcReduction="20000"/>
          </a:bodyPr>
          <a:lstStyle/>
          <a:p>
            <a:r>
              <a:rPr lang="cs-CZ" sz="1800" dirty="0" smtClean="0"/>
              <a:t>Po uplynutí těchto deseti let, již za vlády </a:t>
            </a:r>
            <a:r>
              <a:rPr lang="cs-CZ" sz="1800" dirty="0" err="1" smtClean="0"/>
              <a:t>Justinianova</a:t>
            </a:r>
            <a:r>
              <a:rPr lang="cs-CZ" sz="1800" dirty="0" smtClean="0"/>
              <a:t> synovce Justina II. (565 – 574) začala válka nanovo. Mezitím se ovšem významně změnila mezinárodní situace a mocenská mapa ve střední Asii i ve východní Evropě:</a:t>
            </a:r>
          </a:p>
          <a:p>
            <a:r>
              <a:rPr lang="cs-CZ" sz="1800" dirty="0" smtClean="0"/>
              <a:t>Nová </a:t>
            </a:r>
            <a:r>
              <a:rPr lang="cs-CZ" sz="1800" dirty="0" err="1" smtClean="0"/>
              <a:t>středoasijká</a:t>
            </a:r>
            <a:r>
              <a:rPr lang="cs-CZ" sz="1800" dirty="0" smtClean="0"/>
              <a:t> mocnost – turkický </a:t>
            </a:r>
            <a:r>
              <a:rPr lang="cs-CZ" sz="1800" dirty="0" err="1" smtClean="0"/>
              <a:t>kaganát</a:t>
            </a:r>
            <a:r>
              <a:rPr lang="cs-CZ" sz="1800" dirty="0" smtClean="0"/>
              <a:t> – napadl dosavadní dominantního hráče v západní části střední Asie, </a:t>
            </a:r>
            <a:r>
              <a:rPr lang="cs-CZ" sz="1800" dirty="0" err="1" smtClean="0"/>
              <a:t>Hefthality</a:t>
            </a:r>
            <a:r>
              <a:rPr lang="cs-CZ" sz="1800" dirty="0" smtClean="0"/>
              <a:t>. </a:t>
            </a:r>
            <a:r>
              <a:rPr lang="cs-CZ" sz="1800" dirty="0" err="1" smtClean="0"/>
              <a:t>Chusrav</a:t>
            </a:r>
            <a:r>
              <a:rPr lang="cs-CZ" sz="1800" dirty="0" smtClean="0"/>
              <a:t> využil možnosti zbavit se nenáviděných sousedů navždy, využil nejednotnosti </a:t>
            </a:r>
            <a:r>
              <a:rPr lang="cs-CZ" sz="1800" dirty="0" err="1" smtClean="0"/>
              <a:t>hefthalitských</a:t>
            </a:r>
            <a:r>
              <a:rPr lang="cs-CZ" sz="1800" dirty="0" smtClean="0"/>
              <a:t> knížat a očividné momentální absence centrální autority v rámci </a:t>
            </a:r>
            <a:r>
              <a:rPr lang="cs-CZ" sz="1800" dirty="0" err="1" smtClean="0"/>
              <a:t>hefthalitské</a:t>
            </a:r>
            <a:r>
              <a:rPr lang="cs-CZ" sz="1800" dirty="0" smtClean="0"/>
              <a:t> říše a ve válce v l. 557 – 558 dobyl </a:t>
            </a:r>
            <a:r>
              <a:rPr lang="cs-CZ" sz="1800" dirty="0" err="1" smtClean="0"/>
              <a:t>hefthalitská</a:t>
            </a:r>
            <a:r>
              <a:rPr lang="cs-CZ" sz="1800" dirty="0" smtClean="0"/>
              <a:t> území jižně od řeky </a:t>
            </a:r>
            <a:r>
              <a:rPr lang="cs-CZ" sz="1800" dirty="0" err="1" smtClean="0"/>
              <a:t>Oxus</a:t>
            </a:r>
            <a:r>
              <a:rPr lang="cs-CZ" sz="1800" dirty="0" smtClean="0"/>
              <a:t> (</a:t>
            </a:r>
            <a:r>
              <a:rPr lang="cs-CZ" sz="1800" dirty="0" err="1" smtClean="0"/>
              <a:t>Amurdarja</a:t>
            </a:r>
            <a:r>
              <a:rPr lang="cs-CZ" sz="1800" dirty="0" smtClean="0"/>
              <a:t>). Ze severovýchodu postupující </a:t>
            </a:r>
            <a:r>
              <a:rPr lang="cs-CZ" sz="1800" dirty="0" err="1" smtClean="0"/>
              <a:t>Turkité</a:t>
            </a:r>
            <a:r>
              <a:rPr lang="cs-CZ" sz="1800" dirty="0" smtClean="0"/>
              <a:t> zasadili mezitím </a:t>
            </a:r>
            <a:r>
              <a:rPr lang="cs-CZ" sz="1800" dirty="0" err="1" smtClean="0"/>
              <a:t>Hefthalitům</a:t>
            </a:r>
            <a:r>
              <a:rPr lang="cs-CZ" sz="1800" dirty="0" smtClean="0"/>
              <a:t> poslední ránu a obsadili území poraženého soupeře severně od </a:t>
            </a:r>
            <a:r>
              <a:rPr lang="cs-CZ" sz="1800" dirty="0" err="1" smtClean="0"/>
              <a:t>Oxu</a:t>
            </a:r>
            <a:r>
              <a:rPr lang="cs-CZ" sz="1800" dirty="0" smtClean="0"/>
              <a:t> – </a:t>
            </a:r>
            <a:r>
              <a:rPr lang="cs-CZ" sz="1800" dirty="0" err="1" smtClean="0"/>
              <a:t>sasánovský</a:t>
            </a:r>
            <a:r>
              <a:rPr lang="cs-CZ" sz="1800" dirty="0" smtClean="0"/>
              <a:t> stát nyní tedy sousedil se stále mocnějším a zatím spojeneckým turkickým impériem.     </a:t>
            </a:r>
          </a:p>
          <a:p>
            <a:r>
              <a:rPr lang="cs-CZ" sz="1800" dirty="0" smtClean="0"/>
              <a:t>V souvislosti s rozmachem turkické moci se zásadně změnili i poměry v jihoruských stepích a na dolním toku Dunaje, které v průběhu pouhého desetiletí </a:t>
            </a:r>
            <a:r>
              <a:rPr lang="cs-CZ" sz="1800" dirty="0" err="1" smtClean="0"/>
              <a:t>odvládl</a:t>
            </a:r>
            <a:r>
              <a:rPr lang="cs-CZ" sz="1800" dirty="0" smtClean="0"/>
              <a:t> a pod svou moc zkonsolidoval avarský kmenový svaz.</a:t>
            </a:r>
          </a:p>
          <a:p>
            <a:r>
              <a:rPr lang="cs-CZ" sz="1800" dirty="0" smtClean="0"/>
              <a:t>Turkický </a:t>
            </a:r>
            <a:r>
              <a:rPr lang="cs-CZ" sz="1800" dirty="0" err="1" smtClean="0"/>
              <a:t>kaganát</a:t>
            </a:r>
            <a:r>
              <a:rPr lang="cs-CZ" sz="1800" dirty="0" smtClean="0"/>
              <a:t> (ačkoli by bylo správnější mluvit o Turcích /</a:t>
            </a:r>
            <a:r>
              <a:rPr lang="cs-CZ" sz="1800" dirty="0" err="1" smtClean="0"/>
              <a:t>Türk</a:t>
            </a:r>
            <a:r>
              <a:rPr lang="cs-CZ" sz="1800" dirty="0" smtClean="0"/>
              <a:t>/, pro odlišení od novodobého tureckého národa se v češtině používá označení </a:t>
            </a:r>
            <a:r>
              <a:rPr lang="cs-CZ" sz="1800" dirty="0" err="1" smtClean="0"/>
              <a:t>Turkité</a:t>
            </a:r>
            <a:r>
              <a:rPr lang="cs-CZ" sz="1800" dirty="0" smtClean="0"/>
              <a:t>; tento název v sobě zahrnuje všechna etnika turecké větve altajské jazykové rodiny) vznikl okolo </a:t>
            </a:r>
            <a:r>
              <a:rPr lang="cs-CZ" sz="1800" dirty="0" err="1" smtClean="0"/>
              <a:t>pol</a:t>
            </a:r>
            <a:r>
              <a:rPr lang="cs-CZ" sz="1800" dirty="0" smtClean="0"/>
              <a:t>. 6. st. na troskách dosavadní dominantní kočovnické mocnosti na severozápadních hranicích Číny,  říše </a:t>
            </a:r>
            <a:r>
              <a:rPr lang="cs-CZ" sz="1800" dirty="0" err="1" smtClean="0"/>
              <a:t>Žuan</a:t>
            </a:r>
            <a:r>
              <a:rPr lang="cs-CZ" sz="1800" dirty="0" smtClean="0"/>
              <a:t>-</a:t>
            </a:r>
            <a:r>
              <a:rPr lang="cs-CZ" sz="1800" dirty="0" err="1" smtClean="0"/>
              <a:t>žuanů</a:t>
            </a:r>
            <a:r>
              <a:rPr lang="cs-CZ" sz="1800" dirty="0" smtClean="0"/>
              <a:t>. Vítězné povstání podmaněných </a:t>
            </a:r>
            <a:r>
              <a:rPr lang="cs-CZ" sz="1800" dirty="0" err="1" smtClean="0"/>
              <a:t>Turkitů</a:t>
            </a:r>
            <a:r>
              <a:rPr lang="cs-CZ" sz="1800" dirty="0" smtClean="0"/>
              <a:t> svrhlo krutou nadvládu </a:t>
            </a:r>
            <a:r>
              <a:rPr lang="cs-CZ" sz="1800" dirty="0" err="1" smtClean="0"/>
              <a:t>Žuan</a:t>
            </a:r>
            <a:r>
              <a:rPr lang="cs-CZ" sz="1800" dirty="0" smtClean="0"/>
              <a:t>-</a:t>
            </a:r>
            <a:r>
              <a:rPr lang="cs-CZ" sz="1800" dirty="0" err="1" smtClean="0"/>
              <a:t>žuanů</a:t>
            </a:r>
            <a:r>
              <a:rPr lang="cs-CZ" sz="1800" dirty="0" smtClean="0"/>
              <a:t>. Část poražené vládnoucí vrstvy rozbitého svazu se zachránila útěkem na západ a s jistou mírou pravděpodobnosti se můžeme domnívat, že právě ona vstoupila do evropských dějin pod jménem Avaři.</a:t>
            </a:r>
          </a:p>
          <a:p>
            <a:r>
              <a:rPr lang="cs-CZ" sz="1800" dirty="0" smtClean="0"/>
              <a:t>Nově založený turkický </a:t>
            </a:r>
            <a:r>
              <a:rPr lang="cs-CZ" sz="1800" dirty="0" err="1" smtClean="0"/>
              <a:t>kaganát</a:t>
            </a:r>
            <a:r>
              <a:rPr lang="cs-CZ" sz="1800" dirty="0" smtClean="0"/>
              <a:t> se zakrátko stal hegemonem nad celou střední Asií; svým závratným růstem a obrovskou rozlohou od východních břehů Černého moře po Tichý oceán se stal skutečným předchůdcem mongolské veleříše 13. století. Gigantické stepní impérium však zanedlouho počaly rozkládat vnitřní mocenské zápasy, a navíc prudká mocenská expanze na východ posléze </a:t>
            </a:r>
            <a:r>
              <a:rPr lang="cs-CZ" sz="1800" dirty="0" err="1" smtClean="0"/>
              <a:t>Turkity</a:t>
            </a:r>
            <a:r>
              <a:rPr lang="cs-CZ" sz="1800" dirty="0" smtClean="0"/>
              <a:t> zavlekla do série zhoubných konfliktů s čínskými dynastiemi </a:t>
            </a:r>
            <a:r>
              <a:rPr lang="cs-CZ" sz="1800" dirty="0" err="1" smtClean="0"/>
              <a:t>Suej</a:t>
            </a:r>
            <a:r>
              <a:rPr lang="cs-CZ" sz="1800" dirty="0" smtClean="0"/>
              <a:t> (581 – 618) a </a:t>
            </a:r>
            <a:r>
              <a:rPr lang="cs-CZ" sz="1800" dirty="0" err="1" smtClean="0"/>
              <a:t>Tchang</a:t>
            </a:r>
            <a:r>
              <a:rPr lang="cs-CZ" sz="1800" dirty="0" smtClean="0"/>
              <a:t> (618 - 907) usilujícími sjednotit celý čínský prostor a obnovit zašlou slávu impéria dynastie </a:t>
            </a:r>
            <a:r>
              <a:rPr lang="cs-CZ" sz="1800" dirty="0" err="1" smtClean="0"/>
              <a:t>Chan</a:t>
            </a:r>
            <a:r>
              <a:rPr lang="cs-CZ" sz="1800" dirty="0" smtClean="0"/>
              <a:t> </a:t>
            </a:r>
          </a:p>
          <a:p>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332656"/>
            <a:ext cx="8219256" cy="4680520"/>
          </a:xfrm>
        </p:spPr>
        <p:txBody>
          <a:bodyPr>
            <a:normAutofit fontScale="55000" lnSpcReduction="20000"/>
          </a:bodyPr>
          <a:lstStyle/>
          <a:p>
            <a:r>
              <a:rPr lang="cs-CZ" dirty="0" smtClean="0"/>
              <a:t>Ať již hypotézu o přímé vazbě evropských Avarů k </a:t>
            </a:r>
            <a:r>
              <a:rPr lang="cs-CZ" dirty="0" err="1" smtClean="0"/>
              <a:t>Žuan</a:t>
            </a:r>
            <a:r>
              <a:rPr lang="cs-CZ" dirty="0" smtClean="0"/>
              <a:t>-</a:t>
            </a:r>
            <a:r>
              <a:rPr lang="cs-CZ" dirty="0" err="1" smtClean="0"/>
              <a:t>žuanům</a:t>
            </a:r>
            <a:r>
              <a:rPr lang="cs-CZ" dirty="0" smtClean="0"/>
              <a:t> přijmeme nebo ne, je nespornou skutečností, že vzájemný poměr Avarů a </a:t>
            </a:r>
            <a:r>
              <a:rPr lang="cs-CZ" dirty="0" err="1" smtClean="0"/>
              <a:t>Turkitů</a:t>
            </a:r>
            <a:r>
              <a:rPr lang="cs-CZ" dirty="0" smtClean="0"/>
              <a:t> byl ostře nepřátelský - </a:t>
            </a:r>
            <a:r>
              <a:rPr lang="cs-CZ" dirty="0" err="1" smtClean="0"/>
              <a:t>Turkité</a:t>
            </a:r>
            <a:r>
              <a:rPr lang="cs-CZ" dirty="0" smtClean="0"/>
              <a:t> Avary pokládali za své uprchlé poddané  </a:t>
            </a:r>
          </a:p>
          <a:p>
            <a:r>
              <a:rPr lang="cs-CZ" dirty="0" smtClean="0"/>
              <a:t>daná mocenská konstelace logicky vytvořila podmínky pro sblížení turkického </a:t>
            </a:r>
            <a:r>
              <a:rPr lang="cs-CZ" dirty="0" err="1" smtClean="0"/>
              <a:t>kaganátu</a:t>
            </a:r>
            <a:r>
              <a:rPr lang="cs-CZ" dirty="0" smtClean="0"/>
              <a:t> a Avary ohrožované východořímské říše a vytvoření koalice s </a:t>
            </a:r>
            <a:r>
              <a:rPr lang="cs-CZ" dirty="0" err="1" smtClean="0"/>
              <a:t>protiperským</a:t>
            </a:r>
            <a:r>
              <a:rPr lang="cs-CZ" dirty="0" smtClean="0"/>
              <a:t>, a případně též i </a:t>
            </a:r>
            <a:r>
              <a:rPr lang="cs-CZ" dirty="0" err="1" smtClean="0"/>
              <a:t>protiavarským</a:t>
            </a:r>
            <a:r>
              <a:rPr lang="cs-CZ" dirty="0" smtClean="0"/>
              <a:t> zacílením. Prvotní motiv tohoto spojenectví obou mocností byl však hospodářský. </a:t>
            </a:r>
          </a:p>
          <a:p>
            <a:r>
              <a:rPr lang="cs-CZ" dirty="0" smtClean="0"/>
              <a:t>Nesmírně výnosný obchod s hedvábím zprostředkovávala na dlouhém úseku Hedvábné stezky vlivná vrstva bohatých kupců ze </a:t>
            </a:r>
            <a:r>
              <a:rPr lang="cs-CZ" dirty="0" err="1" smtClean="0"/>
              <a:t>Sogdiany</a:t>
            </a:r>
            <a:r>
              <a:rPr lang="cs-CZ" dirty="0" smtClean="0"/>
              <a:t> (</a:t>
            </a:r>
            <a:r>
              <a:rPr lang="cs-CZ" dirty="0" err="1" smtClean="0"/>
              <a:t>Sogdiana</a:t>
            </a:r>
            <a:r>
              <a:rPr lang="cs-CZ" dirty="0" smtClean="0"/>
              <a:t> je starověký název vysoce urbanizované úrodné oblasti rozprostírající se zhruba na území podél toků Syrdarji a </a:t>
            </a:r>
            <a:r>
              <a:rPr lang="cs-CZ" dirty="0" err="1" smtClean="0"/>
              <a:t>Amurdarji</a:t>
            </a:r>
            <a:r>
              <a:rPr lang="cs-CZ" dirty="0" smtClean="0"/>
              <a:t>), kteří byli sami též producenty hedvábí. </a:t>
            </a:r>
            <a:r>
              <a:rPr lang="cs-CZ" dirty="0" err="1" smtClean="0"/>
              <a:t>Sogdská</a:t>
            </a:r>
            <a:r>
              <a:rPr lang="cs-CZ" dirty="0" smtClean="0"/>
              <a:t> města se dostala po pádu </a:t>
            </a:r>
            <a:r>
              <a:rPr lang="cs-CZ" dirty="0" err="1" smtClean="0"/>
              <a:t>hefhalitské</a:t>
            </a:r>
            <a:r>
              <a:rPr lang="cs-CZ" dirty="0" smtClean="0"/>
              <a:t> říše do rukou </a:t>
            </a:r>
            <a:r>
              <a:rPr lang="cs-CZ" dirty="0" err="1" smtClean="0"/>
              <a:t>Turkitů</a:t>
            </a:r>
            <a:r>
              <a:rPr lang="cs-CZ" dirty="0" smtClean="0"/>
              <a:t>, kteří záhy vytvořili s jejich vládnoucí kupeckou vrstvou úzký symbiotický vztah. Právě </a:t>
            </a:r>
            <a:r>
              <a:rPr lang="cs-CZ" dirty="0" err="1" smtClean="0"/>
              <a:t>sogdijští</a:t>
            </a:r>
            <a:r>
              <a:rPr lang="cs-CZ" dirty="0" smtClean="0"/>
              <a:t> kupci, kterým perská kontrola západní části Hedvábné stezky vadila neméně než Byzanci, byli skutečnými iniciátory přímého východořímsko-turkického obchodního a diplomatického spojení. R. 568 dorazilo do Konstantinopole první turkické poselstvo a přátelský spojenecký poměr mezi oběma mocnostmi trval až do r. 576, kdy došlo k ostré roztržce a následnému útoku turkické armády na město </a:t>
            </a:r>
            <a:r>
              <a:rPr lang="cs-CZ" dirty="0" err="1" smtClean="0"/>
              <a:t>Bosporos</a:t>
            </a:r>
            <a:r>
              <a:rPr lang="cs-CZ" dirty="0" smtClean="0"/>
              <a:t> na Krymu. Turkické nepřátelství způsobila lavírující zahraniční politika Konstantinopole, která o dva roky dříve uzavřela spojeneckou smlouvu s úhlavními nepřáteli </a:t>
            </a:r>
            <a:r>
              <a:rPr lang="cs-CZ" dirty="0" err="1" smtClean="0"/>
              <a:t>Turkitů</a:t>
            </a:r>
            <a:r>
              <a:rPr lang="cs-CZ" dirty="0" smtClean="0"/>
              <a:t> Avary. Působení </a:t>
            </a:r>
            <a:r>
              <a:rPr lang="cs-CZ" dirty="0" err="1" smtClean="0"/>
              <a:t>Turkitů</a:t>
            </a:r>
            <a:r>
              <a:rPr lang="cs-CZ" dirty="0" smtClean="0"/>
              <a:t> v černomořských stepích však bylo pouze dočasnou epizodou; vnitřní konflikty otřásající rozděleným turkickým </a:t>
            </a:r>
            <a:r>
              <a:rPr lang="cs-CZ" dirty="0" err="1" smtClean="0"/>
              <a:t>kaganátem</a:t>
            </a:r>
            <a:r>
              <a:rPr lang="cs-CZ" dirty="0" smtClean="0"/>
              <a:t> usnadnily podrobeným </a:t>
            </a:r>
            <a:r>
              <a:rPr lang="cs-CZ" dirty="0" err="1" smtClean="0"/>
              <a:t>ogurským</a:t>
            </a:r>
            <a:r>
              <a:rPr lang="cs-CZ" dirty="0" smtClean="0"/>
              <a:t> a </a:t>
            </a:r>
            <a:r>
              <a:rPr lang="cs-CZ" dirty="0" err="1" smtClean="0"/>
              <a:t>sabirským</a:t>
            </a:r>
            <a:r>
              <a:rPr lang="cs-CZ" dirty="0" smtClean="0"/>
              <a:t> kmenům svrhnout na přelomu 6. a 7. st. oslabenou turkickou moc a opět obnovit svou samostatnost.</a:t>
            </a:r>
          </a:p>
          <a:p>
            <a:endParaRPr lang="cs-CZ" dirty="0"/>
          </a:p>
        </p:txBody>
      </p:sp>
      <p:pic>
        <p:nvPicPr>
          <p:cNvPr id="5" name="Zástupný symbol pro obsah 4" descr="Asia_500ad.jpg"/>
          <p:cNvPicPr>
            <a:picLocks noGrp="1" noChangeAspect="1"/>
          </p:cNvPicPr>
          <p:nvPr>
            <p:ph sz="half" idx="2"/>
          </p:nvPr>
        </p:nvPicPr>
        <p:blipFill>
          <a:blip r:embed="rId2" cstate="print"/>
          <a:stretch>
            <a:fillRect/>
          </a:stretch>
        </p:blipFill>
        <p:spPr>
          <a:xfrm>
            <a:off x="2195737" y="4005262"/>
            <a:ext cx="4707368" cy="2797411"/>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95536" y="332656"/>
            <a:ext cx="8352928" cy="6525344"/>
          </a:xfrm>
        </p:spPr>
        <p:txBody>
          <a:bodyPr>
            <a:noAutofit/>
          </a:bodyPr>
          <a:lstStyle/>
          <a:p>
            <a:r>
              <a:rPr lang="cs-CZ" sz="1400" dirty="0" smtClean="0"/>
              <a:t>Právě nabídka turkického </a:t>
            </a:r>
            <a:r>
              <a:rPr lang="cs-CZ" sz="1400" dirty="0" err="1" smtClean="0"/>
              <a:t>kagana</a:t>
            </a:r>
            <a:r>
              <a:rPr lang="cs-CZ" sz="1400" dirty="0" smtClean="0"/>
              <a:t> na společný útok na odvěkého perského rivala na dvou frontách a </a:t>
            </a:r>
            <a:r>
              <a:rPr lang="cs-CZ" sz="1400" dirty="0" err="1" smtClean="0"/>
              <a:t>Chusravovy</a:t>
            </a:r>
            <a:r>
              <a:rPr lang="cs-CZ" sz="1400" dirty="0" smtClean="0"/>
              <a:t> potíže s povstání v </a:t>
            </a:r>
            <a:r>
              <a:rPr lang="cs-CZ" sz="1400" dirty="0" err="1" smtClean="0"/>
              <a:t>Persarménii</a:t>
            </a:r>
            <a:r>
              <a:rPr lang="cs-CZ" sz="1400" dirty="0" smtClean="0"/>
              <a:t> přiměly r. 572 Justina II. k porušení mírové smlouvy. Perský guvernér arménských oblastí totiž nechal v arménské metropoli </a:t>
            </a:r>
            <a:r>
              <a:rPr lang="cs-CZ" sz="1400" dirty="0" err="1" smtClean="0"/>
              <a:t>Dvinu</a:t>
            </a:r>
            <a:r>
              <a:rPr lang="cs-CZ" sz="1400" dirty="0" smtClean="0"/>
              <a:t> (poblíž dnešního Jerevanu) zbudovat </a:t>
            </a:r>
            <a:r>
              <a:rPr lang="cs-CZ" sz="1400" dirty="0" err="1" smtClean="0"/>
              <a:t>zoroastrijský</a:t>
            </a:r>
            <a:r>
              <a:rPr lang="cs-CZ" sz="1400" dirty="0" smtClean="0"/>
              <a:t> ohňový chrám a v zápětí r. 571 nechal popravit několik protestujících vlivných příslušníků arménské velmožské rodiny </a:t>
            </a:r>
            <a:r>
              <a:rPr lang="cs-CZ" sz="1400" dirty="0" err="1" smtClean="0"/>
              <a:t>Mamikonian</a:t>
            </a:r>
            <a:r>
              <a:rPr lang="cs-CZ" sz="1400" dirty="0" smtClean="0"/>
              <a:t>. Následovalo velké arménské povstání, při němž byl </a:t>
            </a:r>
            <a:r>
              <a:rPr lang="cs-CZ" sz="1400" dirty="0" err="1" smtClean="0"/>
              <a:t>sasánovský</a:t>
            </a:r>
            <a:r>
              <a:rPr lang="cs-CZ" sz="1400" dirty="0" smtClean="0"/>
              <a:t> guvernér zabit a jeho garda zmasakrována. Za této situace </a:t>
            </a:r>
            <a:r>
              <a:rPr lang="cs-CZ" sz="1400" dirty="0" err="1" smtClean="0"/>
              <a:t>Chusrav</a:t>
            </a:r>
            <a:r>
              <a:rPr lang="cs-CZ" sz="1400" dirty="0" smtClean="0"/>
              <a:t> si válku rozhodně nepřál a vyslal do Konstantinopole svého diplomata křesťanského vyznání jménem </a:t>
            </a:r>
            <a:r>
              <a:rPr lang="cs-CZ" sz="1400" dirty="0" err="1" smtClean="0"/>
              <a:t>Sebukht</a:t>
            </a:r>
            <a:r>
              <a:rPr lang="cs-CZ" sz="1400" dirty="0" smtClean="0"/>
              <a:t>, aby císaře uchlácholil, s tím, že byl útočil na své souvěrce – poukaz na velké množství křesťanů v perské říši  </a:t>
            </a:r>
            <a:r>
              <a:rPr lang="cs-CZ" sz="1400" dirty="0" err="1" smtClean="0"/>
              <a:t>Sebukht</a:t>
            </a:r>
            <a:r>
              <a:rPr lang="cs-CZ" sz="1400" dirty="0" smtClean="0"/>
              <a:t> je dobrým důkazem významného postavení křesťanů v </a:t>
            </a:r>
            <a:r>
              <a:rPr lang="cs-CZ" sz="1400" dirty="0" err="1" smtClean="0"/>
              <a:t>sasánovské</a:t>
            </a:r>
            <a:r>
              <a:rPr lang="cs-CZ" sz="1400" dirty="0" smtClean="0"/>
              <a:t> hierarchii. Justin však nebyl ochoten nechat si ujít příležitost </a:t>
            </a:r>
            <a:r>
              <a:rPr lang="cs-CZ" sz="1400" dirty="0" err="1" smtClean="0"/>
              <a:t>Sasánovce</a:t>
            </a:r>
            <a:r>
              <a:rPr lang="cs-CZ" sz="1400" dirty="0" smtClean="0"/>
              <a:t> vážně oslabit. </a:t>
            </a:r>
            <a:r>
              <a:rPr lang="cs-CZ" sz="1400" dirty="0" err="1" smtClean="0"/>
              <a:t>Chusrav</a:t>
            </a:r>
            <a:r>
              <a:rPr lang="cs-CZ" sz="1400" dirty="0" smtClean="0"/>
              <a:t> se ještě pokusil v předvečer vypuknutí konfliktu narušit </a:t>
            </a:r>
            <a:r>
              <a:rPr lang="cs-CZ" sz="1400" dirty="0" err="1" smtClean="0"/>
              <a:t>turko</a:t>
            </a:r>
            <a:r>
              <a:rPr lang="cs-CZ" sz="1400" dirty="0" smtClean="0"/>
              <a:t>-byzantské spojenectví plánovanou likvidací nebo zajetím byzantského poselstva vracejícího se od </a:t>
            </a:r>
            <a:r>
              <a:rPr lang="cs-CZ" sz="1400" dirty="0" err="1" smtClean="0"/>
              <a:t>Turkitů</a:t>
            </a:r>
            <a:r>
              <a:rPr lang="cs-CZ" sz="1400" dirty="0" smtClean="0"/>
              <a:t>, které bylo vedeno hodnostářem </a:t>
            </a:r>
            <a:r>
              <a:rPr lang="cs-CZ" sz="1400" dirty="0" err="1" smtClean="0"/>
              <a:t>Zemarchem</a:t>
            </a:r>
            <a:r>
              <a:rPr lang="cs-CZ" sz="1400" dirty="0" smtClean="0"/>
              <a:t>. Perské přepadení však selhalo díky pomoci </a:t>
            </a:r>
            <a:r>
              <a:rPr lang="cs-CZ" sz="1400" dirty="0" err="1" smtClean="0"/>
              <a:t>alanského</a:t>
            </a:r>
            <a:r>
              <a:rPr lang="cs-CZ" sz="1400" dirty="0" smtClean="0"/>
              <a:t> krále </a:t>
            </a:r>
            <a:r>
              <a:rPr lang="cs-CZ" sz="1400" dirty="0" err="1" smtClean="0"/>
              <a:t>Sarosia</a:t>
            </a:r>
            <a:r>
              <a:rPr lang="cs-CZ" sz="1400" dirty="0" smtClean="0"/>
              <a:t>.</a:t>
            </a:r>
          </a:p>
          <a:p>
            <a:r>
              <a:rPr lang="cs-CZ" sz="1400" dirty="0" smtClean="0"/>
              <a:t>Zahájení válečných operací Justinovým vojevůdcům nevyšlo. Po prvním vítězství, kterého dosáhl císařův bratranec </a:t>
            </a:r>
            <a:r>
              <a:rPr lang="cs-CZ" sz="1400" dirty="0" err="1" smtClean="0"/>
              <a:t>Markianos</a:t>
            </a:r>
            <a:r>
              <a:rPr lang="cs-CZ" sz="1400" dirty="0" smtClean="0"/>
              <a:t> u </a:t>
            </a:r>
            <a:r>
              <a:rPr lang="cs-CZ" sz="1400" dirty="0" err="1" smtClean="0"/>
              <a:t>Sargathonu</a:t>
            </a:r>
            <a:r>
              <a:rPr lang="cs-CZ" sz="1400" dirty="0" smtClean="0"/>
              <a:t> nedaleko </a:t>
            </a:r>
            <a:r>
              <a:rPr lang="cs-CZ" sz="1400" dirty="0" err="1" smtClean="0"/>
              <a:t>Nesibis</a:t>
            </a:r>
            <a:r>
              <a:rPr lang="cs-CZ" sz="1400" dirty="0" smtClean="0"/>
              <a:t>, se pokus o dobytí vlastního města </a:t>
            </a:r>
            <a:r>
              <a:rPr lang="cs-CZ" sz="1400" dirty="0" err="1" smtClean="0"/>
              <a:t>Nisibis</a:t>
            </a:r>
            <a:r>
              <a:rPr lang="cs-CZ" sz="1400" dirty="0" smtClean="0"/>
              <a:t> nezdařil a rychlý příchod samotného perského krále v čele velké armády způsobil nečekané zhroucení východořímských vojenských struktur do té míry, že po několikaměsíčním obléhání padla nejdůležitější, nedobytná pevnost na perské hranici </a:t>
            </a:r>
            <a:r>
              <a:rPr lang="cs-CZ" sz="1400" dirty="0" err="1" smtClean="0"/>
              <a:t>Dara</a:t>
            </a:r>
            <a:r>
              <a:rPr lang="cs-CZ" sz="1400" dirty="0" smtClean="0"/>
              <a:t>. Tento debakl byl způsoben i tím, že Justin ve svém arogantním velikášství odmítl platit nejen </a:t>
            </a:r>
            <a:r>
              <a:rPr lang="cs-CZ" sz="1400" dirty="0" err="1" smtClean="0"/>
              <a:t>Sasánovcům</a:t>
            </a:r>
            <a:r>
              <a:rPr lang="cs-CZ" sz="1400" dirty="0" smtClean="0"/>
              <a:t>, ale i Avarům, kteří dosud každoročně získávali poměrně malý obnos za </a:t>
            </a:r>
            <a:r>
              <a:rPr lang="cs-CZ" sz="1400" dirty="0" err="1" smtClean="0"/>
              <a:t>foederátní</a:t>
            </a:r>
            <a:r>
              <a:rPr lang="cs-CZ" sz="1400" dirty="0" smtClean="0"/>
              <a:t> vojenské služby, a především arabským spojencům </a:t>
            </a:r>
            <a:r>
              <a:rPr lang="cs-CZ" sz="1400" dirty="0" err="1" smtClean="0"/>
              <a:t>Ghassánovcům</a:t>
            </a:r>
            <a:r>
              <a:rPr lang="cs-CZ" sz="1400" dirty="0" smtClean="0"/>
              <a:t>, jejichž loajalita byla následně výrazně oslabena. </a:t>
            </a:r>
            <a:r>
              <a:rPr lang="cs-CZ" sz="1400" dirty="0" err="1" smtClean="0"/>
              <a:t>Ghassánovský</a:t>
            </a:r>
            <a:r>
              <a:rPr lang="cs-CZ" sz="1400" dirty="0" smtClean="0"/>
              <a:t> kontingent pod vedením svého vládce </a:t>
            </a:r>
            <a:r>
              <a:rPr lang="cs-CZ" sz="1400" dirty="0" err="1" smtClean="0"/>
              <a:t>al</a:t>
            </a:r>
            <a:r>
              <a:rPr lang="cs-CZ" sz="1400" dirty="0" smtClean="0"/>
              <a:t>-</a:t>
            </a:r>
            <a:r>
              <a:rPr lang="cs-CZ" sz="1400" dirty="0" err="1" smtClean="0"/>
              <a:t>Mundhira</a:t>
            </a:r>
            <a:r>
              <a:rPr lang="cs-CZ" sz="1400" dirty="0" smtClean="0"/>
              <a:t> se z vlastní kampaně rychle stáhl, což způsobilo, že Římané postrádali důležitý komponent svých armád na Blízkém východě, která zajišťoval průzkum a soustavné znepokojování nepřítele rychlými destruktivními nájezdy. </a:t>
            </a:r>
            <a:r>
              <a:rPr lang="cs-CZ" sz="1400" dirty="0" err="1" smtClean="0"/>
              <a:t>Markianos</a:t>
            </a:r>
            <a:r>
              <a:rPr lang="cs-CZ" sz="1400" dirty="0" smtClean="0"/>
              <a:t> obléhající </a:t>
            </a:r>
            <a:r>
              <a:rPr lang="cs-CZ" sz="1400" dirty="0" err="1" smtClean="0"/>
              <a:t>Nisibis</a:t>
            </a:r>
            <a:r>
              <a:rPr lang="cs-CZ" sz="1400" dirty="0" smtClean="0"/>
              <a:t> proto dlouho považoval blížící se perskou armádu za své vlastní očekávané posily a skutečnost, že dorazila vlastní </a:t>
            </a:r>
            <a:r>
              <a:rPr lang="cs-CZ" sz="1400" dirty="0" err="1" smtClean="0"/>
              <a:t>sasánovská</a:t>
            </a:r>
            <a:r>
              <a:rPr lang="cs-CZ" sz="1400" dirty="0" smtClean="0"/>
              <a:t> armáda si uvědomil už příliš pozdě. </a:t>
            </a:r>
          </a:p>
          <a:p>
            <a:r>
              <a:rPr lang="cs-CZ" sz="1400" dirty="0" smtClean="0"/>
              <a:t>Justin II. pozbyl duševního zdraví a císařovna Sofie dohodla s </a:t>
            </a:r>
            <a:r>
              <a:rPr lang="cs-CZ" sz="1400" dirty="0" err="1" smtClean="0"/>
              <a:t>Chusravem</a:t>
            </a:r>
            <a:r>
              <a:rPr lang="cs-CZ" sz="1400" dirty="0" smtClean="0"/>
              <a:t> prostřednictvím svého lékaře </a:t>
            </a:r>
            <a:r>
              <a:rPr lang="cs-CZ" sz="1400" dirty="0" err="1" smtClean="0"/>
              <a:t>Zachariáše</a:t>
            </a:r>
            <a:r>
              <a:rPr lang="cs-CZ" sz="1400" dirty="0" smtClean="0"/>
              <a:t> roční příměří za značnou finanční dávku. </a:t>
            </a:r>
            <a:br>
              <a:rPr lang="cs-CZ" sz="1400" dirty="0" smtClean="0"/>
            </a:br>
            <a:endParaRPr lang="cs-CZ" sz="1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251520" y="476672"/>
            <a:ext cx="8496944" cy="5544616"/>
          </a:xfrm>
        </p:spPr>
        <p:txBody>
          <a:bodyPr>
            <a:normAutofit fontScale="55000" lnSpcReduction="20000"/>
          </a:bodyPr>
          <a:lstStyle/>
          <a:p>
            <a:r>
              <a:rPr lang="cs-CZ" dirty="0" smtClean="0"/>
              <a:t>Nový císař </a:t>
            </a:r>
            <a:r>
              <a:rPr lang="cs-CZ" dirty="0" err="1" smtClean="0"/>
              <a:t>Tiberios</a:t>
            </a:r>
            <a:r>
              <a:rPr lang="cs-CZ" dirty="0" smtClean="0"/>
              <a:t>, dosazený na post spoluvladaře na zásah Justinovy manželky Sofie r. 574, pak vrhl veškeré vojenské síly impéria ke zvrácení zoufale se vyvíjející války s Persií. Na severozápadě Balkánu a severně od Dunaje byl 574/575 najat 15 000 kontingent barbarů (převážně </a:t>
            </a:r>
            <a:r>
              <a:rPr lang="cs-CZ" dirty="0" err="1" smtClean="0"/>
              <a:t>Herulové</a:t>
            </a:r>
            <a:r>
              <a:rPr lang="cs-CZ" dirty="0" smtClean="0"/>
              <a:t>, </a:t>
            </a:r>
            <a:r>
              <a:rPr lang="cs-CZ" dirty="0" err="1" smtClean="0"/>
              <a:t>Langobardi</a:t>
            </a:r>
            <a:r>
              <a:rPr lang="cs-CZ" dirty="0" smtClean="0"/>
              <a:t> a </a:t>
            </a:r>
            <a:r>
              <a:rPr lang="cs-CZ" dirty="0" err="1" smtClean="0"/>
              <a:t>Gepidové</a:t>
            </a:r>
            <a:r>
              <a:rPr lang="cs-CZ" dirty="0" smtClean="0"/>
              <a:t>), který pod jménem </a:t>
            </a:r>
            <a:r>
              <a:rPr lang="cs-CZ" dirty="0" err="1" smtClean="0"/>
              <a:t>Tiberiani</a:t>
            </a:r>
            <a:r>
              <a:rPr lang="cs-CZ" dirty="0" smtClean="0"/>
              <a:t> byl odeslán na východní frontu spolu s armádou balkánských </a:t>
            </a:r>
            <a:r>
              <a:rPr lang="cs-CZ" dirty="0" err="1" smtClean="0"/>
              <a:t>magisti</a:t>
            </a:r>
            <a:r>
              <a:rPr lang="cs-CZ" dirty="0" smtClean="0"/>
              <a:t> </a:t>
            </a:r>
            <a:r>
              <a:rPr lang="cs-CZ" dirty="0" err="1" smtClean="0"/>
              <a:t>militum</a:t>
            </a:r>
            <a:r>
              <a:rPr lang="cs-CZ" dirty="0" smtClean="0"/>
              <a:t>. </a:t>
            </a:r>
          </a:p>
          <a:p>
            <a:r>
              <a:rPr lang="cs-CZ" dirty="0" smtClean="0"/>
              <a:t>Balkán zbavený vojenských posádek se následně stal snadnou obětí invazí Slovanů, kteří právě v 70. a 80. letech 6. století definitivně změnili etnickou a kulturní mapu balkánského poloostrova, který, až na opevněná města pobřežních oblastí u Černého a Jaderského moře, části Řecka a k metropoli přiléhající thrácké nížiny, přestal být konstantinopolskou vládou kontrolován. </a:t>
            </a:r>
          </a:p>
          <a:p>
            <a:r>
              <a:rPr lang="cs-CZ" dirty="0" smtClean="0"/>
              <a:t>Balkán byl nyní osídlen slovanskými kmeny, původní již nepočetné obyvatelstvo buď zahynulo anebo se stáhlo do pobřežních měst, která však byla i tak ohrožena útoky Avarů disponujících sofistikovanými obléhacími technologiemi, případně emigrovalo do Malé Asie nebo jihoitalských držav impéria. První masová slovanská invaze začala r. 577 a příval se stupňoval poté co Avaři po tříletém obležení dobyli r. 581/582 klíčovou byzantskou pevnost na severozápadním Balkáně </a:t>
            </a:r>
            <a:r>
              <a:rPr lang="cs-CZ" dirty="0" err="1" smtClean="0"/>
              <a:t>Sirmium</a:t>
            </a:r>
            <a:r>
              <a:rPr lang="cs-CZ" dirty="0" smtClean="0"/>
              <a:t> střežící přechody přes řeku </a:t>
            </a:r>
            <a:r>
              <a:rPr lang="cs-CZ" dirty="0" err="1" smtClean="0"/>
              <a:t>Saos</a:t>
            </a:r>
            <a:r>
              <a:rPr lang="cs-CZ" dirty="0" smtClean="0"/>
              <a:t> (dnešní Sávu). Avary dirigované slovanské útoky poté způsobili zhroucení struktur státu a zánik pozdně antické civilizace na Balkáně. R. 584 Slované dosáhli Dlouhých zdí u Konstantinopole, první neúspěšný útok na Soluň se odehrál r. 586. Teprve vítězné ukončení války s Persií r. 590 umožnilo císaři </a:t>
            </a:r>
            <a:r>
              <a:rPr lang="cs-CZ" dirty="0" err="1" smtClean="0"/>
              <a:t>Maurikiovi</a:t>
            </a:r>
            <a:r>
              <a:rPr lang="cs-CZ" dirty="0" smtClean="0"/>
              <a:t> převést ostřílené armády z východních bojišť do Evropy a pokusit se zvrátit situaci. </a:t>
            </a:r>
          </a:p>
          <a:p>
            <a:r>
              <a:rPr lang="cs-CZ" dirty="0" smtClean="0"/>
              <a:t>Věkovitý </a:t>
            </a:r>
            <a:r>
              <a:rPr lang="cs-CZ" dirty="0" err="1" smtClean="0"/>
              <a:t>Chusrav</a:t>
            </a:r>
            <a:r>
              <a:rPr lang="cs-CZ" dirty="0" smtClean="0"/>
              <a:t> se pokusil zasadit Byzantincům těžkou ránu po </a:t>
            </a:r>
            <a:r>
              <a:rPr lang="cs-CZ" dirty="0" err="1" smtClean="0"/>
              <a:t>Mezopotamii</a:t>
            </a:r>
            <a:r>
              <a:rPr lang="cs-CZ" dirty="0" smtClean="0"/>
              <a:t> také v Arménii, ale jím osobně vedená expedice z r. 576 skončila po neúspěchu před </a:t>
            </a:r>
            <a:r>
              <a:rPr lang="cs-CZ" dirty="0" err="1" smtClean="0"/>
              <a:t>Theodosiopolí</a:t>
            </a:r>
            <a:r>
              <a:rPr lang="cs-CZ" dirty="0" smtClean="0"/>
              <a:t> katastrofou při závěrečném ústupu, po níž následoval králův zákaz, aby </a:t>
            </a:r>
            <a:r>
              <a:rPr lang="cs-CZ" dirty="0" err="1" smtClean="0"/>
              <a:t>Sasánovští</a:t>
            </a:r>
            <a:r>
              <a:rPr lang="cs-CZ" dirty="0" smtClean="0"/>
              <a:t> králové osobně táhli do pole a riskovali tak život, autoritu a slávu zástupců </a:t>
            </a:r>
            <a:r>
              <a:rPr lang="cs-CZ" dirty="0" err="1" smtClean="0"/>
              <a:t>Ahury</a:t>
            </a:r>
            <a:r>
              <a:rPr lang="cs-CZ" dirty="0" smtClean="0"/>
              <a:t> Mazdy a univerzálních vládců světa, za něž se považovali. Mírová jednání, která byla vedena po dalších byzantském dobytí několika významných perských pevností v </a:t>
            </a:r>
            <a:r>
              <a:rPr lang="cs-CZ" dirty="0" err="1" smtClean="0"/>
              <a:t>Arzanene</a:t>
            </a:r>
            <a:r>
              <a:rPr lang="cs-CZ" dirty="0" smtClean="0"/>
              <a:t>, ovšem bohužel skončila se smrtí </a:t>
            </a:r>
            <a:r>
              <a:rPr lang="cs-CZ" dirty="0" err="1" smtClean="0"/>
              <a:t>Chusrava</a:t>
            </a:r>
            <a:r>
              <a:rPr lang="cs-CZ" dirty="0" smtClean="0"/>
              <a:t> I. r. 579.</a:t>
            </a:r>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476672"/>
            <a:ext cx="2160240" cy="894928"/>
          </a:xfrm>
        </p:spPr>
        <p:txBody>
          <a:bodyPr>
            <a:normAutofit/>
          </a:bodyPr>
          <a:lstStyle/>
          <a:p>
            <a:r>
              <a:rPr lang="cs-CZ" sz="2400" dirty="0" smtClean="0"/>
              <a:t>Kaaba i </a:t>
            </a:r>
            <a:r>
              <a:rPr lang="cs-CZ" sz="2400" dirty="0" err="1" smtClean="0"/>
              <a:t>Zardusht</a:t>
            </a:r>
            <a:endParaRPr lang="cs-CZ" sz="2400" dirty="0"/>
          </a:p>
        </p:txBody>
      </p:sp>
      <p:pic>
        <p:nvPicPr>
          <p:cNvPr id="6" name="Zástupný symbol pro obsah 5" descr="Tour_nagsh-e-rostam_iran.jpg"/>
          <p:cNvPicPr>
            <a:picLocks noGrp="1" noChangeAspect="1"/>
          </p:cNvPicPr>
          <p:nvPr>
            <p:ph idx="1"/>
          </p:nvPr>
        </p:nvPicPr>
        <p:blipFill>
          <a:blip r:embed="rId2" cstate="print"/>
          <a:stretch>
            <a:fillRect/>
          </a:stretch>
        </p:blipFill>
        <p:spPr>
          <a:xfrm>
            <a:off x="2857500" y="449627"/>
            <a:ext cx="4522812" cy="6030416"/>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76672"/>
            <a:ext cx="8219256" cy="5472608"/>
          </a:xfrm>
        </p:spPr>
        <p:txBody>
          <a:bodyPr>
            <a:normAutofit fontScale="62500" lnSpcReduction="20000"/>
          </a:bodyPr>
          <a:lstStyle/>
          <a:p>
            <a:r>
              <a:rPr lang="cs-CZ" dirty="0" smtClean="0"/>
              <a:t>Nový král </a:t>
            </a:r>
            <a:r>
              <a:rPr lang="cs-CZ" dirty="0" err="1" smtClean="0"/>
              <a:t>Hormizd</a:t>
            </a:r>
            <a:r>
              <a:rPr lang="cs-CZ" dirty="0" smtClean="0"/>
              <a:t> IV., syn </a:t>
            </a:r>
            <a:r>
              <a:rPr lang="cs-CZ" dirty="0" err="1" smtClean="0"/>
              <a:t>Chusrava</a:t>
            </a:r>
            <a:r>
              <a:rPr lang="cs-CZ" dirty="0" smtClean="0"/>
              <a:t> a turkické princezny, odmítl zahájit svou vládu vojenským neúspěchem a boje dále pokračovaly se stejnou intenzitou a se střídavými úspěchy na obou stranách. Významná vítězství dosáhl perský vojevůdce </a:t>
            </a:r>
            <a:r>
              <a:rPr lang="cs-CZ" dirty="0" err="1" smtClean="0"/>
              <a:t>Tamchusrav</a:t>
            </a:r>
            <a:r>
              <a:rPr lang="cs-CZ" dirty="0" smtClean="0"/>
              <a:t>, ovšem r. 582, roku kdy zemřel císař </a:t>
            </a:r>
            <a:r>
              <a:rPr lang="cs-CZ" dirty="0" err="1" smtClean="0"/>
              <a:t>Tiberios</a:t>
            </a:r>
            <a:r>
              <a:rPr lang="cs-CZ" dirty="0" smtClean="0"/>
              <a:t> a novým vládcem se stal předchozí </a:t>
            </a:r>
            <a:r>
              <a:rPr lang="cs-CZ" dirty="0" err="1" smtClean="0"/>
              <a:t>comes</a:t>
            </a:r>
            <a:r>
              <a:rPr lang="cs-CZ" dirty="0" smtClean="0"/>
              <a:t> </a:t>
            </a:r>
            <a:r>
              <a:rPr lang="cs-CZ" dirty="0" err="1" smtClean="0"/>
              <a:t>excubitorum</a:t>
            </a:r>
            <a:r>
              <a:rPr lang="cs-CZ" dirty="0" smtClean="0"/>
              <a:t> a vrchní velitel na východě </a:t>
            </a:r>
            <a:r>
              <a:rPr lang="cs-CZ" dirty="0" err="1" smtClean="0"/>
              <a:t>Maurikios</a:t>
            </a:r>
            <a:r>
              <a:rPr lang="cs-CZ" dirty="0" smtClean="0"/>
              <a:t>, byl </a:t>
            </a:r>
            <a:r>
              <a:rPr lang="cs-CZ" dirty="0" err="1" smtClean="0"/>
              <a:t>Tamchusrav</a:t>
            </a:r>
            <a:r>
              <a:rPr lang="cs-CZ" dirty="0" smtClean="0"/>
              <a:t> u </a:t>
            </a:r>
            <a:r>
              <a:rPr lang="cs-CZ" dirty="0" err="1" smtClean="0"/>
              <a:t>Constantie</a:t>
            </a:r>
            <a:r>
              <a:rPr lang="cs-CZ" dirty="0" smtClean="0"/>
              <a:t> v </a:t>
            </a:r>
            <a:r>
              <a:rPr lang="cs-CZ" dirty="0" err="1" smtClean="0"/>
              <a:t>Mezopotamii</a:t>
            </a:r>
            <a:r>
              <a:rPr lang="cs-CZ" dirty="0" smtClean="0"/>
              <a:t> poražen a zabit. Další vynikající perský válečník </a:t>
            </a:r>
            <a:r>
              <a:rPr lang="cs-CZ" dirty="0" err="1" smtClean="0"/>
              <a:t>Bahrám</a:t>
            </a:r>
            <a:r>
              <a:rPr lang="cs-CZ" dirty="0" smtClean="0"/>
              <a:t> </a:t>
            </a:r>
            <a:r>
              <a:rPr lang="cs-CZ" dirty="0" err="1" smtClean="0"/>
              <a:t>Čóbén</a:t>
            </a:r>
            <a:r>
              <a:rPr lang="cs-CZ" dirty="0" smtClean="0"/>
              <a:t>, </a:t>
            </a:r>
            <a:r>
              <a:rPr lang="cs-CZ" dirty="0" err="1" smtClean="0"/>
              <a:t>spahbad</a:t>
            </a:r>
            <a:r>
              <a:rPr lang="cs-CZ" dirty="0" smtClean="0"/>
              <a:t> na severovýchodní hranici, který pocházel z rodu </a:t>
            </a:r>
            <a:r>
              <a:rPr lang="cs-CZ" dirty="0" err="1" smtClean="0"/>
              <a:t>Mihran</a:t>
            </a:r>
            <a:r>
              <a:rPr lang="cs-CZ" dirty="0" smtClean="0"/>
              <a:t>, dosáhl r. 589 skvělého vítězství na </a:t>
            </a:r>
            <a:r>
              <a:rPr lang="cs-CZ" dirty="0" err="1" smtClean="0"/>
              <a:t>Turkity</a:t>
            </a:r>
            <a:r>
              <a:rPr lang="cs-CZ" dirty="0" smtClean="0"/>
              <a:t> ve velké bitvě u </a:t>
            </a:r>
            <a:r>
              <a:rPr lang="cs-CZ" dirty="0" err="1" smtClean="0"/>
              <a:t>Hérátu</a:t>
            </a:r>
            <a:r>
              <a:rPr lang="cs-CZ" dirty="0" smtClean="0"/>
              <a:t>. Po vítězství dokonce </a:t>
            </a:r>
            <a:r>
              <a:rPr lang="cs-CZ" dirty="0" err="1" smtClean="0"/>
              <a:t>Bahrám</a:t>
            </a:r>
            <a:r>
              <a:rPr lang="cs-CZ" dirty="0" smtClean="0"/>
              <a:t> překročil hranici na </a:t>
            </a:r>
            <a:r>
              <a:rPr lang="cs-CZ" dirty="0" err="1" smtClean="0"/>
              <a:t>Oxu</a:t>
            </a:r>
            <a:r>
              <a:rPr lang="cs-CZ" dirty="0" smtClean="0"/>
              <a:t>, plenil turkická území a získal množství kořisti a zajatců. Zda turkická invaze byla koordinovanou operací provedenou v rámci obnoveného turkicko-římského spojenectví nevíme jistě, ale je to pravděpodobné. Slavný a populární generál byl poté převelen na západní bojiště proti </a:t>
            </a:r>
            <a:r>
              <a:rPr lang="cs-CZ" dirty="0" err="1" smtClean="0"/>
              <a:t>Východořímanům</a:t>
            </a:r>
            <a:r>
              <a:rPr lang="cs-CZ" dirty="0" smtClean="0"/>
              <a:t>, aby i zde zvrátil v poslední době neúspěšné vedení války. </a:t>
            </a:r>
            <a:r>
              <a:rPr lang="cs-CZ" dirty="0" err="1" smtClean="0"/>
              <a:t>Bahrám</a:t>
            </a:r>
            <a:r>
              <a:rPr lang="cs-CZ" dirty="0" smtClean="0"/>
              <a:t> </a:t>
            </a:r>
            <a:r>
              <a:rPr lang="cs-CZ" dirty="0" err="1" smtClean="0"/>
              <a:t>Čóbén</a:t>
            </a:r>
            <a:r>
              <a:rPr lang="cs-CZ" dirty="0" smtClean="0"/>
              <a:t> narazil v hornatém terénu na severozápadní hranici při Kavkazu na byzantskou armádu, kterou se pokusil užitím nomádské taktiky předstíraného ústupu vylákat hlouběji na perská území a zničit. Byzantští velitelé však byli opatrní a nedůvěřovali kvalitě svých jednotek natolik, aby se odvážili stíhat ustupujícího </a:t>
            </a:r>
            <a:r>
              <a:rPr lang="cs-CZ" dirty="0" err="1" smtClean="0"/>
              <a:t>Bahráma</a:t>
            </a:r>
            <a:r>
              <a:rPr lang="cs-CZ" dirty="0" smtClean="0"/>
              <a:t>. </a:t>
            </a:r>
            <a:r>
              <a:rPr lang="cs-CZ" dirty="0" err="1" smtClean="0"/>
              <a:t>Bahrám</a:t>
            </a:r>
            <a:r>
              <a:rPr lang="cs-CZ" dirty="0" smtClean="0"/>
              <a:t> </a:t>
            </a:r>
            <a:r>
              <a:rPr lang="cs-CZ" dirty="0" err="1" smtClean="0"/>
              <a:t>Čóbén</a:t>
            </a:r>
            <a:r>
              <a:rPr lang="cs-CZ" dirty="0" smtClean="0"/>
              <a:t> proto podnikl čelní útok na byzantské vojsko a v následné bitvě byla jeho armáda poražena. </a:t>
            </a:r>
            <a:r>
              <a:rPr lang="cs-CZ" dirty="0" err="1" smtClean="0"/>
              <a:t>Bahrám</a:t>
            </a:r>
            <a:r>
              <a:rPr lang="cs-CZ" dirty="0" smtClean="0"/>
              <a:t>, uvyklý boji s nomády očividně podcenil zdatnost byzantských armád při frontálním útoku a následujícím bezprostředním přímém boji. </a:t>
            </a:r>
          </a:p>
          <a:p>
            <a:r>
              <a:rPr lang="cs-CZ" dirty="0" smtClean="0"/>
              <a:t>Podle arabského historika </a:t>
            </a:r>
            <a:r>
              <a:rPr lang="cs-CZ" dirty="0" err="1" smtClean="0"/>
              <a:t>Tabarího</a:t>
            </a:r>
            <a:r>
              <a:rPr lang="cs-CZ" dirty="0" smtClean="0"/>
              <a:t> a dalších orientálních pramenů, již předtím zpupný </a:t>
            </a:r>
            <a:r>
              <a:rPr lang="cs-CZ" dirty="0" err="1" smtClean="0"/>
              <a:t>Hormizd</a:t>
            </a:r>
            <a:r>
              <a:rPr lang="cs-CZ" dirty="0" smtClean="0"/>
              <a:t> utiskoval </a:t>
            </a:r>
            <a:r>
              <a:rPr lang="cs-CZ" dirty="0" err="1" smtClean="0"/>
              <a:t>sasánovskou</a:t>
            </a:r>
            <a:r>
              <a:rPr lang="cs-CZ" dirty="0" smtClean="0"/>
              <a:t> nobilitu, a tak, poté co král svého předního vojevůdce po porážce veřejně ponížil a </a:t>
            </a:r>
            <a:r>
              <a:rPr lang="cs-CZ" dirty="0" err="1" smtClean="0"/>
              <a:t>Bahrám</a:t>
            </a:r>
            <a:r>
              <a:rPr lang="cs-CZ" dirty="0" smtClean="0"/>
              <a:t> </a:t>
            </a:r>
            <a:r>
              <a:rPr lang="cs-CZ" dirty="0" err="1" smtClean="0"/>
              <a:t>Čóbén</a:t>
            </a:r>
            <a:r>
              <a:rPr lang="cs-CZ" dirty="0" smtClean="0"/>
              <a:t> zahájil proti králi odboj, se ke vzbouřenci připojila velká část perské aristokracie. </a:t>
            </a:r>
            <a:r>
              <a:rPr lang="cs-CZ" dirty="0" err="1" smtClean="0"/>
              <a:t>Hormizd</a:t>
            </a:r>
            <a:r>
              <a:rPr lang="cs-CZ" dirty="0" smtClean="0"/>
              <a:t> byl v únoru r. 590 svržen a posléze zabit ve vězení.</a:t>
            </a:r>
            <a:r>
              <a:rPr lang="cs-CZ" b="1" dirty="0" smtClean="0"/>
              <a:t> </a:t>
            </a: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The_battle_between_kusrau_parvis_and_Bhram_Chubineh.jpg"/>
          <p:cNvPicPr>
            <a:picLocks noGrp="1" noChangeAspect="1"/>
          </p:cNvPicPr>
          <p:nvPr>
            <p:ph sz="half" idx="2"/>
          </p:nvPr>
        </p:nvPicPr>
        <p:blipFill>
          <a:blip r:embed="rId2" cstate="print"/>
          <a:stretch>
            <a:fillRect/>
          </a:stretch>
        </p:blipFill>
        <p:spPr>
          <a:xfrm>
            <a:off x="4257218" y="764704"/>
            <a:ext cx="4561221" cy="5331296"/>
          </a:xfrm>
        </p:spPr>
      </p:pic>
      <p:sp>
        <p:nvSpPr>
          <p:cNvPr id="5" name="Nadpis 1"/>
          <p:cNvSpPr>
            <a:spLocks noGrp="1"/>
          </p:cNvSpPr>
          <p:nvPr>
            <p:ph sz="half" idx="1"/>
          </p:nvPr>
        </p:nvSpPr>
        <p:spPr>
          <a:xfrm>
            <a:off x="251520" y="260350"/>
            <a:ext cx="4032448" cy="6597650"/>
          </a:xfrm>
        </p:spPr>
        <p:txBody>
          <a:bodyPr>
            <a:normAutofit fontScale="55000" lnSpcReduction="20000"/>
          </a:bodyPr>
          <a:lstStyle/>
          <a:p>
            <a:r>
              <a:rPr lang="cs-CZ" dirty="0" smtClean="0"/>
              <a:t>Jedna z dvorských klik</a:t>
            </a:r>
            <a:r>
              <a:rPr lang="cs-CZ" b="1" dirty="0" smtClean="0"/>
              <a:t> </a:t>
            </a:r>
            <a:r>
              <a:rPr lang="cs-CZ" dirty="0" smtClean="0"/>
              <a:t>na trůn dosadila </a:t>
            </a:r>
            <a:r>
              <a:rPr lang="cs-CZ" dirty="0" err="1" smtClean="0"/>
              <a:t>Hormizdova</a:t>
            </a:r>
            <a:r>
              <a:rPr lang="cs-CZ" dirty="0" smtClean="0"/>
              <a:t> mladého syna </a:t>
            </a:r>
            <a:r>
              <a:rPr lang="cs-CZ" dirty="0" err="1" smtClean="0"/>
              <a:t>Chusrava</a:t>
            </a:r>
            <a:r>
              <a:rPr lang="cs-CZ" dirty="0" smtClean="0"/>
              <a:t> II. </a:t>
            </a:r>
            <a:r>
              <a:rPr lang="cs-CZ" dirty="0" err="1" smtClean="0"/>
              <a:t>Parvíze</a:t>
            </a:r>
            <a:r>
              <a:rPr lang="cs-CZ" dirty="0" smtClean="0"/>
              <a:t> (590 – 628), </a:t>
            </a:r>
            <a:r>
              <a:rPr lang="cs-CZ" dirty="0" err="1" smtClean="0"/>
              <a:t>Bahrám</a:t>
            </a:r>
            <a:r>
              <a:rPr lang="cs-CZ" dirty="0" smtClean="0"/>
              <a:t> ovšem pokračoval v tažení na </a:t>
            </a:r>
            <a:r>
              <a:rPr lang="cs-CZ" dirty="0" err="1" smtClean="0"/>
              <a:t>Ktésifon</a:t>
            </a:r>
            <a:r>
              <a:rPr lang="cs-CZ" dirty="0" smtClean="0"/>
              <a:t>, a </a:t>
            </a:r>
            <a:r>
              <a:rPr lang="cs-CZ" dirty="0" err="1" smtClean="0"/>
              <a:t>Chusravovi</a:t>
            </a:r>
            <a:r>
              <a:rPr lang="cs-CZ" dirty="0" smtClean="0"/>
              <a:t> II. bez vojska schopného čelit mohutné armádě populárního vojevůdce nezbylo než prchnout k Byzantincům a požádat císaře </a:t>
            </a:r>
            <a:r>
              <a:rPr lang="cs-CZ" dirty="0" err="1" smtClean="0"/>
              <a:t>Maurikia</a:t>
            </a:r>
            <a:r>
              <a:rPr lang="cs-CZ" dirty="0" smtClean="0"/>
              <a:t> o pomoc. </a:t>
            </a:r>
            <a:r>
              <a:rPr lang="cs-CZ" dirty="0" err="1" smtClean="0"/>
              <a:t>Bahrám</a:t>
            </a:r>
            <a:r>
              <a:rPr lang="cs-CZ" dirty="0" smtClean="0"/>
              <a:t> se pokusil přesvědčit </a:t>
            </a:r>
            <a:r>
              <a:rPr lang="cs-CZ" dirty="0" err="1" smtClean="0"/>
              <a:t>Maurikia</a:t>
            </a:r>
            <a:r>
              <a:rPr lang="cs-CZ" dirty="0" smtClean="0"/>
              <a:t>, aby jednal s ním, ten ale dal přednost legitimnímu vládci </a:t>
            </a:r>
            <a:r>
              <a:rPr lang="cs-CZ" dirty="0" err="1" smtClean="0"/>
              <a:t>Chusravovi</a:t>
            </a:r>
            <a:r>
              <a:rPr lang="cs-CZ" dirty="0" smtClean="0"/>
              <a:t> II. před uzurpátorem. Následujícího roku 591 </a:t>
            </a:r>
            <a:r>
              <a:rPr lang="cs-CZ" dirty="0" err="1" smtClean="0"/>
              <a:t>Chusrav</a:t>
            </a:r>
            <a:r>
              <a:rPr lang="cs-CZ" dirty="0" smtClean="0"/>
              <a:t> formálně Byzantincům vrátil Daru a spojené </a:t>
            </a:r>
            <a:r>
              <a:rPr lang="cs-CZ" dirty="0" err="1" smtClean="0"/>
              <a:t>byzantsko</a:t>
            </a:r>
            <a:r>
              <a:rPr lang="cs-CZ" dirty="0" smtClean="0"/>
              <a:t>-</a:t>
            </a:r>
            <a:r>
              <a:rPr lang="cs-CZ" dirty="0" err="1" smtClean="0"/>
              <a:t>sasánovské</a:t>
            </a:r>
            <a:r>
              <a:rPr lang="cs-CZ" dirty="0" smtClean="0"/>
              <a:t> síly zahajují kombinované tažení ve třech směrech (proti </a:t>
            </a:r>
            <a:r>
              <a:rPr lang="cs-CZ" dirty="0" err="1" smtClean="0"/>
              <a:t>Ktésifónu</a:t>
            </a:r>
            <a:r>
              <a:rPr lang="cs-CZ" dirty="0" smtClean="0"/>
              <a:t>, Horní </a:t>
            </a:r>
            <a:r>
              <a:rPr lang="cs-CZ" dirty="0" err="1" smtClean="0"/>
              <a:t>Mezopotamii</a:t>
            </a:r>
            <a:r>
              <a:rPr lang="cs-CZ" dirty="0" smtClean="0"/>
              <a:t> a severně do </a:t>
            </a:r>
            <a:r>
              <a:rPr lang="cs-CZ" dirty="0" err="1" smtClean="0"/>
              <a:t>Azerbajdžánu</a:t>
            </a:r>
            <a:r>
              <a:rPr lang="cs-CZ" dirty="0" smtClean="0"/>
              <a:t>) proti </a:t>
            </a:r>
            <a:r>
              <a:rPr lang="cs-CZ" dirty="0" err="1" smtClean="0"/>
              <a:t>Bahrámu</a:t>
            </a:r>
            <a:r>
              <a:rPr lang="cs-CZ" dirty="0" smtClean="0"/>
              <a:t> </a:t>
            </a:r>
            <a:r>
              <a:rPr lang="cs-CZ" dirty="0" err="1" smtClean="0"/>
              <a:t>Čóbénovi</a:t>
            </a:r>
            <a:r>
              <a:rPr lang="cs-CZ" dirty="0" smtClean="0"/>
              <a:t>. </a:t>
            </a:r>
          </a:p>
          <a:p>
            <a:r>
              <a:rPr lang="cs-CZ" dirty="0" smtClean="0"/>
              <a:t>V pozdním létě r. 591 došlo k velké bitvě u řeky </a:t>
            </a:r>
            <a:r>
              <a:rPr lang="cs-CZ" dirty="0" err="1" smtClean="0"/>
              <a:t>Blarathos</a:t>
            </a:r>
            <a:r>
              <a:rPr lang="cs-CZ" dirty="0" smtClean="0"/>
              <a:t> poblíž </a:t>
            </a:r>
            <a:r>
              <a:rPr lang="cs-CZ" dirty="0" err="1" smtClean="0"/>
              <a:t>Ganzaku</a:t>
            </a:r>
            <a:r>
              <a:rPr lang="cs-CZ" dirty="0" smtClean="0"/>
              <a:t> v </a:t>
            </a:r>
            <a:r>
              <a:rPr lang="cs-CZ" dirty="0" err="1" smtClean="0"/>
              <a:t>Azerbajdžánu</a:t>
            </a:r>
            <a:r>
              <a:rPr lang="cs-CZ" dirty="0" smtClean="0"/>
              <a:t>, kde spojené síly obou vládců </a:t>
            </a:r>
            <a:r>
              <a:rPr lang="cs-CZ" dirty="0" err="1" smtClean="0"/>
              <a:t>Bahrámovo</a:t>
            </a:r>
            <a:r>
              <a:rPr lang="cs-CZ" dirty="0" smtClean="0"/>
              <a:t> vojsko porazily. </a:t>
            </a:r>
            <a:r>
              <a:rPr lang="cs-CZ" dirty="0" err="1" smtClean="0"/>
              <a:t>Bahrám</a:t>
            </a:r>
            <a:r>
              <a:rPr lang="cs-CZ" dirty="0" smtClean="0"/>
              <a:t> </a:t>
            </a:r>
            <a:r>
              <a:rPr lang="cs-CZ" dirty="0" err="1" smtClean="0"/>
              <a:t>Čóbén</a:t>
            </a:r>
            <a:r>
              <a:rPr lang="cs-CZ" dirty="0" smtClean="0"/>
              <a:t> se zachránil, uprchl do střední Asie k </a:t>
            </a:r>
            <a:r>
              <a:rPr lang="cs-CZ" dirty="0" err="1" smtClean="0"/>
              <a:t>Turkitům</a:t>
            </a:r>
            <a:r>
              <a:rPr lang="cs-CZ" dirty="0" smtClean="0"/>
              <a:t>, kde získal azyl, ale po roce byl, nepochybně na </a:t>
            </a:r>
            <a:r>
              <a:rPr lang="cs-CZ" dirty="0" err="1" smtClean="0"/>
              <a:t>Chusravův</a:t>
            </a:r>
            <a:r>
              <a:rPr lang="cs-CZ" dirty="0" smtClean="0"/>
              <a:t> popud a za významnou úplatu, zavražděn. </a:t>
            </a:r>
            <a:r>
              <a:rPr lang="cs-CZ" dirty="0" err="1" smtClean="0"/>
              <a:t>Bahrám</a:t>
            </a:r>
            <a:r>
              <a:rPr lang="cs-CZ" dirty="0" smtClean="0"/>
              <a:t> </a:t>
            </a:r>
            <a:r>
              <a:rPr lang="cs-CZ" dirty="0" err="1" smtClean="0"/>
              <a:t>Čóbén</a:t>
            </a:r>
            <a:r>
              <a:rPr lang="cs-CZ" dirty="0" smtClean="0"/>
              <a:t> se stal hrdinou perských lidových vyprávění a legend.  </a:t>
            </a:r>
          </a:p>
          <a:p>
            <a:r>
              <a:rPr lang="cs-CZ" dirty="0" smtClean="0"/>
              <a:t>V následně uzavřeném míru </a:t>
            </a:r>
            <a:r>
              <a:rPr lang="cs-CZ" dirty="0" err="1" smtClean="0"/>
              <a:t>Maurikios</a:t>
            </a:r>
            <a:r>
              <a:rPr lang="cs-CZ" dirty="0" smtClean="0"/>
              <a:t> získává </a:t>
            </a:r>
            <a:r>
              <a:rPr lang="cs-CZ" dirty="0" err="1" smtClean="0"/>
              <a:t>Arzanene</a:t>
            </a:r>
            <a:r>
              <a:rPr lang="cs-CZ" dirty="0" smtClean="0"/>
              <a:t>, velkou část </a:t>
            </a:r>
            <a:r>
              <a:rPr lang="cs-CZ" dirty="0" err="1" smtClean="0"/>
              <a:t>Persarmenie</a:t>
            </a:r>
            <a:r>
              <a:rPr lang="cs-CZ" dirty="0" smtClean="0"/>
              <a:t> a kavkazskou </a:t>
            </a:r>
            <a:r>
              <a:rPr lang="cs-CZ" dirty="0" err="1" smtClean="0"/>
              <a:t>Iberii</a:t>
            </a:r>
            <a:r>
              <a:rPr lang="cs-CZ" dirty="0" smtClean="0"/>
              <a:t>, jakož i dříve vrácenou Daru a </a:t>
            </a:r>
            <a:r>
              <a:rPr lang="cs-CZ" dirty="0" err="1" smtClean="0"/>
              <a:t>Martyropolis</a:t>
            </a:r>
            <a:r>
              <a:rPr lang="cs-CZ" dirty="0" smtClean="0"/>
              <a:t> – největší teritoriální rozšíření římské říše a diplomatický i vojenský triumf císaře. </a:t>
            </a:r>
            <a:r>
              <a:rPr lang="cs-CZ" dirty="0" err="1" smtClean="0"/>
              <a:t>Maurikios</a:t>
            </a:r>
            <a:r>
              <a:rPr lang="cs-CZ" dirty="0" smtClean="0"/>
              <a:t> obnovil tradici 5. st. vzájemné kooperace a respektování obou velmocí. </a:t>
            </a:r>
          </a:p>
          <a:p>
            <a:r>
              <a:rPr lang="cs-CZ" dirty="0" smtClean="0"/>
              <a:t> </a:t>
            </a:r>
          </a:p>
          <a:p>
            <a:endParaRPr lang="cs-CZ"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23528" y="188640"/>
            <a:ext cx="4032448" cy="6669360"/>
          </a:xfrm>
        </p:spPr>
        <p:txBody>
          <a:bodyPr>
            <a:normAutofit fontScale="77500" lnSpcReduction="20000"/>
          </a:bodyPr>
          <a:lstStyle/>
          <a:p>
            <a:r>
              <a:rPr lang="cs-CZ" sz="1600" dirty="0" err="1" smtClean="0"/>
              <a:t>Chusrav</a:t>
            </a:r>
            <a:r>
              <a:rPr lang="cs-CZ" sz="1600" dirty="0" smtClean="0"/>
              <a:t> II. </a:t>
            </a:r>
            <a:r>
              <a:rPr lang="cs-CZ" sz="1600" dirty="0" err="1" smtClean="0"/>
              <a:t>Parvíz</a:t>
            </a:r>
            <a:r>
              <a:rPr lang="cs-CZ" sz="1600" dirty="0" smtClean="0"/>
              <a:t> (590-628)</a:t>
            </a:r>
          </a:p>
          <a:p>
            <a:r>
              <a:rPr lang="cs-CZ" sz="1600" dirty="0" smtClean="0"/>
              <a:t>poslední velký </a:t>
            </a:r>
            <a:r>
              <a:rPr lang="cs-CZ" sz="1600" dirty="0" err="1" smtClean="0"/>
              <a:t>sasánovský</a:t>
            </a:r>
            <a:r>
              <a:rPr lang="cs-CZ" sz="1600" dirty="0" smtClean="0"/>
              <a:t> král králů </a:t>
            </a:r>
          </a:p>
          <a:p>
            <a:r>
              <a:rPr lang="cs-CZ" sz="1600" dirty="0" err="1" smtClean="0"/>
              <a:t>al</a:t>
            </a:r>
            <a:r>
              <a:rPr lang="cs-CZ" sz="1600" dirty="0" smtClean="0"/>
              <a:t> </a:t>
            </a:r>
            <a:r>
              <a:rPr lang="cs-CZ" sz="1600" dirty="0" err="1" smtClean="0"/>
              <a:t>Tabarí</a:t>
            </a:r>
            <a:r>
              <a:rPr lang="cs-CZ" sz="1600" dirty="0" smtClean="0"/>
              <a:t>: Vynikal nad jiné perské krále statečností, moudrostí a prozíravostí a nikdo ho nemohl překonat ve vojenské moc a slávě, shromáždil poklady a stálo při něm štěstí, proto epitet Vítěz </a:t>
            </a:r>
          </a:p>
          <a:p>
            <a:r>
              <a:rPr lang="cs-CZ" sz="1600" dirty="0" smtClean="0"/>
              <a:t>dlouhá vláda </a:t>
            </a:r>
            <a:r>
              <a:rPr lang="cs-CZ" sz="1600" dirty="0" err="1" smtClean="0"/>
              <a:t>Chusrava</a:t>
            </a:r>
            <a:r>
              <a:rPr lang="cs-CZ" sz="1600" dirty="0" smtClean="0"/>
              <a:t> byla plná kontrastů, oslnivých triumfů - jako jediný ze </a:t>
            </a:r>
            <a:r>
              <a:rPr lang="cs-CZ" sz="1600" dirty="0" err="1" smtClean="0"/>
              <a:t>Sasánovců</a:t>
            </a:r>
            <a:r>
              <a:rPr lang="cs-CZ" sz="1600" dirty="0" smtClean="0"/>
              <a:t> de facto obnovil gigantický rozsah </a:t>
            </a:r>
            <a:r>
              <a:rPr lang="cs-CZ" sz="1600" dirty="0" err="1" smtClean="0"/>
              <a:t>achaimenovské</a:t>
            </a:r>
            <a:r>
              <a:rPr lang="cs-CZ" sz="1600" dirty="0" smtClean="0"/>
              <a:t> říše – i finálního pádu, současně byla známa opulentností a dekadencí životního stylu a dvorským luxusem, paláce v </a:t>
            </a:r>
            <a:r>
              <a:rPr lang="cs-CZ" sz="1600" dirty="0" err="1" smtClean="0"/>
              <a:t>Dastagirdu</a:t>
            </a:r>
            <a:r>
              <a:rPr lang="cs-CZ" sz="1600" dirty="0" smtClean="0"/>
              <a:t> a </a:t>
            </a:r>
            <a:r>
              <a:rPr lang="cs-CZ" sz="1600" dirty="0" err="1" smtClean="0"/>
              <a:t>Quasr</a:t>
            </a:r>
            <a:r>
              <a:rPr lang="cs-CZ" sz="1600" dirty="0" smtClean="0"/>
              <a:t>-e </a:t>
            </a:r>
            <a:r>
              <a:rPr lang="cs-CZ" sz="1600" dirty="0" err="1" smtClean="0"/>
              <a:t>Širin</a:t>
            </a:r>
            <a:r>
              <a:rPr lang="cs-CZ" sz="1600" dirty="0" smtClean="0"/>
              <a:t> se staly předmětem legend, na </a:t>
            </a:r>
            <a:r>
              <a:rPr lang="cs-CZ" sz="1600" dirty="0" err="1" smtClean="0"/>
              <a:t>Chusravově</a:t>
            </a:r>
            <a:r>
              <a:rPr lang="cs-CZ" sz="1600" dirty="0" smtClean="0"/>
              <a:t> dvoře působil slavný hudebník </a:t>
            </a:r>
            <a:r>
              <a:rPr lang="cs-CZ" sz="1600" dirty="0" err="1" smtClean="0"/>
              <a:t>Barbad</a:t>
            </a:r>
            <a:r>
              <a:rPr lang="cs-CZ" sz="1600" dirty="0" smtClean="0"/>
              <a:t>, </a:t>
            </a:r>
            <a:r>
              <a:rPr lang="cs-CZ" sz="1600" dirty="0" err="1" smtClean="0"/>
              <a:t>Chusravovy</a:t>
            </a:r>
            <a:r>
              <a:rPr lang="cs-CZ" sz="1600" dirty="0" smtClean="0"/>
              <a:t> osudy se staly námětem </a:t>
            </a:r>
            <a:r>
              <a:rPr lang="cs-CZ" sz="1600" dirty="0" err="1" smtClean="0"/>
              <a:t>literáráních</a:t>
            </a:r>
            <a:r>
              <a:rPr lang="cs-CZ" sz="1600" dirty="0" smtClean="0"/>
              <a:t> děl např. tragická romance </a:t>
            </a:r>
            <a:r>
              <a:rPr lang="cs-CZ" sz="1600" dirty="0" err="1" smtClean="0"/>
              <a:t>Chusrav</a:t>
            </a:r>
            <a:r>
              <a:rPr lang="cs-CZ" sz="1600" dirty="0" smtClean="0"/>
              <a:t> a </a:t>
            </a:r>
            <a:r>
              <a:rPr lang="cs-CZ" sz="1600" dirty="0" err="1" smtClean="0"/>
              <a:t>Širin</a:t>
            </a:r>
            <a:r>
              <a:rPr lang="cs-CZ" sz="1600" dirty="0" smtClean="0"/>
              <a:t> od </a:t>
            </a:r>
            <a:r>
              <a:rPr lang="cs-CZ" sz="1600" dirty="0" err="1" smtClean="0"/>
              <a:t>Nizámího</a:t>
            </a:r>
            <a:endParaRPr lang="cs-CZ" sz="1600" dirty="0" smtClean="0"/>
          </a:p>
          <a:p>
            <a:r>
              <a:rPr lang="cs-CZ" sz="1600" dirty="0" smtClean="0"/>
              <a:t>události </a:t>
            </a:r>
            <a:r>
              <a:rPr lang="cs-CZ" sz="1600" dirty="0" err="1" smtClean="0"/>
              <a:t>Chusravova</a:t>
            </a:r>
            <a:r>
              <a:rPr lang="cs-CZ" sz="1600" dirty="0" smtClean="0"/>
              <a:t> dosazení na trůn líčí </a:t>
            </a:r>
            <a:r>
              <a:rPr lang="cs-CZ" sz="1600" dirty="0" err="1" smtClean="0"/>
              <a:t>Theofylaktos</a:t>
            </a:r>
            <a:r>
              <a:rPr lang="cs-CZ" sz="1600" dirty="0" smtClean="0"/>
              <a:t> </a:t>
            </a:r>
            <a:r>
              <a:rPr lang="cs-CZ" sz="1600" dirty="0" err="1" smtClean="0"/>
              <a:t>Simokattés</a:t>
            </a:r>
            <a:r>
              <a:rPr lang="cs-CZ" sz="1600" dirty="0" smtClean="0"/>
              <a:t> a </a:t>
            </a:r>
            <a:r>
              <a:rPr lang="cs-CZ" sz="1600" dirty="0" err="1" smtClean="0"/>
              <a:t>Theofanes</a:t>
            </a:r>
            <a:r>
              <a:rPr lang="cs-CZ" sz="1600" dirty="0" smtClean="0"/>
              <a:t> </a:t>
            </a:r>
            <a:r>
              <a:rPr lang="cs-CZ" sz="1600" dirty="0" err="1" smtClean="0"/>
              <a:t>Confessor</a:t>
            </a:r>
            <a:r>
              <a:rPr lang="cs-CZ" sz="1600" dirty="0" smtClean="0"/>
              <a:t> a arabské texty</a:t>
            </a:r>
          </a:p>
          <a:p>
            <a:r>
              <a:rPr lang="cs-CZ" sz="1600" dirty="0" err="1" smtClean="0"/>
              <a:t>Chusrav</a:t>
            </a:r>
            <a:r>
              <a:rPr lang="cs-CZ" sz="1600" dirty="0" smtClean="0"/>
              <a:t> se nejprve pokusil zbavit strůjců pádu a smrti svého otce strýců </a:t>
            </a:r>
            <a:r>
              <a:rPr lang="cs-CZ" sz="1600" dirty="0" err="1" smtClean="0"/>
              <a:t>Bindoeho</a:t>
            </a:r>
            <a:r>
              <a:rPr lang="cs-CZ" sz="1600" dirty="0" smtClean="0"/>
              <a:t> a </a:t>
            </a:r>
            <a:r>
              <a:rPr lang="cs-CZ" sz="1600" dirty="0" err="1" smtClean="0"/>
              <a:t>Bistama</a:t>
            </a:r>
            <a:r>
              <a:rPr lang="cs-CZ" sz="1600" dirty="0" smtClean="0"/>
              <a:t> z </a:t>
            </a:r>
            <a:r>
              <a:rPr lang="cs-CZ" sz="1600" dirty="0" err="1" smtClean="0"/>
              <a:t>parthského</a:t>
            </a:r>
            <a:r>
              <a:rPr lang="cs-CZ" sz="1600" dirty="0" smtClean="0"/>
              <a:t> rodu </a:t>
            </a:r>
            <a:r>
              <a:rPr lang="cs-CZ" sz="1600" dirty="0" err="1" smtClean="0"/>
              <a:t>Ispahbudhan</a:t>
            </a:r>
            <a:r>
              <a:rPr lang="cs-CZ" sz="1600" dirty="0" smtClean="0"/>
              <a:t>, </a:t>
            </a:r>
            <a:r>
              <a:rPr lang="cs-CZ" sz="1600" dirty="0" err="1" smtClean="0"/>
              <a:t>Bindoeho</a:t>
            </a:r>
            <a:r>
              <a:rPr lang="cs-CZ" sz="1600" dirty="0" smtClean="0"/>
              <a:t> popravil, </a:t>
            </a:r>
            <a:r>
              <a:rPr lang="cs-CZ" sz="1600" dirty="0" err="1" smtClean="0"/>
              <a:t>Bistam</a:t>
            </a:r>
            <a:r>
              <a:rPr lang="cs-CZ" sz="1600" dirty="0" smtClean="0"/>
              <a:t> unikl, shromáždil kolem sebe stoupence </a:t>
            </a:r>
            <a:r>
              <a:rPr lang="cs-CZ" sz="1600" dirty="0" err="1" smtClean="0"/>
              <a:t>Bahráma</a:t>
            </a:r>
            <a:r>
              <a:rPr lang="cs-CZ" sz="1600" dirty="0" smtClean="0"/>
              <a:t> </a:t>
            </a:r>
            <a:r>
              <a:rPr lang="cs-CZ" sz="1600" dirty="0" err="1" smtClean="0"/>
              <a:t>Čobéna</a:t>
            </a:r>
            <a:r>
              <a:rPr lang="cs-CZ" sz="1600" dirty="0" smtClean="0"/>
              <a:t> a založil rebelský stát na severovýchodě Iránu, který </a:t>
            </a:r>
            <a:r>
              <a:rPr lang="cs-CZ" sz="1600" dirty="0" err="1" smtClean="0"/>
              <a:t>Chusrav</a:t>
            </a:r>
            <a:r>
              <a:rPr lang="cs-CZ" sz="1600" dirty="0" smtClean="0"/>
              <a:t> zlikvidoval až r. 601</a:t>
            </a:r>
          </a:p>
          <a:p>
            <a:r>
              <a:rPr lang="cs-CZ" sz="1600" dirty="0" smtClean="0"/>
              <a:t>602 dobré mírové vztahy s </a:t>
            </a:r>
            <a:r>
              <a:rPr lang="cs-CZ" sz="1600" dirty="0" err="1" smtClean="0"/>
              <a:t>Východořímany</a:t>
            </a:r>
            <a:r>
              <a:rPr lang="cs-CZ" sz="1600" dirty="0" smtClean="0"/>
              <a:t> ukončila vojenská vzpoura a puč v Konstantinopoli vedoucí k vraždě císaře </a:t>
            </a:r>
            <a:r>
              <a:rPr lang="cs-CZ" sz="1600" dirty="0" err="1" smtClean="0"/>
              <a:t>Maurikia</a:t>
            </a:r>
            <a:r>
              <a:rPr lang="cs-CZ" sz="1600" dirty="0" smtClean="0"/>
              <a:t> a jeho synů – událost vrhající rivala Persie do vnitřního chaosu poskytla ambicióznímu </a:t>
            </a:r>
            <a:r>
              <a:rPr lang="cs-CZ" sz="1600" dirty="0" err="1" smtClean="0"/>
              <a:t>Chusravovi</a:t>
            </a:r>
            <a:r>
              <a:rPr lang="cs-CZ" sz="1600" dirty="0" smtClean="0"/>
              <a:t> příležitost upevnit vnitřní autoritu a zahájit válku proti chuntě vůdce vzbouřenců, </a:t>
            </a:r>
            <a:r>
              <a:rPr lang="cs-CZ" sz="1600" dirty="0" err="1" smtClean="0"/>
              <a:t>Fokovi</a:t>
            </a:r>
            <a:r>
              <a:rPr lang="cs-CZ" sz="1600" dirty="0" smtClean="0"/>
              <a:t> </a:t>
            </a:r>
          </a:p>
          <a:p>
            <a:r>
              <a:rPr lang="cs-CZ" sz="1500" dirty="0" err="1" smtClean="0"/>
              <a:t>Chusrav</a:t>
            </a:r>
            <a:r>
              <a:rPr lang="cs-CZ" sz="1500" dirty="0" smtClean="0"/>
              <a:t>  byl v 1. dekádě své vlády považován za de facto loutkovou figurou dosazenou Byzancí, svržení a zavraždění svého patrona, císaře </a:t>
            </a:r>
            <a:r>
              <a:rPr lang="cs-CZ" sz="1500" dirty="0" err="1" smtClean="0"/>
              <a:t>Maurikia</a:t>
            </a:r>
            <a:r>
              <a:rPr lang="cs-CZ" sz="1500" dirty="0" smtClean="0"/>
              <a:t> proto přivítal jako vhodnou záminku k emancipaci na moci impéria a ke prezentaci své osoby před </a:t>
            </a:r>
            <a:r>
              <a:rPr lang="cs-CZ" sz="1500" dirty="0" err="1" smtClean="0"/>
              <a:t>sasánovskou</a:t>
            </a:r>
            <a:r>
              <a:rPr lang="cs-CZ" sz="1500" dirty="0" smtClean="0"/>
              <a:t> aristokracií jako silného a nezávislého vládce a mstitele svého ochránce </a:t>
            </a:r>
            <a:r>
              <a:rPr lang="cs-CZ" sz="1500" dirty="0" err="1" smtClean="0"/>
              <a:t>Maurikia</a:t>
            </a:r>
            <a:r>
              <a:rPr lang="cs-CZ" sz="1500" dirty="0" smtClean="0"/>
              <a:t>.</a:t>
            </a:r>
          </a:p>
          <a:p>
            <a:r>
              <a:rPr lang="cs-CZ" sz="1500" dirty="0" smtClean="0"/>
              <a:t> </a:t>
            </a:r>
          </a:p>
          <a:p>
            <a:endParaRPr lang="cs-CZ" sz="1600" dirty="0"/>
          </a:p>
        </p:txBody>
      </p:sp>
      <p:pic>
        <p:nvPicPr>
          <p:cNvPr id="5" name="Zástupný symbol pro obsah 4" descr="Nizami_-_Khusraw_discovers_Shirin_bathing_in_a_pool (1).jpg"/>
          <p:cNvPicPr>
            <a:picLocks noGrp="1" noChangeAspect="1"/>
          </p:cNvPicPr>
          <p:nvPr>
            <p:ph sz="half" idx="2"/>
          </p:nvPr>
        </p:nvPicPr>
        <p:blipFill>
          <a:blip r:embed="rId2" cstate="print"/>
          <a:stretch>
            <a:fillRect/>
          </a:stretch>
        </p:blipFill>
        <p:spPr>
          <a:xfrm>
            <a:off x="4340930" y="415677"/>
            <a:ext cx="4479542" cy="6002587"/>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95536" y="332656"/>
            <a:ext cx="4059936" cy="6264696"/>
          </a:xfrm>
        </p:spPr>
        <p:txBody>
          <a:bodyPr>
            <a:normAutofit fontScale="55000" lnSpcReduction="20000"/>
          </a:bodyPr>
          <a:lstStyle/>
          <a:p>
            <a:r>
              <a:rPr lang="cs-CZ" dirty="0" smtClean="0"/>
              <a:t>uzurpátor </a:t>
            </a:r>
            <a:r>
              <a:rPr lang="cs-CZ" dirty="0" err="1" smtClean="0"/>
              <a:t>Fokas</a:t>
            </a:r>
            <a:r>
              <a:rPr lang="cs-CZ" dirty="0" smtClean="0"/>
              <a:t> musel čelit množství vzpour po celé říši. Jeho drakonický režim se postupně stával stále více neoblíbených, k čemuž ještě přispěly vážné neúspěchy ve válce s Persií. </a:t>
            </a:r>
          </a:p>
          <a:p>
            <a:r>
              <a:rPr lang="cs-CZ" dirty="0" smtClean="0"/>
              <a:t>604 vyslal armádu zpacifikovat revoltující </a:t>
            </a:r>
            <a:r>
              <a:rPr lang="cs-CZ" dirty="0" err="1" smtClean="0"/>
              <a:t>Edessu</a:t>
            </a:r>
            <a:r>
              <a:rPr lang="cs-CZ" dirty="0" smtClean="0"/>
              <a:t>, nyní, po úpadku Antiochie, nejdůležitější město v Sýrii. </a:t>
            </a:r>
            <a:r>
              <a:rPr lang="cs-CZ" dirty="0" err="1" smtClean="0"/>
              <a:t>Chusrav</a:t>
            </a:r>
            <a:r>
              <a:rPr lang="cs-CZ" dirty="0" smtClean="0"/>
              <a:t> vypravil do pole početné vojsko, které obléhatele překvapilo, porazilo a následně se nakrátko zmocnilo i vlastního města. Následujícího roku dobyla </a:t>
            </a:r>
            <a:r>
              <a:rPr lang="cs-CZ" dirty="0" err="1" smtClean="0"/>
              <a:t>sasánovská</a:t>
            </a:r>
            <a:r>
              <a:rPr lang="cs-CZ" dirty="0" smtClean="0"/>
              <a:t> armáda Daru, postupně ovládla římskou Arménii a  609 definitivně znovu dobyla </a:t>
            </a:r>
            <a:r>
              <a:rPr lang="cs-CZ" dirty="0" err="1" smtClean="0"/>
              <a:t>Edessu</a:t>
            </a:r>
            <a:r>
              <a:rPr lang="cs-CZ" dirty="0" smtClean="0"/>
              <a:t>.</a:t>
            </a:r>
          </a:p>
          <a:p>
            <a:r>
              <a:rPr lang="cs-CZ" dirty="0" err="1" smtClean="0"/>
              <a:t>Heraklios</a:t>
            </a:r>
            <a:r>
              <a:rPr lang="cs-CZ" dirty="0" smtClean="0"/>
              <a:t> získal obecnou popularitu již jen svržením obecně nenáviděného </a:t>
            </a:r>
            <a:r>
              <a:rPr lang="cs-CZ" dirty="0" err="1" smtClean="0"/>
              <a:t>Foky</a:t>
            </a:r>
            <a:r>
              <a:rPr lang="cs-CZ" dirty="0" smtClean="0"/>
              <a:t>. </a:t>
            </a:r>
            <a:r>
              <a:rPr lang="cs-CZ" dirty="0" err="1" smtClean="0"/>
              <a:t>Fokův</a:t>
            </a:r>
            <a:r>
              <a:rPr lang="cs-CZ" dirty="0" smtClean="0"/>
              <a:t> bratr </a:t>
            </a:r>
            <a:r>
              <a:rPr lang="cs-CZ" dirty="0" err="1" smtClean="0"/>
              <a:t>Komentiolos</a:t>
            </a:r>
            <a:r>
              <a:rPr lang="cs-CZ" dirty="0" smtClean="0"/>
              <a:t> stále kontroloval armádu na východě, ale k jeho plánované akci proti novému režimu v Konstantinopoli již nedošlo, neboť byl během přezimování v Ankaře zavražděn svými vojáky. </a:t>
            </a:r>
          </a:p>
          <a:p>
            <a:r>
              <a:rPr lang="cs-CZ" dirty="0" err="1" smtClean="0"/>
              <a:t>Herakleios</a:t>
            </a:r>
            <a:r>
              <a:rPr lang="cs-CZ" dirty="0" smtClean="0"/>
              <a:t> se po zvážení situace rozhodl tak, jak by se rozhodl každý soudný vládce východořímského státu – rozhodující bylo zachránit </a:t>
            </a:r>
            <a:r>
              <a:rPr lang="cs-CZ" dirty="0" err="1" smtClean="0"/>
              <a:t>předovýchodní</a:t>
            </a:r>
            <a:r>
              <a:rPr lang="cs-CZ" dirty="0" smtClean="0"/>
              <a:t> provincie, a teprve až poté se pokusit zahnat avarské a slovanské </a:t>
            </a:r>
            <a:r>
              <a:rPr lang="cs-CZ" dirty="0" err="1" smtClean="0"/>
              <a:t>invazory</a:t>
            </a:r>
            <a:r>
              <a:rPr lang="cs-CZ" dirty="0" smtClean="0"/>
              <a:t>, do pozice velitele východní armády toho času soustředěné v </a:t>
            </a:r>
            <a:r>
              <a:rPr lang="cs-CZ" dirty="0" err="1" smtClean="0"/>
              <a:t>Anatolii</a:t>
            </a:r>
            <a:r>
              <a:rPr lang="cs-CZ" dirty="0" smtClean="0"/>
              <a:t>, byl jmenován zkušený a úspěšný vojevůdce </a:t>
            </a:r>
            <a:r>
              <a:rPr lang="cs-CZ" dirty="0" err="1" smtClean="0"/>
              <a:t>Priskos</a:t>
            </a:r>
            <a:r>
              <a:rPr lang="cs-CZ" dirty="0" smtClean="0"/>
              <a:t> (který se za </a:t>
            </a:r>
            <a:r>
              <a:rPr lang="cs-CZ" dirty="0" err="1" smtClean="0"/>
              <a:t>Fokova</a:t>
            </a:r>
            <a:r>
              <a:rPr lang="cs-CZ" dirty="0" smtClean="0"/>
              <a:t> režimu udržel jako jediný z </a:t>
            </a:r>
            <a:r>
              <a:rPr lang="cs-CZ" dirty="0" err="1" smtClean="0"/>
              <a:t>Maurikiových</a:t>
            </a:r>
            <a:r>
              <a:rPr lang="cs-CZ" dirty="0" smtClean="0"/>
              <a:t> generálů a stal se dokonce </a:t>
            </a:r>
            <a:r>
              <a:rPr lang="cs-CZ" dirty="0" err="1" smtClean="0"/>
              <a:t>Fokovým</a:t>
            </a:r>
            <a:r>
              <a:rPr lang="cs-CZ" dirty="0" smtClean="0"/>
              <a:t> </a:t>
            </a:r>
            <a:r>
              <a:rPr lang="cs-CZ" dirty="0" err="1" smtClean="0"/>
              <a:t>zeťem</a:t>
            </a:r>
            <a:r>
              <a:rPr lang="cs-CZ" dirty="0" smtClean="0"/>
              <a:t>) a velitelem jižní armády v </a:t>
            </a:r>
            <a:r>
              <a:rPr lang="cs-CZ" dirty="0" err="1" smtClean="0"/>
              <a:t>Syrii</a:t>
            </a:r>
            <a:r>
              <a:rPr lang="cs-CZ" dirty="0" smtClean="0"/>
              <a:t> se stal císařův bratranec </a:t>
            </a:r>
            <a:r>
              <a:rPr lang="cs-CZ" dirty="0" err="1" smtClean="0"/>
              <a:t>Niketas</a:t>
            </a:r>
            <a:r>
              <a:rPr lang="cs-CZ" dirty="0" smtClean="0"/>
              <a:t>.</a:t>
            </a:r>
          </a:p>
          <a:p>
            <a:endParaRPr lang="cs-CZ" dirty="0"/>
          </a:p>
        </p:txBody>
      </p:sp>
      <p:pic>
        <p:nvPicPr>
          <p:cNvPr id="5" name="Zástupný symbol pro obsah 4" descr="great-byzantine-emperor-heraclius-with-his-bodyguard-after-his-victory-over-the-sassanid-empire.jpg"/>
          <p:cNvPicPr>
            <a:picLocks noGrp="1" noChangeAspect="1"/>
          </p:cNvPicPr>
          <p:nvPr>
            <p:ph sz="half" idx="2"/>
          </p:nvPr>
        </p:nvPicPr>
        <p:blipFill>
          <a:blip r:embed="rId2" cstate="print"/>
          <a:stretch>
            <a:fillRect/>
          </a:stretch>
        </p:blipFill>
        <p:spPr>
          <a:xfrm>
            <a:off x="4629502" y="404664"/>
            <a:ext cx="4178288" cy="5691336"/>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04664"/>
            <a:ext cx="8291264" cy="6048672"/>
          </a:xfrm>
        </p:spPr>
        <p:txBody>
          <a:bodyPr>
            <a:normAutofit fontScale="55000" lnSpcReduction="20000"/>
          </a:bodyPr>
          <a:lstStyle/>
          <a:p>
            <a:r>
              <a:rPr lang="cs-CZ" dirty="0" smtClean="0"/>
              <a:t>611 zahájili Peršané novou ofenzívu: </a:t>
            </a:r>
            <a:r>
              <a:rPr lang="cs-CZ" dirty="0" err="1" smtClean="0"/>
              <a:t>Šahin</a:t>
            </a:r>
            <a:r>
              <a:rPr lang="cs-CZ" dirty="0" smtClean="0"/>
              <a:t> obešel </a:t>
            </a:r>
            <a:r>
              <a:rPr lang="cs-CZ" dirty="0" err="1" smtClean="0"/>
              <a:t>Priska</a:t>
            </a:r>
            <a:r>
              <a:rPr lang="cs-CZ" dirty="0" smtClean="0"/>
              <a:t> a dosáhl </a:t>
            </a:r>
            <a:r>
              <a:rPr lang="cs-CZ" dirty="0" err="1" smtClean="0"/>
              <a:t>Caesareje</a:t>
            </a:r>
            <a:r>
              <a:rPr lang="cs-CZ" dirty="0" smtClean="0"/>
              <a:t> v </a:t>
            </a:r>
            <a:r>
              <a:rPr lang="cs-CZ" dirty="0" err="1" smtClean="0"/>
              <a:t>Kappadokii</a:t>
            </a:r>
            <a:r>
              <a:rPr lang="cs-CZ" dirty="0" smtClean="0"/>
              <a:t>, zatímco </a:t>
            </a:r>
            <a:r>
              <a:rPr lang="cs-CZ" dirty="0" err="1" smtClean="0"/>
              <a:t>Šahrvaraz</a:t>
            </a:r>
            <a:r>
              <a:rPr lang="cs-CZ" dirty="0" smtClean="0"/>
              <a:t> se přiblížil k Antiochii, která byla v této době otřásána nepokoji působenými jak místnímu stranami Zelených a Modrých, tak i bouřící se židovskou komunitou. Vnitřně rozvrácené město neodolalo útoku a po 71 letech opět padlo do </a:t>
            </a:r>
            <a:r>
              <a:rPr lang="cs-CZ" dirty="0" err="1" smtClean="0"/>
              <a:t>sasánovských</a:t>
            </a:r>
            <a:r>
              <a:rPr lang="cs-CZ" dirty="0" smtClean="0"/>
              <a:t> rukou. Tentokrát ovšem nešlo o loupeživý nájezd, byť v kolosálním měřítku, jako 540 – nyní </a:t>
            </a:r>
            <a:r>
              <a:rPr lang="cs-CZ" dirty="0" err="1" smtClean="0"/>
              <a:t>Chusrav</a:t>
            </a:r>
            <a:r>
              <a:rPr lang="cs-CZ" dirty="0" smtClean="0"/>
              <a:t> II. hodlal své výdobytky udržet a trvale zůstat. </a:t>
            </a:r>
          </a:p>
          <a:p>
            <a:r>
              <a:rPr lang="cs-CZ" dirty="0" err="1" smtClean="0"/>
              <a:t>Šarvaraz</a:t>
            </a:r>
            <a:r>
              <a:rPr lang="cs-CZ" dirty="0" smtClean="0"/>
              <a:t> se po dobytí Antiochie obrátil na jih a dobyl další významná města </a:t>
            </a:r>
            <a:r>
              <a:rPr lang="cs-CZ" dirty="0" err="1" smtClean="0"/>
              <a:t>Apameu</a:t>
            </a:r>
            <a:r>
              <a:rPr lang="cs-CZ" dirty="0" smtClean="0"/>
              <a:t> a </a:t>
            </a:r>
            <a:r>
              <a:rPr lang="cs-CZ" dirty="0" err="1" smtClean="0"/>
              <a:t>Emesu</a:t>
            </a:r>
            <a:r>
              <a:rPr lang="cs-CZ" dirty="0" smtClean="0"/>
              <a:t> a zcela odřízl severní část východořímského Východu od jižní. </a:t>
            </a:r>
            <a:r>
              <a:rPr lang="cs-CZ" dirty="0" err="1" smtClean="0"/>
              <a:t>Niketas</a:t>
            </a:r>
            <a:r>
              <a:rPr lang="cs-CZ" dirty="0" smtClean="0"/>
              <a:t> se pokusil zvrátit průběh a střetl se se </a:t>
            </a:r>
            <a:r>
              <a:rPr lang="cs-CZ" dirty="0" err="1" smtClean="0"/>
              <a:t>Šahrvarazem</a:t>
            </a:r>
            <a:r>
              <a:rPr lang="cs-CZ" dirty="0" smtClean="0"/>
              <a:t> před </a:t>
            </a:r>
            <a:r>
              <a:rPr lang="cs-CZ" dirty="0" err="1" smtClean="0"/>
              <a:t>Emesou</a:t>
            </a:r>
            <a:r>
              <a:rPr lang="cs-CZ" dirty="0" smtClean="0"/>
              <a:t>, bitva však dopadla nerozhodně a pouze jí byl zastaven perský postup na jih. </a:t>
            </a:r>
            <a:r>
              <a:rPr lang="cs-CZ" dirty="0" err="1" smtClean="0"/>
              <a:t>Priskos</a:t>
            </a:r>
            <a:r>
              <a:rPr lang="cs-CZ" dirty="0" smtClean="0"/>
              <a:t> sledoval </a:t>
            </a:r>
            <a:r>
              <a:rPr lang="cs-CZ" dirty="0" err="1" smtClean="0"/>
              <a:t>Šahina</a:t>
            </a:r>
            <a:r>
              <a:rPr lang="cs-CZ" dirty="0" smtClean="0"/>
              <a:t> a během zimy jej </a:t>
            </a:r>
            <a:r>
              <a:rPr lang="cs-CZ" dirty="0" err="1" smtClean="0"/>
              <a:t>oblíčil</a:t>
            </a:r>
            <a:r>
              <a:rPr lang="cs-CZ" dirty="0" smtClean="0"/>
              <a:t> v </a:t>
            </a:r>
            <a:r>
              <a:rPr lang="cs-CZ" dirty="0" err="1" smtClean="0"/>
              <a:t>Caesareji</a:t>
            </a:r>
            <a:r>
              <a:rPr lang="cs-CZ" dirty="0" smtClean="0"/>
              <a:t> </a:t>
            </a:r>
            <a:r>
              <a:rPr lang="cs-CZ" dirty="0" err="1" smtClean="0"/>
              <a:t>Kappadocké</a:t>
            </a:r>
            <a:r>
              <a:rPr lang="cs-CZ" dirty="0" smtClean="0"/>
              <a:t>. Ovšem na jaře 612 se perskému generálovi podařilo probít, </a:t>
            </a:r>
            <a:r>
              <a:rPr lang="cs-CZ" dirty="0" err="1" smtClean="0"/>
              <a:t>Priskos</a:t>
            </a:r>
            <a:r>
              <a:rPr lang="cs-CZ" dirty="0" smtClean="0"/>
              <a:t> byl nato sesazen z velitelského postu a povolán do Konstantinopole. Na jeho místo byl povolán </a:t>
            </a:r>
            <a:r>
              <a:rPr lang="cs-CZ" dirty="0" err="1" smtClean="0"/>
              <a:t>Philippikos</a:t>
            </a:r>
            <a:r>
              <a:rPr lang="cs-CZ" dirty="0" smtClean="0"/>
              <a:t> ,další ze skvělých </a:t>
            </a:r>
            <a:r>
              <a:rPr lang="cs-CZ" dirty="0" err="1" smtClean="0"/>
              <a:t>Maurikiových</a:t>
            </a:r>
            <a:r>
              <a:rPr lang="cs-CZ" dirty="0" smtClean="0"/>
              <a:t> vojevůdců, který byl </a:t>
            </a:r>
            <a:r>
              <a:rPr lang="cs-CZ" dirty="0" err="1" smtClean="0"/>
              <a:t>Fokou</a:t>
            </a:r>
            <a:r>
              <a:rPr lang="cs-CZ" dirty="0" smtClean="0"/>
              <a:t> donucen stát se knězem. </a:t>
            </a:r>
          </a:p>
          <a:p>
            <a:r>
              <a:rPr lang="cs-CZ" dirty="0" smtClean="0"/>
              <a:t>Situace byla natolik zoufalá, že se samotný císař chopil velení nad velkou částí armády – precedens - od </a:t>
            </a:r>
            <a:r>
              <a:rPr lang="cs-CZ" dirty="0" err="1" smtClean="0"/>
              <a:t>Theodosia</a:t>
            </a:r>
            <a:r>
              <a:rPr lang="cs-CZ" dirty="0" smtClean="0"/>
              <a:t> Velikého fakticky žádný konstantinopolský císař nevytáhl do boje s armádou. Císařův plán zopakoval předchozí strategii – </a:t>
            </a:r>
            <a:r>
              <a:rPr lang="cs-CZ" dirty="0" err="1" smtClean="0"/>
              <a:t>Herakleios</a:t>
            </a:r>
            <a:r>
              <a:rPr lang="cs-CZ" dirty="0" smtClean="0"/>
              <a:t> měl zasadit Peršanům v Sýrii úder ze severu, zatímco, </a:t>
            </a:r>
            <a:r>
              <a:rPr lang="cs-CZ" dirty="0" err="1" smtClean="0"/>
              <a:t>Niketas</a:t>
            </a:r>
            <a:r>
              <a:rPr lang="cs-CZ" dirty="0" smtClean="0"/>
              <a:t> měl </a:t>
            </a:r>
            <a:r>
              <a:rPr lang="cs-CZ" dirty="0" err="1" smtClean="0"/>
              <a:t>měl</a:t>
            </a:r>
            <a:r>
              <a:rPr lang="cs-CZ" dirty="0" smtClean="0"/>
              <a:t> postupovat od jihu z Palestiny. </a:t>
            </a:r>
            <a:r>
              <a:rPr lang="cs-CZ" dirty="0" err="1" smtClean="0"/>
              <a:t>Philippikos</a:t>
            </a:r>
            <a:r>
              <a:rPr lang="cs-CZ" dirty="0" smtClean="0"/>
              <a:t> měl kontrolovat s malou armádou </a:t>
            </a:r>
            <a:r>
              <a:rPr lang="cs-CZ" dirty="0" err="1" smtClean="0"/>
              <a:t>Šahina</a:t>
            </a:r>
            <a:r>
              <a:rPr lang="cs-CZ" dirty="0" smtClean="0"/>
              <a:t> v </a:t>
            </a:r>
            <a:r>
              <a:rPr lang="cs-CZ" dirty="0" err="1" smtClean="0"/>
              <a:t>Kappadokii</a:t>
            </a:r>
            <a:r>
              <a:rPr lang="cs-CZ" dirty="0" smtClean="0"/>
              <a:t>, což se mu zdařilo, neboť když perský velitel napadl </a:t>
            </a:r>
            <a:r>
              <a:rPr lang="cs-CZ" dirty="0" err="1" smtClean="0"/>
              <a:t>Melitene</a:t>
            </a:r>
            <a:r>
              <a:rPr lang="cs-CZ" dirty="0" smtClean="0"/>
              <a:t>, </a:t>
            </a:r>
            <a:r>
              <a:rPr lang="cs-CZ" dirty="0" err="1" smtClean="0"/>
              <a:t>Philippikos</a:t>
            </a:r>
            <a:r>
              <a:rPr lang="cs-CZ" dirty="0" smtClean="0"/>
              <a:t> ho obešel a vpadl na území perské Arménie, </a:t>
            </a:r>
            <a:r>
              <a:rPr lang="cs-CZ" dirty="0" err="1" smtClean="0"/>
              <a:t>Šahin</a:t>
            </a:r>
            <a:r>
              <a:rPr lang="cs-CZ" dirty="0" smtClean="0"/>
              <a:t> ho byl nucen následovat a utrpěl při postupu v hornatém terénu těžké ztráty. </a:t>
            </a:r>
          </a:p>
          <a:p>
            <a:r>
              <a:rPr lang="cs-CZ" dirty="0" smtClean="0"/>
              <a:t>Vlastní plán se však nezdařil: </a:t>
            </a:r>
            <a:r>
              <a:rPr lang="cs-CZ" dirty="0" err="1" smtClean="0"/>
              <a:t>Herakleios</a:t>
            </a:r>
            <a:r>
              <a:rPr lang="cs-CZ" dirty="0" smtClean="0"/>
              <a:t> se s Peršany střetl v krvavé, ale nerozhodné bitvě před Antiochií, </a:t>
            </a:r>
            <a:r>
              <a:rPr lang="cs-CZ" dirty="0" err="1" smtClean="0"/>
              <a:t>sasánovští</a:t>
            </a:r>
            <a:r>
              <a:rPr lang="cs-CZ" dirty="0" smtClean="0"/>
              <a:t> velitelé poté ovšem přeskupili síly a císaře opět napadli a porazili, </a:t>
            </a:r>
            <a:r>
              <a:rPr lang="cs-CZ" dirty="0" err="1" smtClean="0"/>
              <a:t>Herakleios</a:t>
            </a:r>
            <a:r>
              <a:rPr lang="cs-CZ" dirty="0" smtClean="0"/>
              <a:t> se musel stáhnout hluboko do Malé Asie. Podobně snažení </a:t>
            </a:r>
            <a:r>
              <a:rPr lang="cs-CZ" dirty="0" err="1" smtClean="0"/>
              <a:t>Nikety</a:t>
            </a:r>
            <a:r>
              <a:rPr lang="cs-CZ" dirty="0" smtClean="0"/>
              <a:t> nevedlo k žádnému zvratu hrozivé situace, právě naopak: </a:t>
            </a:r>
            <a:r>
              <a:rPr lang="cs-CZ" dirty="0" err="1" smtClean="0"/>
              <a:t>Šarvaraz</a:t>
            </a:r>
            <a:r>
              <a:rPr lang="cs-CZ" dirty="0" smtClean="0"/>
              <a:t> vyrazil ve stopách ustupujícího císařova bratrance vpadl do Palestiny, kde se k němu připojilo židovské obyvatelstvo (dosud velmi početné na severu země) a v triumfálním pochodu dorazil 614 pod hradby Jeruzaléma. Město se bez boje poddalo a </a:t>
            </a:r>
            <a:r>
              <a:rPr lang="cs-CZ" dirty="0" err="1" smtClean="0"/>
              <a:t>Šarvaraz</a:t>
            </a:r>
            <a:r>
              <a:rPr lang="cs-CZ" dirty="0" smtClean="0"/>
              <a:t> do něj vložil perskou posádku, jakmile ovšem odtáhl dále směrem na jih, obyvatelé Jeruzaléma se vzbouřili a </a:t>
            </a:r>
            <a:r>
              <a:rPr lang="cs-CZ" dirty="0" err="1" smtClean="0"/>
              <a:t>Šarvarazovy</a:t>
            </a:r>
            <a:r>
              <a:rPr lang="cs-CZ" dirty="0" smtClean="0"/>
              <a:t> vojáky vyhnali. </a:t>
            </a:r>
          </a:p>
          <a:p>
            <a:r>
              <a:rPr lang="cs-CZ" dirty="0" smtClean="0"/>
              <a:t>Perský vojevůdce se bleskově vrátil, ztekl hradby města a nechal ho zpustošit. Křesťanské obyvatelstvo transportoval na perská území i se zbytkem svatého Kříže a město ponechal k osídlení a správě palestinským Židům.   </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251520" y="404664"/>
            <a:ext cx="4032448" cy="6264696"/>
          </a:xfrm>
        </p:spPr>
        <p:txBody>
          <a:bodyPr>
            <a:normAutofit fontScale="62500" lnSpcReduction="20000"/>
          </a:bodyPr>
          <a:lstStyle/>
          <a:p>
            <a:r>
              <a:rPr lang="cs-CZ" dirty="0" smtClean="0"/>
              <a:t>Mezitím na Balkáně pokračoval nápor Avarů a Slovanů. Roku 615 podnikly slovanské kmeny další neúspěšný pokus o kombinovaný útok na Soluň a Avarská armáda ničila poslední významná centra byzantské správy na Balkáně Salonu (Split), </a:t>
            </a:r>
            <a:r>
              <a:rPr lang="cs-CZ" dirty="0" err="1" smtClean="0"/>
              <a:t>Naissos</a:t>
            </a:r>
            <a:r>
              <a:rPr lang="cs-CZ" dirty="0" smtClean="0"/>
              <a:t> (</a:t>
            </a:r>
            <a:r>
              <a:rPr lang="cs-CZ" dirty="0" err="1" smtClean="0"/>
              <a:t>Niš</a:t>
            </a:r>
            <a:r>
              <a:rPr lang="cs-CZ" dirty="0" smtClean="0"/>
              <a:t>) a </a:t>
            </a:r>
            <a:r>
              <a:rPr lang="cs-CZ" dirty="0" err="1" smtClean="0"/>
              <a:t>Serdiku</a:t>
            </a:r>
            <a:r>
              <a:rPr lang="cs-CZ" dirty="0" smtClean="0"/>
              <a:t> (Sofie), obyvatelstvo bylo odvlékáno na sever do centra avarské říše v Karpatské kotlině. V Hispánii dokončili Vizigóti zpětné dobytí byzantských držav na jihovýchodě země.</a:t>
            </a:r>
          </a:p>
          <a:p>
            <a:r>
              <a:rPr lang="cs-CZ" dirty="0" smtClean="0"/>
              <a:t>Vzhledem ke skutečnosti, že v souvislosti s perskou okupací impérium přišlo o velkou část svých daňových příjmů, musel </a:t>
            </a:r>
            <a:r>
              <a:rPr lang="cs-CZ" dirty="0" err="1" smtClean="0"/>
              <a:t>Herakleios</a:t>
            </a:r>
            <a:r>
              <a:rPr lang="cs-CZ" dirty="0" smtClean="0"/>
              <a:t> na jaře 616 snížit veškeré vojenské platy na polovinu, vyplácenou navíc nikoli ve zlatých </a:t>
            </a:r>
            <a:r>
              <a:rPr lang="cs-CZ" dirty="0" err="1" smtClean="0"/>
              <a:t>nomismatech</a:t>
            </a:r>
            <a:r>
              <a:rPr lang="cs-CZ" dirty="0" smtClean="0"/>
              <a:t>, ale v nově ražené stříbrné minci zvané hexagram. Zbytek vojsko mělo dostávat v naturáliích.Vlastně bylo realizováno to, o co se neúspěšně pokusil r. 594 císař </a:t>
            </a:r>
            <a:r>
              <a:rPr lang="cs-CZ" dirty="0" err="1" smtClean="0"/>
              <a:t>Maurikios</a:t>
            </a:r>
            <a:r>
              <a:rPr lang="cs-CZ" dirty="0" smtClean="0"/>
              <a:t>, a co ho v podstatě vedla jiných restriktivních opatření posléze stálo život. Civilní úředníci, v čase totální války méně důležití pro stát a méně schopní ohrozit jeho vnitřní bezpečnost, prostě přišli o polovinu platu. Na nových hexagramech stál nápis: „Bože pomož Římanům!“. </a:t>
            </a:r>
          </a:p>
          <a:p>
            <a:endParaRPr lang="cs-CZ" dirty="0"/>
          </a:p>
        </p:txBody>
      </p:sp>
      <p:pic>
        <p:nvPicPr>
          <p:cNvPr id="5" name="Zástupný symbol pro obsah 4" descr="Bulgar_warrior.jpg"/>
          <p:cNvPicPr>
            <a:picLocks noGrp="1" noChangeAspect="1"/>
          </p:cNvPicPr>
          <p:nvPr>
            <p:ph sz="half" idx="2"/>
          </p:nvPr>
        </p:nvPicPr>
        <p:blipFill>
          <a:blip r:embed="rId2" cstate="print"/>
          <a:stretch>
            <a:fillRect/>
          </a:stretch>
        </p:blipFill>
        <p:spPr>
          <a:xfrm>
            <a:off x="4314923" y="1241454"/>
            <a:ext cx="4392515" cy="4347785"/>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332656"/>
            <a:ext cx="8291264" cy="2952328"/>
          </a:xfrm>
        </p:spPr>
        <p:txBody>
          <a:bodyPr>
            <a:normAutofit fontScale="47500" lnSpcReduction="20000"/>
          </a:bodyPr>
          <a:lstStyle/>
          <a:p>
            <a:r>
              <a:rPr lang="cs-CZ" dirty="0" err="1" smtClean="0"/>
              <a:t>Šahin</a:t>
            </a:r>
            <a:r>
              <a:rPr lang="cs-CZ" dirty="0" smtClean="0"/>
              <a:t> přikročil k pustošení maloasijského jádra byzantského státu. </a:t>
            </a:r>
            <a:r>
              <a:rPr lang="cs-CZ" dirty="0" err="1" smtClean="0"/>
              <a:t>Philippikos</a:t>
            </a:r>
            <a:r>
              <a:rPr lang="cs-CZ" dirty="0" smtClean="0"/>
              <a:t> se ho pokusil odlákat zopakováním předchozího úspěšného tahu a vpadl opět do </a:t>
            </a:r>
            <a:r>
              <a:rPr lang="cs-CZ" dirty="0" err="1" smtClean="0"/>
              <a:t>Persarmenie</a:t>
            </a:r>
            <a:r>
              <a:rPr lang="cs-CZ" dirty="0" smtClean="0"/>
              <a:t>, tentokrát se však </a:t>
            </a:r>
            <a:r>
              <a:rPr lang="cs-CZ" dirty="0" err="1" smtClean="0"/>
              <a:t>Šahin</a:t>
            </a:r>
            <a:r>
              <a:rPr lang="cs-CZ" dirty="0" smtClean="0"/>
              <a:t> nenechal zmást a pokračoval v započatém díle. Směr perského tažení je dobře doložitelný archeologicky – </a:t>
            </a:r>
            <a:r>
              <a:rPr lang="cs-CZ" dirty="0" err="1" smtClean="0"/>
              <a:t>sasánovská</a:t>
            </a:r>
            <a:r>
              <a:rPr lang="cs-CZ" dirty="0" smtClean="0"/>
              <a:t> armáda postoupila k </a:t>
            </a:r>
            <a:r>
              <a:rPr lang="cs-CZ" dirty="0" err="1" smtClean="0"/>
              <a:t>Ankyře</a:t>
            </a:r>
            <a:r>
              <a:rPr lang="cs-CZ" dirty="0" smtClean="0"/>
              <a:t> a odtud dorazila severozápadním tažením až k </a:t>
            </a:r>
            <a:r>
              <a:rPr lang="cs-CZ" dirty="0" err="1" smtClean="0"/>
              <a:t>Chalkedonu</a:t>
            </a:r>
            <a:r>
              <a:rPr lang="cs-CZ" dirty="0" smtClean="0"/>
              <a:t> naproti Konstantinopole. Zde </a:t>
            </a:r>
            <a:r>
              <a:rPr lang="cs-CZ" dirty="0" err="1" smtClean="0"/>
              <a:t>Šahina</a:t>
            </a:r>
            <a:r>
              <a:rPr lang="cs-CZ" dirty="0" smtClean="0"/>
              <a:t> vyhledalo byzantské poselstvo v čele s </a:t>
            </a:r>
            <a:r>
              <a:rPr lang="cs-CZ" dirty="0" err="1" smtClean="0"/>
              <a:t>prefectem</a:t>
            </a:r>
            <a:r>
              <a:rPr lang="cs-CZ" dirty="0" smtClean="0"/>
              <a:t> </a:t>
            </a:r>
            <a:r>
              <a:rPr lang="cs-CZ" dirty="0" err="1" smtClean="0"/>
              <a:t>praetorio</a:t>
            </a:r>
            <a:r>
              <a:rPr lang="cs-CZ" dirty="0" smtClean="0"/>
              <a:t> </a:t>
            </a:r>
            <a:r>
              <a:rPr lang="cs-CZ" dirty="0" err="1" smtClean="0"/>
              <a:t>Olympiem</a:t>
            </a:r>
            <a:r>
              <a:rPr lang="cs-CZ" dirty="0" smtClean="0"/>
              <a:t> s žádostí o mír. Perský vojevůdce diplomaty odeslal ke králi. </a:t>
            </a:r>
            <a:r>
              <a:rPr lang="cs-CZ" dirty="0" err="1" smtClean="0"/>
              <a:t>Chusrav</a:t>
            </a:r>
            <a:r>
              <a:rPr lang="cs-CZ" dirty="0" smtClean="0"/>
              <a:t> II. </a:t>
            </a:r>
            <a:r>
              <a:rPr lang="cs-CZ" dirty="0" err="1" smtClean="0"/>
              <a:t>Parvíz</a:t>
            </a:r>
            <a:r>
              <a:rPr lang="cs-CZ" dirty="0" smtClean="0"/>
              <a:t> si však byl již tak jist konečným triumfem nad odvěkým nepřítelem a zaslepen epochálními vítězstvími, jakých se žádnému z jeho předchůdců nedostalo, že delegaci jednoduše nechal uvěznit; byzantští vyslanci se záchrany nedočkali a v žaláři zemřeli. </a:t>
            </a:r>
          </a:p>
          <a:p>
            <a:r>
              <a:rPr lang="cs-CZ" dirty="0" smtClean="0"/>
              <a:t>V této době perská expanze dosáhla svého zenitu: </a:t>
            </a:r>
            <a:r>
              <a:rPr lang="cs-CZ" dirty="0" err="1" smtClean="0"/>
              <a:t>Šarvaraz</a:t>
            </a:r>
            <a:r>
              <a:rPr lang="cs-CZ" dirty="0" smtClean="0"/>
              <a:t> vpadl r. 619 do Egypta a zahájil obléhání Alexandrie. Přestože by bylo možné egyptskou </a:t>
            </a:r>
            <a:r>
              <a:rPr lang="cs-CZ" dirty="0" err="1" smtClean="0"/>
              <a:t>megapoli</a:t>
            </a:r>
            <a:r>
              <a:rPr lang="cs-CZ" dirty="0" smtClean="0"/>
              <a:t> docela dobře hájit, obsazení okolní zemědělské krajiny nepřítelem by způsobilo katastrofální hladomor </a:t>
            </a:r>
            <a:r>
              <a:rPr lang="cs-CZ" dirty="0" err="1" smtClean="0"/>
              <a:t>statisícové</a:t>
            </a:r>
            <a:r>
              <a:rPr lang="cs-CZ" dirty="0" smtClean="0"/>
              <a:t> městské populace, a tak se Alexandrie bez boje vzdala. </a:t>
            </a:r>
            <a:r>
              <a:rPr lang="cs-CZ" dirty="0" err="1" smtClean="0"/>
              <a:t>Niketas</a:t>
            </a:r>
            <a:r>
              <a:rPr lang="cs-CZ" dirty="0" smtClean="0"/>
              <a:t> se stal exarchou v Kartágu a patriarcha Jan </a:t>
            </a:r>
            <a:r>
              <a:rPr lang="cs-CZ" dirty="0" err="1" smtClean="0"/>
              <a:t>Almužník</a:t>
            </a:r>
            <a:r>
              <a:rPr lang="cs-CZ" dirty="0" smtClean="0"/>
              <a:t> uprchl na Kypr. </a:t>
            </a:r>
            <a:r>
              <a:rPr lang="cs-CZ" dirty="0" err="1" smtClean="0"/>
              <a:t>Sasánovci</a:t>
            </a:r>
            <a:r>
              <a:rPr lang="cs-CZ" dirty="0" smtClean="0"/>
              <a:t> si nyní byli jistí, že obrovské územní výdobytky již natrvalo zůstanou v jejich rukou, a proto změnili politiku vůči místnímu obyvatelstvu ve snaze získat si jeho přízeň. Výrazně začali preferovat monofyzitskou hierarchii, v Egyptě i </a:t>
            </a:r>
            <a:r>
              <a:rPr lang="cs-CZ" dirty="0" err="1" smtClean="0"/>
              <a:t>syropalestinské</a:t>
            </a:r>
            <a:r>
              <a:rPr lang="cs-CZ" dirty="0" smtClean="0"/>
              <a:t> oblasti učinili četné ústupky majoritnímu křesťanské populaci, např. z Jeruzaléma vyhnali židovské novousedlíky. </a:t>
            </a:r>
          </a:p>
          <a:p>
            <a:endParaRPr lang="cs-CZ" dirty="0"/>
          </a:p>
        </p:txBody>
      </p:sp>
      <p:pic>
        <p:nvPicPr>
          <p:cNvPr id="5" name="Zástupný symbol pro obsah 4" descr="Sassanian_Empire_621_A.D.jpg"/>
          <p:cNvPicPr>
            <a:picLocks noGrp="1" noChangeAspect="1"/>
          </p:cNvPicPr>
          <p:nvPr>
            <p:ph sz="half" idx="2"/>
          </p:nvPr>
        </p:nvPicPr>
        <p:blipFill>
          <a:blip r:embed="rId2" cstate="print"/>
          <a:stretch>
            <a:fillRect/>
          </a:stretch>
        </p:blipFill>
        <p:spPr>
          <a:xfrm>
            <a:off x="1880357" y="2675186"/>
            <a:ext cx="5427947" cy="4029066"/>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332656"/>
            <a:ext cx="8291264" cy="3888432"/>
          </a:xfrm>
        </p:spPr>
        <p:txBody>
          <a:bodyPr>
            <a:normAutofit fontScale="55000" lnSpcReduction="20000"/>
          </a:bodyPr>
          <a:lstStyle/>
          <a:p>
            <a:r>
              <a:rPr lang="cs-CZ" dirty="0" smtClean="0"/>
              <a:t>Je s podivem, že proti </a:t>
            </a:r>
            <a:r>
              <a:rPr lang="cs-CZ" dirty="0" err="1" smtClean="0"/>
              <a:t>Herakleiovy</a:t>
            </a:r>
            <a:r>
              <a:rPr lang="cs-CZ" dirty="0" smtClean="0"/>
              <a:t>, v čase vážných neúspěchů a naprostého zmaru, nebylo podniknuto žádné spiknutí nebo vojenská vzpoura (s výjimkou brzy potlačené vzpoury italských posádek kvůli snížení žoldu). Jediným vysvětlením je, že si elity státu, stejně jako prostí lidé, uvědomili dosah hrozící naprosté katastrofy a možného zničení impéria, a pochopili, že vnitřní nestabilita by jen pozici říše ještě více podkopala. Jako druhý faktor, který jistě sehrál svou roli působilo i z následujících událostí patrné mimořádné osobní charisma a autorita císaře </a:t>
            </a:r>
            <a:r>
              <a:rPr lang="cs-CZ" dirty="0" err="1" smtClean="0"/>
              <a:t>Herakleia</a:t>
            </a:r>
            <a:endParaRPr lang="cs-CZ" dirty="0" smtClean="0"/>
          </a:p>
          <a:p>
            <a:r>
              <a:rPr lang="cs-CZ" dirty="0" smtClean="0"/>
              <a:t>V situaci, kdy impériu zbývala pouze Afrika, </a:t>
            </a:r>
            <a:r>
              <a:rPr lang="cs-CZ" dirty="0" err="1" smtClean="0"/>
              <a:t>Anatolie</a:t>
            </a:r>
            <a:r>
              <a:rPr lang="cs-CZ" dirty="0" smtClean="0"/>
              <a:t> a jižní thrácká nížina přiléhající ke Konstantinopoli + jednotlivé ostrůvky odporu kolem řetězce pevností na Dunaji a podél černomořského pobřeží, </a:t>
            </a:r>
            <a:r>
              <a:rPr lang="cs-CZ" dirty="0" err="1" smtClean="0"/>
              <a:t>sasánovské</a:t>
            </a:r>
            <a:r>
              <a:rPr lang="cs-CZ" dirty="0" smtClean="0"/>
              <a:t> armády pronikaly až k </a:t>
            </a:r>
            <a:r>
              <a:rPr lang="cs-CZ" dirty="0" err="1" smtClean="0"/>
              <a:t>Marmarskému</a:t>
            </a:r>
            <a:r>
              <a:rPr lang="cs-CZ" dirty="0" smtClean="0"/>
              <a:t> moři a hordy avarského </a:t>
            </a:r>
            <a:r>
              <a:rPr lang="cs-CZ" dirty="0" err="1" smtClean="0"/>
              <a:t>kaganátu</a:t>
            </a:r>
            <a:r>
              <a:rPr lang="cs-CZ" dirty="0" smtClean="0"/>
              <a:t> dorážely k hradbám říšské metropole, bylo jasné že stát může zachránit pouze vsadit vše na jednu kartu a nečekaný udeřit na jednoho z hlavních soupeřů. </a:t>
            </a:r>
          </a:p>
          <a:p>
            <a:r>
              <a:rPr lang="cs-CZ" dirty="0" err="1" smtClean="0"/>
              <a:t>Herakleios</a:t>
            </a:r>
            <a:r>
              <a:rPr lang="cs-CZ" dirty="0" smtClean="0"/>
              <a:t> nyní disponoval veškerou podporou státu, církve i obyvatelstva. Od konstantinopolského patriarchy </a:t>
            </a:r>
            <a:r>
              <a:rPr lang="cs-CZ" dirty="0" err="1" smtClean="0"/>
              <a:t>Sergia</a:t>
            </a:r>
            <a:r>
              <a:rPr lang="cs-CZ" dirty="0" smtClean="0"/>
              <a:t> obdržel velké sumy církevního zlata a cenností, byly roztaveny a na mince použity i bronzové sochy, vrata a vybavení konstantinopolských staveb. Současně </a:t>
            </a:r>
            <a:r>
              <a:rPr lang="cs-CZ" dirty="0" err="1" smtClean="0"/>
              <a:t>Herakleios</a:t>
            </a:r>
            <a:r>
              <a:rPr lang="cs-CZ" dirty="0" smtClean="0"/>
              <a:t> reorganizoval armádu: armáda magistra </a:t>
            </a:r>
            <a:r>
              <a:rPr lang="cs-CZ" dirty="0" err="1" smtClean="0"/>
              <a:t>militum</a:t>
            </a:r>
            <a:r>
              <a:rPr lang="cs-CZ" dirty="0" smtClean="0"/>
              <a:t> per </a:t>
            </a:r>
            <a:r>
              <a:rPr lang="cs-CZ" dirty="0" err="1" smtClean="0"/>
              <a:t>Armeniam</a:t>
            </a:r>
            <a:r>
              <a:rPr lang="cs-CZ" dirty="0" smtClean="0"/>
              <a:t> byla soustředěna v </a:t>
            </a:r>
            <a:r>
              <a:rPr lang="cs-CZ" dirty="0" err="1" smtClean="0"/>
              <a:t>Anatolii</a:t>
            </a:r>
            <a:r>
              <a:rPr lang="cs-CZ" dirty="0" smtClean="0"/>
              <a:t> spolu s elitními jednotkami obou </a:t>
            </a:r>
            <a:r>
              <a:rPr lang="cs-CZ" dirty="0" err="1" smtClean="0"/>
              <a:t>praesentales</a:t>
            </a:r>
            <a:r>
              <a:rPr lang="cs-CZ" dirty="0" smtClean="0"/>
              <a:t> a zbytkem zdecimované armády MM per Orientem. Armády obou balkánských MM byly oslabeny odvody jednotek na východní bojiště za </a:t>
            </a:r>
            <a:r>
              <a:rPr lang="cs-CZ" dirty="0" err="1" smtClean="0"/>
              <a:t>Fokovy</a:t>
            </a:r>
            <a:r>
              <a:rPr lang="cs-CZ" dirty="0" smtClean="0"/>
              <a:t> vlády, poté se dostaly do obklíčení od Slovanů usídlených na jihu balkánského poloostrova a Avary útočícími ze severu. Ve výsledku </a:t>
            </a:r>
            <a:r>
              <a:rPr lang="cs-CZ" dirty="0" err="1" smtClean="0"/>
              <a:t>illyrská</a:t>
            </a:r>
            <a:r>
              <a:rPr lang="cs-CZ" dirty="0" smtClean="0"/>
              <a:t> armáda fakticky zanikla a thrácká s těžkými ztrátami ustoupila ke Konstantinopoli, r. 621 ji </a:t>
            </a:r>
            <a:r>
              <a:rPr lang="cs-CZ" dirty="0" err="1" smtClean="0"/>
              <a:t>Herakleios</a:t>
            </a:r>
            <a:r>
              <a:rPr lang="cs-CZ" dirty="0" smtClean="0"/>
              <a:t> převedl do </a:t>
            </a:r>
            <a:r>
              <a:rPr lang="cs-CZ" dirty="0" err="1" smtClean="0"/>
              <a:t>Anatolie</a:t>
            </a:r>
            <a:r>
              <a:rPr lang="cs-CZ" dirty="0" smtClean="0"/>
              <a:t> a vřadil do nově budované expediční armády. </a:t>
            </a:r>
            <a:endParaRPr lang="cs-CZ" dirty="0"/>
          </a:p>
        </p:txBody>
      </p:sp>
      <p:pic>
        <p:nvPicPr>
          <p:cNvPr id="5" name="Zástupný symbol pro obsah 4" descr="Heraclius-coin.jpg"/>
          <p:cNvPicPr>
            <a:picLocks noGrp="1" noChangeAspect="1"/>
          </p:cNvPicPr>
          <p:nvPr>
            <p:ph sz="half" idx="2"/>
          </p:nvPr>
        </p:nvPicPr>
        <p:blipFill>
          <a:blip r:embed="rId2" cstate="print"/>
          <a:stretch>
            <a:fillRect/>
          </a:stretch>
        </p:blipFill>
        <p:spPr>
          <a:xfrm>
            <a:off x="2314974" y="4293095"/>
            <a:ext cx="4417266" cy="2383921"/>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332656"/>
            <a:ext cx="8363272" cy="2736304"/>
          </a:xfrm>
        </p:spPr>
        <p:txBody>
          <a:bodyPr>
            <a:normAutofit fontScale="47500" lnSpcReduction="20000"/>
          </a:bodyPr>
          <a:lstStyle/>
          <a:p>
            <a:r>
              <a:rPr lang="cs-CZ" dirty="0" err="1" smtClean="0"/>
              <a:t>Šahrvaraz</a:t>
            </a:r>
            <a:r>
              <a:rPr lang="cs-CZ" dirty="0" smtClean="0"/>
              <a:t> mezitím téhož roku plenil východní Malou Asii a pronikl až k černomořskému pobřeží u Trapezuntu. </a:t>
            </a:r>
            <a:r>
              <a:rPr lang="cs-CZ" dirty="0" err="1" smtClean="0"/>
              <a:t>Herakleios</a:t>
            </a:r>
            <a:r>
              <a:rPr lang="cs-CZ" dirty="0" smtClean="0"/>
              <a:t> na jaře následujícího r. 622 uzavřel mírovou smlouvu s Avary, </a:t>
            </a:r>
            <a:r>
              <a:rPr lang="cs-CZ" dirty="0" err="1" smtClean="0"/>
              <a:t>krerou</a:t>
            </a:r>
            <a:r>
              <a:rPr lang="cs-CZ" dirty="0" smtClean="0"/>
              <a:t> jim slíbil odvádět obrovský tribut za </a:t>
            </a:r>
            <a:r>
              <a:rPr lang="cs-CZ" dirty="0" err="1" smtClean="0"/>
              <a:t>ukočení</a:t>
            </a:r>
            <a:r>
              <a:rPr lang="cs-CZ" dirty="0" smtClean="0"/>
              <a:t> jejich ofenzívy. Císař si tím uvolnil ruce pro tažení proti </a:t>
            </a:r>
            <a:r>
              <a:rPr lang="cs-CZ" dirty="0" err="1" smtClean="0"/>
              <a:t>Sasánovcům</a:t>
            </a:r>
            <a:r>
              <a:rPr lang="cs-CZ" dirty="0" smtClean="0"/>
              <a:t> – s reorganizovanou armádou vyrazil směrem ke </a:t>
            </a:r>
            <a:r>
              <a:rPr lang="cs-CZ" dirty="0" err="1" smtClean="0"/>
              <a:t>Kappadokii</a:t>
            </a:r>
            <a:r>
              <a:rPr lang="cs-CZ" dirty="0" smtClean="0"/>
              <a:t>, kde mu vyšel vstříc </a:t>
            </a:r>
            <a:r>
              <a:rPr lang="cs-CZ" dirty="0" err="1" smtClean="0"/>
              <a:t>Šahrvaraz</a:t>
            </a:r>
            <a:r>
              <a:rPr lang="cs-CZ" dirty="0" smtClean="0"/>
              <a:t>, Perský generál obsadil průsmyky přes Taurus, aby Byzantincům zabránil proniknou do Sýrie, ale </a:t>
            </a:r>
            <a:r>
              <a:rPr lang="cs-CZ" dirty="0" err="1" smtClean="0"/>
              <a:t>Herakleios</a:t>
            </a:r>
            <a:r>
              <a:rPr lang="cs-CZ" dirty="0" smtClean="0"/>
              <a:t> jej nečekaně obešel a pokračoval východním směrem k Arménii. </a:t>
            </a:r>
            <a:r>
              <a:rPr lang="cs-CZ" dirty="0" err="1" smtClean="0"/>
              <a:t>Šahrvarazovi</a:t>
            </a:r>
            <a:r>
              <a:rPr lang="cs-CZ" dirty="0" smtClean="0"/>
              <a:t> nezbylo než opustit pevné postavení a císaře následoval. Po složitém manévrování došlo k bitvě, v níž </a:t>
            </a:r>
            <a:r>
              <a:rPr lang="cs-CZ" dirty="0" err="1" smtClean="0"/>
              <a:t>Herakleios</a:t>
            </a:r>
            <a:r>
              <a:rPr lang="cs-CZ" dirty="0" smtClean="0"/>
              <a:t> zvítězil. </a:t>
            </a:r>
          </a:p>
          <a:p>
            <a:r>
              <a:rPr lang="cs-CZ" dirty="0" smtClean="0"/>
              <a:t>První vojenský úspěch po dlouhých letech obrovsky povzbudil morálku byzantské armády a Peršané byli nuceni stáhnout z Malé Asie. Císař zamýšlel pokračovat v postupu do Arménie, ovšem Avaři porušili mírovou dohodu a vpadli do jižní Thrákie. </a:t>
            </a:r>
            <a:r>
              <a:rPr lang="cs-CZ" dirty="0" err="1" smtClean="0"/>
              <a:t>Herakleios</a:t>
            </a:r>
            <a:r>
              <a:rPr lang="cs-CZ" dirty="0" smtClean="0"/>
              <a:t> se urychleně vrátil do Konstantinopole a po komplikovaném vyjednávání, kdy se dokonce Avaři pokusili císaře zajmout, s nimi dohodl novou mírovou smlouvu za zvýšení tributu na 200 000 </a:t>
            </a:r>
            <a:r>
              <a:rPr lang="cs-CZ" dirty="0" err="1" smtClean="0"/>
              <a:t>nomismat</a:t>
            </a:r>
            <a:r>
              <a:rPr lang="cs-CZ" dirty="0" smtClean="0"/>
              <a:t>. </a:t>
            </a:r>
          </a:p>
          <a:p>
            <a:r>
              <a:rPr lang="cs-CZ" dirty="0" smtClean="0"/>
              <a:t>Císař se nyní rozhodl spoléhat na pevné hradby Konstantinopole a zbývajících pobřežních měst v Evropě a již se na případný nový avarský útok neohlížet a věnovat veškeré síly tažení proti jádru </a:t>
            </a:r>
            <a:r>
              <a:rPr lang="cs-CZ" dirty="0" err="1" smtClean="0"/>
              <a:t>sasánovské</a:t>
            </a:r>
            <a:r>
              <a:rPr lang="cs-CZ" dirty="0" smtClean="0"/>
              <a:t> moci. V metropoli, kde zanechal svého malého syna </a:t>
            </a:r>
            <a:r>
              <a:rPr lang="cs-CZ" dirty="0" err="1" smtClean="0"/>
              <a:t>Herakleia</a:t>
            </a:r>
            <a:r>
              <a:rPr lang="cs-CZ" dirty="0" smtClean="0"/>
              <a:t> Konstantina, svěřil do rukou patriarchy </a:t>
            </a:r>
            <a:r>
              <a:rPr lang="cs-CZ" dirty="0" err="1" smtClean="0"/>
              <a:t>Sergia</a:t>
            </a:r>
            <a:r>
              <a:rPr lang="cs-CZ" dirty="0" smtClean="0"/>
              <a:t> a magistra </a:t>
            </a:r>
            <a:r>
              <a:rPr lang="cs-CZ" dirty="0" err="1" smtClean="0"/>
              <a:t>officiorum</a:t>
            </a:r>
            <a:r>
              <a:rPr lang="cs-CZ" dirty="0" smtClean="0"/>
              <a:t> Bona. </a:t>
            </a:r>
            <a:endParaRPr lang="cs-CZ" dirty="0"/>
          </a:p>
        </p:txBody>
      </p:sp>
      <p:pic>
        <p:nvPicPr>
          <p:cNvPr id="5" name="Zástupný symbol pro obsah 4" descr="Byzantine-persian_campaigns_611-624-mohammad_adil_rais.PNG"/>
          <p:cNvPicPr>
            <a:picLocks noGrp="1" noChangeAspect="1"/>
          </p:cNvPicPr>
          <p:nvPr>
            <p:ph sz="half" idx="2"/>
          </p:nvPr>
        </p:nvPicPr>
        <p:blipFill>
          <a:blip r:embed="rId2" cstate="print"/>
          <a:stretch>
            <a:fillRect/>
          </a:stretch>
        </p:blipFill>
        <p:spPr>
          <a:xfrm>
            <a:off x="1187624" y="2924944"/>
            <a:ext cx="6696744" cy="3721419"/>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179512" y="260648"/>
            <a:ext cx="8784976" cy="3240360"/>
          </a:xfrm>
        </p:spPr>
        <p:txBody>
          <a:bodyPr>
            <a:normAutofit fontScale="47500" lnSpcReduction="20000"/>
          </a:bodyPr>
          <a:lstStyle/>
          <a:p>
            <a:r>
              <a:rPr lang="cs-CZ" dirty="0" err="1" smtClean="0"/>
              <a:t>Herakleios</a:t>
            </a:r>
            <a:r>
              <a:rPr lang="cs-CZ" dirty="0" smtClean="0"/>
              <a:t> rychlými pochody dosáhl r. 624 </a:t>
            </a:r>
            <a:r>
              <a:rPr lang="cs-CZ" dirty="0" err="1" smtClean="0"/>
              <a:t>metroploe</a:t>
            </a:r>
            <a:r>
              <a:rPr lang="cs-CZ" dirty="0" smtClean="0"/>
              <a:t> římské Arménie </a:t>
            </a:r>
            <a:r>
              <a:rPr lang="cs-CZ" dirty="0" err="1" smtClean="0"/>
              <a:t>Theodosiopole</a:t>
            </a:r>
            <a:r>
              <a:rPr lang="cs-CZ" dirty="0" smtClean="0"/>
              <a:t>, kterou dobyl, poté bleskově dorazil k </a:t>
            </a:r>
            <a:r>
              <a:rPr lang="cs-CZ" dirty="0" err="1" smtClean="0"/>
              <a:t>Dvinu</a:t>
            </a:r>
            <a:r>
              <a:rPr lang="cs-CZ" dirty="0" smtClean="0"/>
              <a:t>, centru perské Arménie, který dobyl a vyplenil, a poté vpadl do perské provincie </a:t>
            </a:r>
            <a:r>
              <a:rPr lang="cs-CZ" dirty="0" err="1" smtClean="0"/>
              <a:t>Atropatene</a:t>
            </a:r>
            <a:r>
              <a:rPr lang="cs-CZ" dirty="0" smtClean="0"/>
              <a:t> (v </a:t>
            </a:r>
            <a:r>
              <a:rPr lang="cs-CZ" dirty="0" err="1" smtClean="0"/>
              <a:t>Azerbajdžánu</a:t>
            </a:r>
            <a:r>
              <a:rPr lang="cs-CZ" dirty="0" smtClean="0"/>
              <a:t>) s očividným záměrem probít se do zemědělského jádra </a:t>
            </a:r>
            <a:r>
              <a:rPr lang="cs-CZ" dirty="0" err="1" smtClean="0"/>
              <a:t>sasánovského</a:t>
            </a:r>
            <a:r>
              <a:rPr lang="cs-CZ" dirty="0" smtClean="0"/>
              <a:t> státu v Mezopotámii. </a:t>
            </a:r>
            <a:r>
              <a:rPr lang="cs-CZ" dirty="0" err="1" smtClean="0"/>
              <a:t>Chusrav</a:t>
            </a:r>
            <a:r>
              <a:rPr lang="cs-CZ" dirty="0" smtClean="0"/>
              <a:t> II. urychleně povolal </a:t>
            </a:r>
            <a:r>
              <a:rPr lang="cs-CZ" dirty="0" err="1" smtClean="0"/>
              <a:t>Šahrvaraze</a:t>
            </a:r>
            <a:r>
              <a:rPr lang="cs-CZ" dirty="0" smtClean="0"/>
              <a:t> a postavil do pole další armádu o 40 000 mužích, v jejímž čele se vypravil proti </a:t>
            </a:r>
            <a:r>
              <a:rPr lang="cs-CZ" dirty="0" err="1" smtClean="0"/>
              <a:t>Herakleiovi</a:t>
            </a:r>
            <a:r>
              <a:rPr lang="cs-CZ" dirty="0" smtClean="0"/>
              <a:t>, na nějž narazil poblíž metropole </a:t>
            </a:r>
            <a:r>
              <a:rPr lang="cs-CZ" dirty="0" err="1" smtClean="0"/>
              <a:t>Atropatene</a:t>
            </a:r>
            <a:r>
              <a:rPr lang="cs-CZ" dirty="0" smtClean="0"/>
              <a:t> </a:t>
            </a:r>
            <a:r>
              <a:rPr lang="cs-CZ" dirty="0" err="1" smtClean="0"/>
              <a:t>Ganzaku</a:t>
            </a:r>
            <a:r>
              <a:rPr lang="cs-CZ" dirty="0" smtClean="0"/>
              <a:t>. Když ale zjistil, že byzantská armáda je podstatně větší než jeho, uprchl přes masiv Zagrosu do </a:t>
            </a:r>
            <a:r>
              <a:rPr lang="cs-CZ" dirty="0" err="1" smtClean="0"/>
              <a:t>Mezopotamie</a:t>
            </a:r>
            <a:r>
              <a:rPr lang="cs-CZ" dirty="0" smtClean="0"/>
              <a:t>. </a:t>
            </a:r>
            <a:r>
              <a:rPr lang="cs-CZ" dirty="0" err="1" smtClean="0"/>
              <a:t>Herakleios</a:t>
            </a:r>
            <a:r>
              <a:rPr lang="cs-CZ" dirty="0" smtClean="0"/>
              <a:t> vyplenil a spálil </a:t>
            </a:r>
            <a:r>
              <a:rPr lang="cs-CZ" dirty="0" err="1" smtClean="0"/>
              <a:t>Ganzak</a:t>
            </a:r>
            <a:r>
              <a:rPr lang="cs-CZ" dirty="0" smtClean="0"/>
              <a:t> odvetou za zničený Jeruzalém a vzhledem k tomu, že se blížila zima, rozhodl se přezimovat v strategicky položené Albánii na úpatích Kavkazu. Během zimy pokračoval ve výcviku armády, najímal další žoldnéře z řad bojovných kavkazských horalů i kočovníků ze stepí severně od Kavkazu a očividně získal kvalitní místní zvědy, neboť v následujících kampaních vždy věděl o Peršanech mnohem více, než oni o něm. Na jaře  625 zahájil </a:t>
            </a:r>
            <a:r>
              <a:rPr lang="cs-CZ" dirty="0" err="1" smtClean="0"/>
              <a:t>Chusrav</a:t>
            </a:r>
            <a:r>
              <a:rPr lang="cs-CZ" dirty="0" smtClean="0"/>
              <a:t> II. generální protiofenzívu: povolané armády ze západu, </a:t>
            </a:r>
            <a:r>
              <a:rPr lang="cs-CZ" dirty="0" err="1" smtClean="0"/>
              <a:t>Šahrvaraze</a:t>
            </a:r>
            <a:r>
              <a:rPr lang="cs-CZ" dirty="0" smtClean="0"/>
              <a:t> a </a:t>
            </a:r>
            <a:r>
              <a:rPr lang="cs-CZ" dirty="0" err="1" smtClean="0"/>
              <a:t>Šahina</a:t>
            </a:r>
            <a:r>
              <a:rPr lang="cs-CZ" dirty="0" smtClean="0"/>
              <a:t> doplnila třetí v čele s vojevůdcem </a:t>
            </a:r>
            <a:r>
              <a:rPr lang="cs-CZ" dirty="0" err="1" smtClean="0"/>
              <a:t>Šahraplakanem</a:t>
            </a:r>
            <a:r>
              <a:rPr lang="cs-CZ" dirty="0" smtClean="0"/>
              <a:t> vyrazily na sever proti Byzantincům v Albánii. V hornatém terénu Arménie však dobře informovaný </a:t>
            </a:r>
            <a:r>
              <a:rPr lang="cs-CZ" dirty="0" err="1" smtClean="0"/>
              <a:t>Herakleios</a:t>
            </a:r>
            <a:r>
              <a:rPr lang="cs-CZ" dirty="0" smtClean="0"/>
              <a:t> porazil jednotlivě </a:t>
            </a:r>
            <a:r>
              <a:rPr lang="cs-CZ" dirty="0" err="1" smtClean="0"/>
              <a:t>Šahinovu</a:t>
            </a:r>
            <a:r>
              <a:rPr lang="cs-CZ" dirty="0" smtClean="0"/>
              <a:t> a </a:t>
            </a:r>
            <a:r>
              <a:rPr lang="cs-CZ" dirty="0" err="1" smtClean="0"/>
              <a:t>Šahraplakanovu</a:t>
            </a:r>
            <a:r>
              <a:rPr lang="cs-CZ" dirty="0" smtClean="0"/>
              <a:t> armádu než se stačily spojit a poté při ústupu vymanévroval a rozdrtil u jezera Van i armádu </a:t>
            </a:r>
            <a:r>
              <a:rPr lang="cs-CZ" dirty="0" err="1" smtClean="0"/>
              <a:t>Šahrvaraze</a:t>
            </a:r>
            <a:r>
              <a:rPr lang="cs-CZ" dirty="0" smtClean="0"/>
              <a:t>. </a:t>
            </a:r>
          </a:p>
          <a:p>
            <a:r>
              <a:rPr lang="cs-CZ" dirty="0" err="1" smtClean="0"/>
              <a:t>Chusrav</a:t>
            </a:r>
            <a:r>
              <a:rPr lang="cs-CZ" dirty="0" smtClean="0"/>
              <a:t> se poté následujícího roku pokusil napodobit </a:t>
            </a:r>
            <a:r>
              <a:rPr lang="cs-CZ" dirty="0" err="1" smtClean="0"/>
              <a:t>Herakleiovu</a:t>
            </a:r>
            <a:r>
              <a:rPr lang="cs-CZ" dirty="0" smtClean="0"/>
              <a:t> taktiku útoku na jádro nepřítele a vyslal na jaře  626 </a:t>
            </a:r>
            <a:r>
              <a:rPr lang="cs-CZ" dirty="0" err="1" smtClean="0"/>
              <a:t>Šahrvaraze</a:t>
            </a:r>
            <a:r>
              <a:rPr lang="cs-CZ" dirty="0" smtClean="0"/>
              <a:t> s novou armádou do Malé Asie ke koordinovanému tažení s Avary proti Konstantinopoli. Peršané se utábořili u </a:t>
            </a:r>
            <a:r>
              <a:rPr lang="cs-CZ" dirty="0" err="1" smtClean="0"/>
              <a:t>Chalkedonu</a:t>
            </a:r>
            <a:r>
              <a:rPr lang="cs-CZ" dirty="0" smtClean="0"/>
              <a:t> a čekali na slovanské lodice, aby byli přeplaveni na druhý břeh bosporských úžin. Z evropské strany mezitím samotný </a:t>
            </a:r>
            <a:r>
              <a:rPr lang="cs-CZ" dirty="0" err="1" smtClean="0"/>
              <a:t>kagan</a:t>
            </a:r>
            <a:r>
              <a:rPr lang="cs-CZ" dirty="0" smtClean="0"/>
              <a:t> s obrovskou armádou zahájil dobývání města. </a:t>
            </a:r>
            <a:r>
              <a:rPr lang="cs-CZ" dirty="0" err="1" smtClean="0"/>
              <a:t>Byzamtská</a:t>
            </a:r>
            <a:r>
              <a:rPr lang="cs-CZ" dirty="0" smtClean="0"/>
              <a:t> flotila ovšem slovanské </a:t>
            </a:r>
            <a:r>
              <a:rPr lang="cs-CZ" dirty="0" err="1" smtClean="0"/>
              <a:t>monoxyly</a:t>
            </a:r>
            <a:r>
              <a:rPr lang="cs-CZ" dirty="0" smtClean="0"/>
              <a:t> na zpáteční cestě dostihla a v následující námořní bitvě zničila. Přeživší Slovany, kteří doplavali ke břehu nechal rozzuřený </a:t>
            </a:r>
            <a:r>
              <a:rPr lang="cs-CZ" dirty="0" err="1" smtClean="0"/>
              <a:t>kagan</a:t>
            </a:r>
            <a:r>
              <a:rPr lang="cs-CZ" dirty="0" smtClean="0"/>
              <a:t> zmasakrovat a toto byl zlomový bod v obléhání. Slované se vzbouřili a opustili avarský tábor. </a:t>
            </a:r>
            <a:r>
              <a:rPr lang="cs-CZ" dirty="0" err="1" smtClean="0"/>
              <a:t>Zanedlopuho</a:t>
            </a:r>
            <a:r>
              <a:rPr lang="cs-CZ" dirty="0" smtClean="0"/>
              <a:t> následovalo všeobecné povstání slovanských poddaných Avarů, které  podkopalo síly </a:t>
            </a:r>
            <a:r>
              <a:rPr lang="cs-CZ" dirty="0" err="1" smtClean="0"/>
              <a:t>kaganátu</a:t>
            </a:r>
            <a:r>
              <a:rPr lang="cs-CZ" dirty="0" smtClean="0"/>
              <a:t>. Byzantincům se navíc podařilo zmocnit listu perského krále, v němž nařizoval </a:t>
            </a:r>
            <a:r>
              <a:rPr lang="cs-CZ" dirty="0" err="1" smtClean="0"/>
              <a:t>Šahrvarazovu</a:t>
            </a:r>
            <a:r>
              <a:rPr lang="cs-CZ" dirty="0" smtClean="0"/>
              <a:t> popravu. Tento dopis byl jmenovanému vojevůdci předán a </a:t>
            </a:r>
            <a:r>
              <a:rPr lang="cs-CZ" dirty="0" err="1" smtClean="0"/>
              <a:t>Šhrvaraz</a:t>
            </a:r>
            <a:r>
              <a:rPr lang="cs-CZ" dirty="0" smtClean="0"/>
              <a:t> se následně pochopitelně proti </a:t>
            </a:r>
            <a:r>
              <a:rPr lang="cs-CZ" dirty="0" err="1" smtClean="0"/>
              <a:t>Chusravovi</a:t>
            </a:r>
            <a:r>
              <a:rPr lang="cs-CZ" dirty="0" smtClean="0"/>
              <a:t> vzbouřil a armáda se postavila na stranu populárního a úspěšného velitele. </a:t>
            </a:r>
          </a:p>
          <a:p>
            <a:endParaRPr lang="cs-CZ" dirty="0"/>
          </a:p>
        </p:txBody>
      </p:sp>
      <p:pic>
        <p:nvPicPr>
          <p:cNvPr id="5" name="Zástupný symbol pro obsah 4" descr="Mohammad_adil_rais-map1.PNG"/>
          <p:cNvPicPr>
            <a:picLocks noGrp="1" noChangeAspect="1"/>
          </p:cNvPicPr>
          <p:nvPr>
            <p:ph sz="half" idx="2"/>
          </p:nvPr>
        </p:nvPicPr>
        <p:blipFill>
          <a:blip r:embed="rId2" cstate="print"/>
          <a:stretch>
            <a:fillRect/>
          </a:stretch>
        </p:blipFill>
        <p:spPr>
          <a:xfrm>
            <a:off x="1907704" y="3483277"/>
            <a:ext cx="5256584" cy="323033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2818656" cy="648072"/>
          </a:xfrm>
        </p:spPr>
        <p:txBody>
          <a:bodyPr>
            <a:normAutofit/>
          </a:bodyPr>
          <a:lstStyle/>
          <a:p>
            <a:r>
              <a:rPr lang="cs-CZ" sz="2800" dirty="0" err="1" smtClean="0"/>
              <a:t>Nakš</a:t>
            </a:r>
            <a:r>
              <a:rPr lang="cs-CZ" sz="2800" dirty="0" smtClean="0"/>
              <a:t> i-</a:t>
            </a:r>
            <a:r>
              <a:rPr lang="cs-CZ" sz="2800" dirty="0" err="1" smtClean="0"/>
              <a:t>Rustam</a:t>
            </a:r>
            <a:endParaRPr lang="cs-CZ" sz="2800" dirty="0"/>
          </a:p>
        </p:txBody>
      </p:sp>
      <p:pic>
        <p:nvPicPr>
          <p:cNvPr id="4" name="Zástupný symbol pro obsah 3" descr="20101229_Naqsh_e_Rostam_Shiraz_Iran_more_Panoramic.jpg"/>
          <p:cNvPicPr>
            <a:picLocks noGrp="1" noChangeAspect="1"/>
          </p:cNvPicPr>
          <p:nvPr>
            <p:ph sz="half" idx="1"/>
          </p:nvPr>
        </p:nvPicPr>
        <p:blipFill>
          <a:blip r:embed="rId2" cstate="print"/>
          <a:stretch>
            <a:fillRect/>
          </a:stretch>
        </p:blipFill>
        <p:spPr>
          <a:xfrm>
            <a:off x="467544" y="1196752"/>
            <a:ext cx="8247810" cy="2293922"/>
          </a:xfrm>
        </p:spPr>
      </p:pic>
      <p:pic>
        <p:nvPicPr>
          <p:cNvPr id="6" name="Zástupný symbol pro obsah 5" descr="sasanian-naqsh.jpg"/>
          <p:cNvPicPr>
            <a:picLocks noGrp="1" noChangeAspect="1"/>
          </p:cNvPicPr>
          <p:nvPr>
            <p:ph sz="half" idx="2"/>
          </p:nvPr>
        </p:nvPicPr>
        <p:blipFill>
          <a:blip r:embed="rId3" cstate="print"/>
          <a:stretch>
            <a:fillRect/>
          </a:stretch>
        </p:blipFill>
        <p:spPr>
          <a:xfrm>
            <a:off x="467544" y="3607347"/>
            <a:ext cx="8208912" cy="2736303"/>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23528" y="260648"/>
            <a:ext cx="8496944" cy="3240360"/>
          </a:xfrm>
        </p:spPr>
        <p:txBody>
          <a:bodyPr>
            <a:normAutofit fontScale="47500" lnSpcReduction="20000"/>
          </a:bodyPr>
          <a:lstStyle/>
          <a:p>
            <a:r>
              <a:rPr lang="cs-CZ" dirty="0" err="1" smtClean="0"/>
              <a:t>Herakleios</a:t>
            </a:r>
            <a:r>
              <a:rPr lang="cs-CZ" dirty="0" smtClean="0"/>
              <a:t> v létě 627, když dokončil dobytí perských </a:t>
            </a:r>
            <a:r>
              <a:rPr lang="cs-CZ" dirty="0" err="1" smtClean="0"/>
              <a:t>přikavkazských</a:t>
            </a:r>
            <a:r>
              <a:rPr lang="cs-CZ" dirty="0" smtClean="0"/>
              <a:t> provincií a získal spojenectví nových </a:t>
            </a:r>
            <a:r>
              <a:rPr lang="cs-CZ" dirty="0" err="1" smtClean="0"/>
              <a:t>turkojazyčných</a:t>
            </a:r>
            <a:r>
              <a:rPr lang="cs-CZ" dirty="0" smtClean="0"/>
              <a:t> nomádů ze stepí, Chazarů, vytáhl s armádou čítající snad 80 000 mužů na jih do nitra </a:t>
            </a:r>
            <a:r>
              <a:rPr lang="cs-CZ" dirty="0" err="1" smtClean="0"/>
              <a:t>sasánovské</a:t>
            </a:r>
            <a:r>
              <a:rPr lang="cs-CZ" dirty="0" smtClean="0"/>
              <a:t> říše. Přestože se blížil konec </a:t>
            </a:r>
            <a:r>
              <a:rPr lang="cs-CZ" dirty="0" err="1" smtClean="0"/>
              <a:t>standartní</a:t>
            </a:r>
            <a:r>
              <a:rPr lang="cs-CZ" dirty="0" smtClean="0"/>
              <a:t> válečné sezóny, císař byl rozhodnut nepromarnit příležitost rozhodnout válu. Za pustošení krajiny prošel perskou Arménií a </a:t>
            </a:r>
            <a:r>
              <a:rPr lang="cs-CZ" dirty="0" err="1" smtClean="0"/>
              <a:t>Atropatene</a:t>
            </a:r>
            <a:r>
              <a:rPr lang="cs-CZ" dirty="0" smtClean="0"/>
              <a:t> a vpadl do severní </a:t>
            </a:r>
            <a:r>
              <a:rPr lang="cs-CZ" dirty="0" err="1" smtClean="0"/>
              <a:t>Mezopotamie</a:t>
            </a:r>
            <a:r>
              <a:rPr lang="cs-CZ" dirty="0" smtClean="0"/>
              <a:t>. V prosinci 627 došlo k rozhodující bitvě nedaleko Ninive, kde </a:t>
            </a:r>
            <a:r>
              <a:rPr lang="cs-CZ" dirty="0" err="1" smtClean="0"/>
              <a:t>Herakleios</a:t>
            </a:r>
            <a:r>
              <a:rPr lang="cs-CZ" dirty="0" smtClean="0"/>
              <a:t> zvítězil. Perský vojevůdce </a:t>
            </a:r>
            <a:r>
              <a:rPr lang="cs-CZ" dirty="0" err="1" smtClean="0"/>
              <a:t>Rahzad</a:t>
            </a:r>
            <a:r>
              <a:rPr lang="cs-CZ" dirty="0" smtClean="0"/>
              <a:t> padl spolu s množstvím svých mužů. </a:t>
            </a:r>
            <a:r>
              <a:rPr lang="cs-CZ" dirty="0" err="1" smtClean="0"/>
              <a:t>Chusrav</a:t>
            </a:r>
            <a:r>
              <a:rPr lang="cs-CZ" dirty="0" smtClean="0"/>
              <a:t> opustil </a:t>
            </a:r>
            <a:r>
              <a:rPr lang="cs-CZ" dirty="0" err="1" smtClean="0"/>
              <a:t>svůl</a:t>
            </a:r>
            <a:r>
              <a:rPr lang="cs-CZ" dirty="0" smtClean="0"/>
              <a:t> palác v </a:t>
            </a:r>
            <a:r>
              <a:rPr lang="cs-CZ" dirty="0" err="1" smtClean="0"/>
              <a:t>Dastagerdu</a:t>
            </a:r>
            <a:r>
              <a:rPr lang="cs-CZ" dirty="0" smtClean="0"/>
              <a:t> a uprchl do </a:t>
            </a:r>
            <a:r>
              <a:rPr lang="cs-CZ" dirty="0" err="1" smtClean="0"/>
              <a:t>Ktésifónu</a:t>
            </a:r>
            <a:r>
              <a:rPr lang="cs-CZ" dirty="0" smtClean="0"/>
              <a:t>. Již na počátku následujícího r. 628 </a:t>
            </a:r>
            <a:r>
              <a:rPr lang="cs-CZ" dirty="0" err="1" smtClean="0"/>
              <a:t>Herakleios</a:t>
            </a:r>
            <a:r>
              <a:rPr lang="cs-CZ" dirty="0" smtClean="0"/>
              <a:t> dorazil k </a:t>
            </a:r>
            <a:r>
              <a:rPr lang="cs-CZ" dirty="0" err="1" smtClean="0"/>
              <a:t>Dastagerdu</a:t>
            </a:r>
            <a:r>
              <a:rPr lang="cs-CZ" dirty="0" smtClean="0"/>
              <a:t> a nabídl perskému králi mír. </a:t>
            </a:r>
            <a:r>
              <a:rPr lang="cs-CZ" dirty="0" err="1" smtClean="0"/>
              <a:t>Chusrav</a:t>
            </a:r>
            <a:r>
              <a:rPr lang="cs-CZ" dirty="0" smtClean="0"/>
              <a:t> nabídku odmítl. Císař proto </a:t>
            </a:r>
            <a:r>
              <a:rPr lang="cs-CZ" dirty="0" err="1" smtClean="0"/>
              <a:t>Dastagerd</a:t>
            </a:r>
            <a:r>
              <a:rPr lang="cs-CZ" dirty="0" smtClean="0"/>
              <a:t> spálil a přitáhl ke </a:t>
            </a:r>
            <a:r>
              <a:rPr lang="cs-CZ" dirty="0" err="1" smtClean="0"/>
              <a:t>Ktésifónu</a:t>
            </a:r>
            <a:r>
              <a:rPr lang="cs-CZ" dirty="0" smtClean="0"/>
              <a:t>, který byl ovšem chráněn mohutným vodním kanálem, navíc po zimních deštích byl stav vody velmi vysoký, a navíc, vypukla epidemie moru. </a:t>
            </a:r>
            <a:r>
              <a:rPr lang="cs-CZ" dirty="0" err="1" smtClean="0"/>
              <a:t>Herakleios</a:t>
            </a:r>
            <a:r>
              <a:rPr lang="cs-CZ" dirty="0" smtClean="0"/>
              <a:t> se proto rozhodl stáhnout se a ponechat závěrečné rozhodnutí na samotných Peršanech – </a:t>
            </a:r>
            <a:r>
              <a:rPr lang="cs-CZ" dirty="0" err="1" smtClean="0"/>
              <a:t>Chusrav</a:t>
            </a:r>
            <a:r>
              <a:rPr lang="cs-CZ" dirty="0" smtClean="0"/>
              <a:t> byl záhy sesazen svým synem </a:t>
            </a:r>
            <a:r>
              <a:rPr lang="cs-CZ" dirty="0" err="1" smtClean="0"/>
              <a:t>Široe</a:t>
            </a:r>
            <a:r>
              <a:rPr lang="cs-CZ" dirty="0" smtClean="0"/>
              <a:t> a posléze popraven. Nový král </a:t>
            </a:r>
            <a:r>
              <a:rPr lang="cs-CZ" dirty="0" err="1" smtClean="0"/>
              <a:t>Kavád</a:t>
            </a:r>
            <a:r>
              <a:rPr lang="cs-CZ" dirty="0" smtClean="0"/>
              <a:t> II. </a:t>
            </a:r>
            <a:r>
              <a:rPr lang="cs-CZ" dirty="0" err="1" smtClean="0"/>
              <a:t>ožádal</a:t>
            </a:r>
            <a:r>
              <a:rPr lang="cs-CZ" dirty="0" smtClean="0"/>
              <a:t> o mír. Do měsíce byla uzavřena mírová smlouva, v níž byly obnoveny hranice mezi oběma mocnostmi z r. 602, </a:t>
            </a:r>
            <a:r>
              <a:rPr lang="cs-CZ" dirty="0" err="1" smtClean="0"/>
              <a:t>Sasánovci</a:t>
            </a:r>
            <a:r>
              <a:rPr lang="cs-CZ" dirty="0" smtClean="0"/>
              <a:t> vrátili veškerou kořist a odvlečené obyvatelstvo. Zbývalo se ještě vypořádat s </a:t>
            </a:r>
            <a:r>
              <a:rPr lang="cs-CZ" dirty="0" err="1" smtClean="0"/>
              <a:t>Šahrvarazem</a:t>
            </a:r>
            <a:r>
              <a:rPr lang="cs-CZ" dirty="0" smtClean="0"/>
              <a:t> kontrolujícím stále Sýrii, Palestinu i Egypt. Schopný perský a nyní již de facto nezávislý vládce východořímského Předního východu nebyl ochoten kapitulovat bez boje, ovšem když zemřel mladý </a:t>
            </a:r>
            <a:r>
              <a:rPr lang="cs-CZ" dirty="0" err="1" smtClean="0"/>
              <a:t>Kavád</a:t>
            </a:r>
            <a:r>
              <a:rPr lang="cs-CZ" dirty="0" smtClean="0"/>
              <a:t> </a:t>
            </a:r>
            <a:r>
              <a:rPr lang="cs-CZ" dirty="0" err="1" smtClean="0"/>
              <a:t>Široe</a:t>
            </a:r>
            <a:r>
              <a:rPr lang="cs-CZ" dirty="0" smtClean="0"/>
              <a:t> na mor a trůn nastoupil jeho syn </a:t>
            </a:r>
            <a:r>
              <a:rPr lang="cs-CZ" dirty="0" err="1" smtClean="0"/>
              <a:t>Ardašír</a:t>
            </a:r>
            <a:r>
              <a:rPr lang="cs-CZ" dirty="0" smtClean="0"/>
              <a:t> III., </a:t>
            </a:r>
            <a:r>
              <a:rPr lang="cs-CZ" dirty="0" err="1" smtClean="0"/>
              <a:t>Šahrvaraz</a:t>
            </a:r>
            <a:r>
              <a:rPr lang="cs-CZ" dirty="0" smtClean="0"/>
              <a:t> se s </a:t>
            </a:r>
            <a:r>
              <a:rPr lang="cs-CZ" dirty="0" err="1" smtClean="0"/>
              <a:t>Herakleiem</a:t>
            </a:r>
            <a:r>
              <a:rPr lang="cs-CZ" dirty="0" smtClean="0"/>
              <a:t> na osobní schůzce dohodl, že vrátí všechny římské državy s výjimkou Horní </a:t>
            </a:r>
            <a:r>
              <a:rPr lang="cs-CZ" dirty="0" err="1" smtClean="0"/>
              <a:t>Mezopotamie</a:t>
            </a:r>
            <a:r>
              <a:rPr lang="cs-CZ" dirty="0" smtClean="0"/>
              <a:t>, která se stane jeho základnou v boji o </a:t>
            </a:r>
            <a:r>
              <a:rPr lang="cs-CZ" dirty="0" err="1" smtClean="0"/>
              <a:t>sasánovský</a:t>
            </a:r>
            <a:r>
              <a:rPr lang="cs-CZ" dirty="0" smtClean="0"/>
              <a:t> trůn. </a:t>
            </a:r>
            <a:r>
              <a:rPr lang="cs-CZ" dirty="0" err="1" smtClean="0"/>
              <a:t>Šahrvaraz</a:t>
            </a:r>
            <a:r>
              <a:rPr lang="cs-CZ" dirty="0" smtClean="0"/>
              <a:t> se svou armádou skutečně v dubnu 630 dobyl </a:t>
            </a:r>
            <a:r>
              <a:rPr lang="cs-CZ" dirty="0" err="1" smtClean="0"/>
              <a:t>Ktésifón</a:t>
            </a:r>
            <a:r>
              <a:rPr lang="cs-CZ" dirty="0" smtClean="0"/>
              <a:t>, nechal popravit mladého krále, ovšem sám zanedlouho podlehl vražednému spiknutí. Persie se poté ocitla ve víru palácových spiknutí, povstání a stupňujícího se vnitřního rozkladu, který způsobil, že nebyl schopna odolat náporu islámu na válečném poli, ale ani atraktivnímu poselství nové univerzální víry.</a:t>
            </a:r>
          </a:p>
          <a:p>
            <a:r>
              <a:rPr lang="cs-CZ" dirty="0" err="1" smtClean="0"/>
              <a:t>Herakleios</a:t>
            </a:r>
            <a:r>
              <a:rPr lang="cs-CZ" dirty="0" smtClean="0"/>
              <a:t> v březnu 630 v triumfálním pochodu vrátil svatý Kříž do Jeruzaléma. Poté po 7 letech v poli se vrátil s Martinou jako slavný vítěz do Konstantinopole. </a:t>
            </a:r>
          </a:p>
          <a:p>
            <a:endParaRPr lang="cs-CZ" dirty="0"/>
          </a:p>
        </p:txBody>
      </p:sp>
      <p:pic>
        <p:nvPicPr>
          <p:cNvPr id="5" name="Zástupný symbol pro obsah 4" descr="heraclius-entering-jerusalem-with-the-true-cross-from-the-frescoes-in-the-church-of-san-francesco-in-arezzo.jpg"/>
          <p:cNvPicPr>
            <a:picLocks noGrp="1" noChangeAspect="1"/>
          </p:cNvPicPr>
          <p:nvPr>
            <p:ph sz="half" idx="2"/>
          </p:nvPr>
        </p:nvPicPr>
        <p:blipFill>
          <a:blip r:embed="rId2" cstate="print"/>
          <a:stretch>
            <a:fillRect/>
          </a:stretch>
        </p:blipFill>
        <p:spPr>
          <a:xfrm>
            <a:off x="1835696" y="3352160"/>
            <a:ext cx="5544616" cy="3342624"/>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23528" y="260648"/>
            <a:ext cx="4193608" cy="6408712"/>
          </a:xfrm>
        </p:spPr>
        <p:txBody>
          <a:bodyPr>
            <a:normAutofit fontScale="47500" lnSpcReduction="20000"/>
          </a:bodyPr>
          <a:lstStyle/>
          <a:p>
            <a:r>
              <a:rPr lang="cs-CZ" dirty="0" smtClean="0"/>
              <a:t>Bezprecedentní úspěchy, kterých perské armády za vlády  </a:t>
            </a:r>
            <a:r>
              <a:rPr lang="cs-CZ" dirty="0" err="1" smtClean="0"/>
              <a:t>Chusrava</a:t>
            </a:r>
            <a:r>
              <a:rPr lang="cs-CZ" dirty="0" smtClean="0"/>
              <a:t> II. dosáhly, byly výrazně usnadněny zuřící občanskou válkou mezi stoupenci uzurpátora </a:t>
            </a:r>
            <a:r>
              <a:rPr lang="cs-CZ" dirty="0" err="1" smtClean="0"/>
              <a:t>Foky</a:t>
            </a:r>
            <a:r>
              <a:rPr lang="cs-CZ" dirty="0" smtClean="0"/>
              <a:t> a popraveného císaře </a:t>
            </a:r>
            <a:r>
              <a:rPr lang="cs-CZ" dirty="0" err="1" smtClean="0"/>
              <a:t>Maurikia</a:t>
            </a:r>
            <a:r>
              <a:rPr lang="cs-CZ" dirty="0" smtClean="0"/>
              <a:t>, resp. dynastií </a:t>
            </a:r>
            <a:r>
              <a:rPr lang="cs-CZ" dirty="0" err="1" smtClean="0"/>
              <a:t>Herakleiovců</a:t>
            </a:r>
            <a:r>
              <a:rPr lang="cs-CZ" dirty="0" smtClean="0"/>
              <a:t>, vedoucí odboj proti </a:t>
            </a:r>
            <a:r>
              <a:rPr lang="cs-CZ" dirty="0" err="1" smtClean="0"/>
              <a:t>Fokovi</a:t>
            </a:r>
            <a:r>
              <a:rPr lang="cs-CZ" dirty="0" smtClean="0"/>
              <a:t> v letech 609-11. </a:t>
            </a:r>
          </a:p>
          <a:p>
            <a:r>
              <a:rPr lang="cs-CZ" dirty="0" smtClean="0"/>
              <a:t>Obrovská územní expanze a anexe rozsáhlých území k perské říši však paradoxně způsobila </a:t>
            </a:r>
            <a:r>
              <a:rPr lang="cs-CZ" dirty="0" err="1" smtClean="0"/>
              <a:t>sasánovskému</a:t>
            </a:r>
            <a:r>
              <a:rPr lang="cs-CZ" dirty="0" smtClean="0"/>
              <a:t> státu hospodářské potíže. Pomineme-li </a:t>
            </a:r>
            <a:r>
              <a:rPr lang="cs-CZ" dirty="0" err="1" smtClean="0"/>
              <a:t>přínost</a:t>
            </a:r>
            <a:r>
              <a:rPr lang="cs-CZ" dirty="0" smtClean="0"/>
              <a:t> odvlečeného obyvatelstva a obrovskou materiální kořist, kterou </a:t>
            </a:r>
            <a:r>
              <a:rPr lang="cs-CZ" dirty="0" err="1" smtClean="0"/>
              <a:t>sasánovské</a:t>
            </a:r>
            <a:r>
              <a:rPr lang="cs-CZ" dirty="0" smtClean="0"/>
              <a:t> armády získaly, okupace dobytých krajů vedla k nutnosti nákladného udržování početných vojenských posádek, které spotřebovaly většinu daňového výnosu a zisku z dobytých oblastí. </a:t>
            </a:r>
          </a:p>
          <a:p>
            <a:r>
              <a:rPr lang="cs-CZ" dirty="0" smtClean="0"/>
              <a:t>Docházelo navíc k tomu, že od metropole velice vzdálené armády ztrácely přímou vazbu na panovníka ve prospěch stále intenzivnějšímu vztahu ke svým vítězným vojevůdcům, což, jak se ukázalo, mělo posléze pro režim </a:t>
            </a:r>
            <a:r>
              <a:rPr lang="cs-CZ" dirty="0" err="1" smtClean="0"/>
              <a:t>Chusrava</a:t>
            </a:r>
            <a:r>
              <a:rPr lang="cs-CZ" dirty="0" smtClean="0"/>
              <a:t> II. katastrofální důsledky. </a:t>
            </a:r>
          </a:p>
          <a:p>
            <a:r>
              <a:rPr lang="cs-CZ" dirty="0" smtClean="0"/>
              <a:t>Konečná prohra Peršanů ve válce s císařem </a:t>
            </a:r>
            <a:r>
              <a:rPr lang="cs-CZ" dirty="0" err="1" smtClean="0"/>
              <a:t>Herakleiem</a:t>
            </a:r>
            <a:r>
              <a:rPr lang="cs-CZ" dirty="0" smtClean="0"/>
              <a:t>, nucené vrácení kořisti, návrat odvlečeného obyvatelstva a především dalekosáhlá devastace zemědělského jádra </a:t>
            </a:r>
            <a:r>
              <a:rPr lang="cs-CZ" dirty="0" err="1" smtClean="0"/>
              <a:t>sasánovského</a:t>
            </a:r>
            <a:r>
              <a:rPr lang="cs-CZ" dirty="0" smtClean="0"/>
              <a:t> státu způsobila hospodářský i společenský rozvrat ústící v sérii politických otřesů spojených s palácovými puči a opakujícími se vraždami králů v době, kdy muslimské armády zahajovaly svá světová tažení. </a:t>
            </a:r>
          </a:p>
          <a:p>
            <a:r>
              <a:rPr lang="cs-CZ" dirty="0" err="1" smtClean="0"/>
              <a:t>Jazdgard</a:t>
            </a:r>
            <a:r>
              <a:rPr lang="cs-CZ" dirty="0" smtClean="0"/>
              <a:t> III. (633–51) byl nucen v letech 638/639 vyklidit Irák a již nebylo schopen zvrátit běh věci v situaci, kdy </a:t>
            </a:r>
            <a:r>
              <a:rPr lang="cs-CZ" dirty="0" err="1" smtClean="0"/>
              <a:t>sasánovské</a:t>
            </a:r>
            <a:r>
              <a:rPr lang="cs-CZ" dirty="0" smtClean="0"/>
              <a:t> dynastii chyběla jak prestiž, tak i materiální prostředky a elity perské společnosti se počaly stále více obracet k arabským vítězům, kteří nabízeli stabilitu a nové možnosti rozmachu. Pro křesťanskou většinu v </a:t>
            </a:r>
            <a:r>
              <a:rPr lang="cs-CZ" dirty="0" err="1" smtClean="0"/>
              <a:t>Mezopotamii</a:t>
            </a:r>
            <a:r>
              <a:rPr lang="cs-CZ" dirty="0" smtClean="0"/>
              <a:t> se navíc pod arabskou vládou nic nezměnilo, naopak získali více chráněné a privilegované postavení.</a:t>
            </a:r>
          </a:p>
          <a:p>
            <a:endParaRPr lang="cs-CZ" dirty="0"/>
          </a:p>
        </p:txBody>
      </p:sp>
      <p:pic>
        <p:nvPicPr>
          <p:cNvPr id="7" name="Zástupný symbol pro obsah 6" descr="Sasanian_calibanarius__Standard_Bearer.bmp"/>
          <p:cNvPicPr>
            <a:picLocks noGrp="1" noChangeAspect="1"/>
          </p:cNvPicPr>
          <p:nvPr>
            <p:ph sz="half" idx="2"/>
          </p:nvPr>
        </p:nvPicPr>
        <p:blipFill>
          <a:blip r:embed="rId2" cstate="print"/>
          <a:stretch>
            <a:fillRect/>
          </a:stretch>
        </p:blipFill>
        <p:spPr>
          <a:xfrm>
            <a:off x="4713412" y="692696"/>
            <a:ext cx="4176813" cy="5403304"/>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76672"/>
            <a:ext cx="4546848" cy="5616624"/>
          </a:xfrm>
        </p:spPr>
        <p:txBody>
          <a:bodyPr>
            <a:normAutofit fontScale="55000" lnSpcReduction="20000"/>
          </a:bodyPr>
          <a:lstStyle/>
          <a:p>
            <a:r>
              <a:rPr lang="cs-CZ" dirty="0" smtClean="0"/>
              <a:t>Úspěch a rychlost perského postupu byly výrazně usnadněny povstáními židovské části obyvatelstva </a:t>
            </a:r>
            <a:r>
              <a:rPr lang="cs-CZ" dirty="0" err="1" smtClean="0"/>
              <a:t>syropalestinské</a:t>
            </a:r>
            <a:r>
              <a:rPr lang="cs-CZ" dirty="0" smtClean="0"/>
              <a:t> oblasti. Perská vláda v Sýrii a Palestině trvala až do samého konce, tj. do roku 628, ovšem jak písemné zprávy tak archeologické prameny, které by dokládaly jednoznačně perskou přítomnost, která trvala v některých oblastech až dvě desetiletí, takřka zcela chybí – takovýmto dokladem existence perské vlády v Palestině by mohly být dochované branky na polo v hipodromu v </a:t>
            </a:r>
            <a:r>
              <a:rPr lang="cs-CZ" dirty="0" err="1" smtClean="0"/>
              <a:t>Gerase</a:t>
            </a:r>
            <a:r>
              <a:rPr lang="cs-CZ" dirty="0" smtClean="0"/>
              <a:t>. Fakticky žádné památky není možné bezpečně připsat </a:t>
            </a:r>
            <a:r>
              <a:rPr lang="cs-CZ" dirty="0" err="1" smtClean="0"/>
              <a:t>sasánovské</a:t>
            </a:r>
            <a:r>
              <a:rPr lang="cs-CZ" dirty="0" smtClean="0"/>
              <a:t> správě. </a:t>
            </a:r>
          </a:p>
          <a:p>
            <a:r>
              <a:rPr lang="cs-CZ" dirty="0" smtClean="0"/>
              <a:t>Je rovněž obtížné stanovit míru destrukce provázející tento násilný zábor byzantských území </a:t>
            </a:r>
            <a:r>
              <a:rPr lang="cs-CZ" dirty="0" err="1" smtClean="0"/>
              <a:t>sasánovskými</a:t>
            </a:r>
            <a:r>
              <a:rPr lang="cs-CZ" dirty="0" smtClean="0"/>
              <a:t> armádami, je třeba téměř nemožné archeologicky rozlišit škody způsobené </a:t>
            </a:r>
            <a:r>
              <a:rPr lang="cs-CZ" dirty="0" err="1" smtClean="0"/>
              <a:t>sasánovským</a:t>
            </a:r>
            <a:r>
              <a:rPr lang="cs-CZ" dirty="0" smtClean="0"/>
              <a:t> dobytím a okupací teritoria od následků muslimské invaze v 30. a 40. letech 7. století (po r. 632, kdy zemřel </a:t>
            </a:r>
            <a:r>
              <a:rPr lang="cs-CZ" dirty="0" err="1" smtClean="0"/>
              <a:t>Muhammad</a:t>
            </a:r>
            <a:r>
              <a:rPr lang="cs-CZ" dirty="0" smtClean="0"/>
              <a:t> a byla zahájena arabská dobyvatelská tažení). Obecně však platí, že archeologické bádání nedokládá žádnou hospodářskou, sociální nebo populační katastrofu. Jistý úpadek zejména bohatých pobřežních měst je pozorovatelný již v průběhu 6. století (ovšem tento pokles byl vyvážen a snad i způsoben obrovským rozmachem venkovského vesnického osídlení) a je možné konstatovat, že Egypt, Palestina a Sýrie pokračovaly v předchozí prosperitě i po otřesech způsobených </a:t>
            </a:r>
            <a:r>
              <a:rPr lang="cs-CZ" dirty="0" err="1" smtClean="0"/>
              <a:t>sasánovskými</a:t>
            </a:r>
            <a:r>
              <a:rPr lang="cs-CZ" dirty="0" smtClean="0"/>
              <a:t> a muslimskými invazemi přinejmenším do konce 7. st.</a:t>
            </a:r>
          </a:p>
          <a:p>
            <a:endParaRPr lang="cs-CZ" dirty="0"/>
          </a:p>
        </p:txBody>
      </p:sp>
      <p:pic>
        <p:nvPicPr>
          <p:cNvPr id="5" name="Zástupný symbol pro obsah 4" descr="Polo.jpg"/>
          <p:cNvPicPr>
            <a:picLocks noGrp="1" noChangeAspect="1"/>
          </p:cNvPicPr>
          <p:nvPr>
            <p:ph sz="half" idx="2"/>
          </p:nvPr>
        </p:nvPicPr>
        <p:blipFill>
          <a:blip r:embed="rId2" cstate="print"/>
          <a:stretch>
            <a:fillRect/>
          </a:stretch>
        </p:blipFill>
        <p:spPr>
          <a:xfrm>
            <a:off x="5228494" y="548680"/>
            <a:ext cx="3517001" cy="554732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476672"/>
            <a:ext cx="8363272" cy="5832648"/>
          </a:xfrm>
        </p:spPr>
        <p:txBody>
          <a:bodyPr>
            <a:normAutofit fontScale="47500" lnSpcReduction="20000"/>
          </a:bodyPr>
          <a:lstStyle/>
          <a:p>
            <a:r>
              <a:rPr lang="cs-CZ" dirty="0" smtClean="0"/>
              <a:t>Obě velmoci měly zkušenosti s arabskými nájezdy, šlo ale o klasické loupeživé vpády relativně nepočetných skupin a tomuto typu drobné války byla také uzpůsobena pohraniční obrana na hranici s pouští. Muslimská invaze však představovala něco diametrálně odlišného – příval vysoce motivovaných muslimských vojsk často výrazně přečíslil obránce. Po obsazení venkova zůstaly obklíčené pevnosti a města se sebelepšími fortifikacemi v bezvýchodném postavení, bez zásobování ze zemědělského zázemí a bez naděje na vyproštění ze strany systematicky ničených polních armád. </a:t>
            </a:r>
          </a:p>
          <a:p>
            <a:r>
              <a:rPr lang="cs-CZ" dirty="0" smtClean="0"/>
              <a:t>Významnou roli v úspěchu muslimů hrála mimořádná flexibilita arabských armád schopných rychle znásobit síly a nečekaně udeřit, a naopak, v případě potřeby, zmizet v poušti nebo se rozdělit na menší skupiny válečníků plenící nepřátelskou krajinu.</a:t>
            </a:r>
          </a:p>
          <a:p>
            <a:r>
              <a:rPr lang="cs-CZ" dirty="0" smtClean="0"/>
              <a:t>Arabové navíc využili mocenského vakua v syrské poušti – jak Byzanc, tak Persie se totiž v závěru 6. století osudově přičinili o zánik dosud fungujícího modelu arabských spojeneckých nárazníkových „států“ v poušti. Roku 581 byl </a:t>
            </a:r>
            <a:r>
              <a:rPr lang="cs-CZ" dirty="0" err="1" smtClean="0"/>
              <a:t>phylarch</a:t>
            </a:r>
            <a:r>
              <a:rPr lang="cs-CZ" dirty="0" smtClean="0"/>
              <a:t> </a:t>
            </a:r>
            <a:r>
              <a:rPr lang="cs-CZ" dirty="0" err="1" smtClean="0"/>
              <a:t>al</a:t>
            </a:r>
            <a:r>
              <a:rPr lang="cs-CZ" dirty="0" smtClean="0"/>
              <a:t>-</a:t>
            </a:r>
            <a:r>
              <a:rPr lang="cs-CZ" dirty="0" err="1" smtClean="0"/>
              <a:t>Mundhir</a:t>
            </a:r>
            <a:r>
              <a:rPr lang="cs-CZ" dirty="0" smtClean="0"/>
              <a:t> uvězněn a poslán do vyhnanství na Sicílii císařem </a:t>
            </a:r>
            <a:r>
              <a:rPr lang="cs-CZ" dirty="0" err="1" smtClean="0"/>
              <a:t>Tiberiem</a:t>
            </a:r>
            <a:r>
              <a:rPr lang="cs-CZ" dirty="0" smtClean="0"/>
              <a:t>, o dva roky později postihl tentýž osud jeho syna </a:t>
            </a:r>
            <a:r>
              <a:rPr lang="cs-CZ" dirty="0" err="1" smtClean="0"/>
              <a:t>al</a:t>
            </a:r>
            <a:r>
              <a:rPr lang="cs-CZ" dirty="0" smtClean="0"/>
              <a:t>-</a:t>
            </a:r>
            <a:r>
              <a:rPr lang="cs-CZ" dirty="0" err="1" smtClean="0"/>
              <a:t>Númána</a:t>
            </a:r>
            <a:r>
              <a:rPr lang="cs-CZ" dirty="0" smtClean="0"/>
              <a:t>. Důvodem byla nedůvěra ke </a:t>
            </a:r>
            <a:r>
              <a:rPr lang="cs-CZ" dirty="0" err="1" smtClean="0"/>
              <a:t>Ghassánovcům</a:t>
            </a:r>
            <a:r>
              <a:rPr lang="cs-CZ" dirty="0" smtClean="0"/>
              <a:t>, kteří skutečně během persko-byzantské války v 70. letech neprokázali příliš loajality a entuziasmu (prapůvodním důvodem ovšem bylo hrubé zacházení, kterého se jim dostalo od císaře Justina II. a zastavení finančních dávek ze strany impéria), a také náboženské spory: </a:t>
            </a:r>
            <a:r>
              <a:rPr lang="cs-CZ" dirty="0" err="1" smtClean="0"/>
              <a:t>Ghassánovci</a:t>
            </a:r>
            <a:r>
              <a:rPr lang="cs-CZ" dirty="0" smtClean="0"/>
              <a:t> bili nadšenými stoupenci </a:t>
            </a:r>
            <a:r>
              <a:rPr lang="cs-CZ" dirty="0" err="1" smtClean="0"/>
              <a:t>monofisitského</a:t>
            </a:r>
            <a:r>
              <a:rPr lang="cs-CZ" dirty="0" smtClean="0"/>
              <a:t> křesťanství </a:t>
            </a:r>
            <a:r>
              <a:rPr lang="cs-CZ" dirty="0" err="1" smtClean="0"/>
              <a:t>narozdíl</a:t>
            </a:r>
            <a:r>
              <a:rPr lang="cs-CZ" dirty="0" smtClean="0"/>
              <a:t> od ortodoxních císařů. Každopádně tento dvojí zásah proti </a:t>
            </a:r>
            <a:r>
              <a:rPr lang="cs-CZ" dirty="0" err="1" smtClean="0"/>
              <a:t>ghassánovské</a:t>
            </a:r>
            <a:r>
              <a:rPr lang="cs-CZ" dirty="0" smtClean="0"/>
              <a:t> reprezentaci podlomil moc a autoritu </a:t>
            </a:r>
            <a:r>
              <a:rPr lang="cs-CZ" dirty="0" err="1" smtClean="0"/>
              <a:t>ghassánovských</a:t>
            </a:r>
            <a:r>
              <a:rPr lang="cs-CZ" dirty="0" smtClean="0"/>
              <a:t> knížat. Následný pokus císaře </a:t>
            </a:r>
            <a:r>
              <a:rPr lang="cs-CZ" dirty="0" err="1" smtClean="0"/>
              <a:t>Maurikia</a:t>
            </a:r>
            <a:r>
              <a:rPr lang="cs-CZ" dirty="0" smtClean="0"/>
              <a:t> nahradit dosavadního tradičního dominantního spojence chránícího pouštní hranici systémem menších, lépe kontrolovatelných arabských jednotek byl rozhodně špatným tahem, impérium se zbavilo o mocného a efektivního spojence znalého pouštního způsobu boje a schopného efektivně zasadit úder i hluboko v arabském zázemí. K podobnému vývoji došlo i v Persii, když </a:t>
            </a:r>
            <a:r>
              <a:rPr lang="cs-CZ" dirty="0" err="1" smtClean="0"/>
              <a:t>Chusrav</a:t>
            </a:r>
            <a:r>
              <a:rPr lang="cs-CZ" dirty="0" smtClean="0"/>
              <a:t> II. rozbil moc dávných věrných spojenců </a:t>
            </a:r>
            <a:r>
              <a:rPr lang="cs-CZ" dirty="0" err="1" smtClean="0"/>
              <a:t>Lakhmovců</a:t>
            </a:r>
            <a:r>
              <a:rPr lang="cs-CZ" dirty="0" smtClean="0"/>
              <a:t> z </a:t>
            </a:r>
            <a:r>
              <a:rPr lang="cs-CZ" dirty="0" err="1" smtClean="0"/>
              <a:t>Hiry</a:t>
            </a:r>
            <a:r>
              <a:rPr lang="cs-CZ" dirty="0" smtClean="0"/>
              <a:t> a rovněž zavedl decentralizovaný systém ochrany západní pouštní hranice </a:t>
            </a:r>
            <a:r>
              <a:rPr lang="cs-CZ" dirty="0" err="1" smtClean="0"/>
              <a:t>sasánovského</a:t>
            </a:r>
            <a:r>
              <a:rPr lang="cs-CZ" dirty="0" smtClean="0"/>
              <a:t> státu.</a:t>
            </a:r>
          </a:p>
          <a:p>
            <a:r>
              <a:rPr lang="cs-CZ" dirty="0" smtClean="0"/>
              <a:t>Arabové stísněni zápolícími velmocemi si připadali, jak uvádí historik </a:t>
            </a:r>
            <a:r>
              <a:rPr lang="cs-CZ" dirty="0" err="1" smtClean="0"/>
              <a:t>al</a:t>
            </a:r>
            <a:r>
              <a:rPr lang="cs-CZ" dirty="0" smtClean="0"/>
              <a:t>-</a:t>
            </a:r>
            <a:r>
              <a:rPr lang="cs-CZ" dirty="0" err="1" smtClean="0"/>
              <a:t>Tabarí</a:t>
            </a:r>
            <a:r>
              <a:rPr lang="cs-CZ" dirty="0" smtClean="0"/>
              <a:t>, jako polapeni na vrcholu skály mezi dvěma lvy, Persií a Byzancí.  </a:t>
            </a:r>
          </a:p>
          <a:p>
            <a:r>
              <a:rPr lang="cs-CZ" dirty="0" smtClean="0"/>
              <a:t>To co skutečně zlomilo síly Byzance i </a:t>
            </a:r>
            <a:r>
              <a:rPr lang="cs-CZ" dirty="0" err="1" smtClean="0"/>
              <a:t>sasánovské</a:t>
            </a:r>
            <a:r>
              <a:rPr lang="cs-CZ" dirty="0" smtClean="0"/>
              <a:t> Persie byl mobilizující efekt nového </a:t>
            </a:r>
            <a:r>
              <a:rPr lang="cs-CZ" dirty="0" err="1" smtClean="0"/>
              <a:t>Muhammadova</a:t>
            </a:r>
            <a:r>
              <a:rPr lang="cs-CZ" dirty="0" smtClean="0"/>
              <a:t> učení elektrizující a sjednocující masy arabské kmenové společnosti. Sjednocená moc kmenové Arábie poté rozdrtila útok z této strany nečekající, na tento způsob boje nepřipravené, a předchozím konfliktem vyčerpané titány. Počáteční vítězství, jichž dosáhla východořímská armáda v Sýrii </a:t>
            </a:r>
            <a:r>
              <a:rPr lang="cs-CZ" dirty="0" err="1" smtClean="0"/>
              <a:t>sasánovské</a:t>
            </a:r>
            <a:r>
              <a:rPr lang="cs-CZ" dirty="0" smtClean="0"/>
              <a:t> vojsko v </a:t>
            </a:r>
            <a:r>
              <a:rPr lang="cs-CZ" dirty="0" err="1" smtClean="0"/>
              <a:t>Mezopotamii</a:t>
            </a:r>
            <a:r>
              <a:rPr lang="cs-CZ" dirty="0" smtClean="0"/>
              <a:t> by dříve byla stačila k pacifikaci nepřítele. Teď však pouze vyprovokovala další nápor. Následující porážky rozbily pravidelné armády obou velmocí a způsobily zhroucení obrany. Celý Přední východ se v průběhu 15 let stal jádrem nové světové velmoci islámského arabského chalífátu. </a:t>
            </a:r>
          </a:p>
          <a:p>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sz="half" idx="1"/>
          </p:nvPr>
        </p:nvSpPr>
        <p:spPr>
          <a:xfrm>
            <a:off x="251520" y="404664"/>
            <a:ext cx="8568952" cy="5688632"/>
          </a:xfrm>
        </p:spPr>
        <p:txBody>
          <a:bodyPr>
            <a:normAutofit fontScale="47500" lnSpcReduction="20000"/>
          </a:bodyPr>
          <a:lstStyle/>
          <a:p>
            <a:r>
              <a:rPr lang="cs-CZ" dirty="0" smtClean="0"/>
              <a:t>nejranější muslimské nájezdy počaly již 629, kdy do Palestiny vpadlo  arabské vojsko, které však bylo spojenými silami Východořímské armády a  křesťanských Arabů poraženo</a:t>
            </a:r>
          </a:p>
          <a:p>
            <a:r>
              <a:rPr lang="cs-CZ" dirty="0" smtClean="0"/>
              <a:t> 633 arabská vojska vpadla do </a:t>
            </a:r>
            <a:r>
              <a:rPr lang="cs-CZ" dirty="0" err="1" smtClean="0"/>
              <a:t>Mezopotamie</a:t>
            </a:r>
            <a:r>
              <a:rPr lang="cs-CZ" dirty="0" smtClean="0"/>
              <a:t> a v sérii bitev porazila </a:t>
            </a:r>
            <a:r>
              <a:rPr lang="cs-CZ" dirty="0" err="1" smtClean="0"/>
              <a:t>sasánovskou</a:t>
            </a:r>
            <a:r>
              <a:rPr lang="cs-CZ" dirty="0" smtClean="0"/>
              <a:t> armádu, mezitím ale souběžná invaze do římské </a:t>
            </a:r>
            <a:r>
              <a:rPr lang="cs-CZ" dirty="0" err="1" smtClean="0"/>
              <a:t>Syrie</a:t>
            </a:r>
            <a:r>
              <a:rPr lang="cs-CZ" dirty="0" smtClean="0"/>
              <a:t> a Palestiny narazila na houževnatý odpor východořímské obrany – chalífa Abú </a:t>
            </a:r>
            <a:r>
              <a:rPr lang="cs-CZ" dirty="0" err="1" smtClean="0"/>
              <a:t>Bakr</a:t>
            </a:r>
            <a:r>
              <a:rPr lang="cs-CZ" dirty="0" smtClean="0"/>
              <a:t> požádal velitele arabské armády v </a:t>
            </a:r>
            <a:r>
              <a:rPr lang="cs-CZ" dirty="0" err="1" smtClean="0"/>
              <a:t>Mezopotamii</a:t>
            </a:r>
            <a:r>
              <a:rPr lang="cs-CZ" dirty="0" smtClean="0"/>
              <a:t> </a:t>
            </a:r>
            <a:r>
              <a:rPr lang="cs-CZ" dirty="0" err="1" smtClean="0"/>
              <a:t>Chálida</a:t>
            </a:r>
            <a:r>
              <a:rPr lang="cs-CZ" dirty="0" smtClean="0"/>
              <a:t> </a:t>
            </a:r>
            <a:r>
              <a:rPr lang="cs-CZ" dirty="0" err="1" smtClean="0"/>
              <a:t>ibn</a:t>
            </a:r>
            <a:r>
              <a:rPr lang="cs-CZ" dirty="0" smtClean="0"/>
              <a:t> </a:t>
            </a:r>
            <a:r>
              <a:rPr lang="cs-CZ" dirty="0" err="1" smtClean="0"/>
              <a:t>al</a:t>
            </a:r>
            <a:r>
              <a:rPr lang="cs-CZ" dirty="0" smtClean="0"/>
              <a:t>-</a:t>
            </a:r>
            <a:r>
              <a:rPr lang="cs-CZ" dirty="0" err="1" smtClean="0"/>
              <a:t>Walída</a:t>
            </a:r>
            <a:r>
              <a:rPr lang="cs-CZ" dirty="0" smtClean="0"/>
              <a:t> o zásah</a:t>
            </a:r>
          </a:p>
          <a:p>
            <a:r>
              <a:rPr lang="cs-CZ" dirty="0" smtClean="0"/>
              <a:t>634 vpadl vojevůdce </a:t>
            </a:r>
            <a:r>
              <a:rPr lang="cs-CZ" dirty="0" err="1" smtClean="0"/>
              <a:t>Chálid</a:t>
            </a:r>
            <a:r>
              <a:rPr lang="cs-CZ" dirty="0" smtClean="0"/>
              <a:t> </a:t>
            </a:r>
            <a:r>
              <a:rPr lang="cs-CZ" dirty="0" err="1" smtClean="0"/>
              <a:t>ibn</a:t>
            </a:r>
            <a:r>
              <a:rPr lang="cs-CZ" dirty="0" smtClean="0"/>
              <a:t> </a:t>
            </a:r>
            <a:r>
              <a:rPr lang="cs-CZ" dirty="0" err="1" smtClean="0"/>
              <a:t>al</a:t>
            </a:r>
            <a:r>
              <a:rPr lang="cs-CZ" dirty="0" smtClean="0"/>
              <a:t>-</a:t>
            </a:r>
            <a:r>
              <a:rPr lang="cs-CZ" dirty="0" err="1" smtClean="0"/>
              <a:t>Walíd</a:t>
            </a:r>
            <a:r>
              <a:rPr lang="cs-CZ" dirty="0" smtClean="0"/>
              <a:t> s početnou armádou na římská území a zahájil regulérní obléhání </a:t>
            </a:r>
            <a:r>
              <a:rPr lang="cs-CZ" dirty="0" err="1" smtClean="0"/>
              <a:t>Bosry</a:t>
            </a:r>
            <a:r>
              <a:rPr lang="cs-CZ" dirty="0" smtClean="0"/>
              <a:t>, </a:t>
            </a:r>
            <a:r>
              <a:rPr lang="cs-CZ" dirty="0" err="1" smtClean="0"/>
              <a:t>Skythopole</a:t>
            </a:r>
            <a:r>
              <a:rPr lang="cs-CZ" dirty="0" smtClean="0"/>
              <a:t> a Damašku. Útok tohoto rozměru nebylo možné </a:t>
            </a:r>
            <a:r>
              <a:rPr lang="cs-CZ" dirty="0" err="1" smtClean="0"/>
              <a:t>nachat</a:t>
            </a:r>
            <a:r>
              <a:rPr lang="cs-CZ" dirty="0" smtClean="0"/>
              <a:t> bez odpovědi, a tak císař </a:t>
            </a:r>
            <a:r>
              <a:rPr lang="cs-CZ" dirty="0" err="1" smtClean="0"/>
              <a:t>Herakleios</a:t>
            </a:r>
            <a:r>
              <a:rPr lang="cs-CZ" dirty="0" smtClean="0"/>
              <a:t> vyslal proti muslimům pravidelnou armádu. Východořímská vojska ale byla poražena u </a:t>
            </a:r>
            <a:r>
              <a:rPr lang="cs-CZ" dirty="0" err="1" smtClean="0"/>
              <a:t>Ajnadaynu</a:t>
            </a:r>
            <a:r>
              <a:rPr lang="cs-CZ" dirty="0" smtClean="0"/>
              <a:t> nedaleko </a:t>
            </a:r>
            <a:r>
              <a:rPr lang="cs-CZ" dirty="0" err="1" smtClean="0"/>
              <a:t>Pelly</a:t>
            </a:r>
            <a:r>
              <a:rPr lang="cs-CZ" dirty="0" smtClean="0"/>
              <a:t>  634 a v rozhodující bitvě u </a:t>
            </a:r>
            <a:r>
              <a:rPr lang="cs-CZ" dirty="0" err="1" smtClean="0"/>
              <a:t>Yarmúku</a:t>
            </a:r>
            <a:r>
              <a:rPr lang="cs-CZ" dirty="0" smtClean="0"/>
              <a:t> 636. Poté se imperiální obrana počala hroutit., Poté co byl muslimskými Araby obsazen venkov, a opevněná města se ocitla v obklíčení bez zásobování potravinami a reálné možnosti vojenského vysvobození, se většina center bez odporu vzdala za velice benevolentních muslimských podmínek. Tvrdý odpor kladl pouze Damašek a </a:t>
            </a:r>
            <a:r>
              <a:rPr lang="cs-CZ" dirty="0" err="1" smtClean="0"/>
              <a:t>Caesarea</a:t>
            </a:r>
            <a:r>
              <a:rPr lang="cs-CZ" dirty="0" smtClean="0"/>
              <a:t>. Do 647/648 se celá Palestina a Sýrie ocitly v muslimských rukou</a:t>
            </a:r>
          </a:p>
          <a:p>
            <a:r>
              <a:rPr lang="cs-CZ" dirty="0" smtClean="0"/>
              <a:t>636 se Arabové obrátili opět proti </a:t>
            </a:r>
            <a:r>
              <a:rPr lang="cs-CZ" dirty="0" err="1" smtClean="0"/>
              <a:t>Sasánovcům</a:t>
            </a:r>
            <a:r>
              <a:rPr lang="cs-CZ" dirty="0" smtClean="0"/>
              <a:t> a vpadli do </a:t>
            </a:r>
            <a:r>
              <a:rPr lang="cs-CZ" dirty="0" err="1" smtClean="0"/>
              <a:t>Mezopotamie</a:t>
            </a:r>
            <a:r>
              <a:rPr lang="cs-CZ" dirty="0" smtClean="0"/>
              <a:t>, odkud byly vytlačeni perskými protiútoky - bitva u </a:t>
            </a:r>
            <a:r>
              <a:rPr lang="cs-CZ" dirty="0" err="1" smtClean="0"/>
              <a:t>Kádisíje</a:t>
            </a:r>
            <a:r>
              <a:rPr lang="cs-CZ" dirty="0" smtClean="0"/>
              <a:t>, po třídenním tvrdém boji </a:t>
            </a:r>
            <a:r>
              <a:rPr lang="cs-CZ" dirty="0" err="1" smtClean="0"/>
              <a:t>sasánovská</a:t>
            </a:r>
            <a:r>
              <a:rPr lang="cs-CZ" dirty="0" smtClean="0"/>
              <a:t> armády zničena, velitel </a:t>
            </a:r>
            <a:r>
              <a:rPr lang="cs-CZ" dirty="0" err="1" smtClean="0"/>
              <a:t>Rustam</a:t>
            </a:r>
            <a:r>
              <a:rPr lang="cs-CZ" dirty="0" smtClean="0"/>
              <a:t> padl v boji, </a:t>
            </a:r>
            <a:r>
              <a:rPr lang="cs-CZ" dirty="0" err="1" smtClean="0"/>
              <a:t>Sasánovci</a:t>
            </a:r>
            <a:r>
              <a:rPr lang="cs-CZ" dirty="0" smtClean="0"/>
              <a:t> ztrácí kontrolu nad územím západně od Iránu, Arabové dobývají </a:t>
            </a:r>
            <a:r>
              <a:rPr lang="cs-CZ" dirty="0" err="1" smtClean="0"/>
              <a:t>Ktésifón</a:t>
            </a:r>
            <a:endParaRPr lang="cs-CZ" dirty="0" smtClean="0"/>
          </a:p>
          <a:p>
            <a:r>
              <a:rPr lang="cs-CZ" dirty="0" smtClean="0"/>
              <a:t>642 mohutná invaze muslimů do jádra Persie řízená kalifem </a:t>
            </a:r>
            <a:r>
              <a:rPr lang="cs-CZ" dirty="0" err="1" smtClean="0"/>
              <a:t>Umarem</a:t>
            </a:r>
            <a:r>
              <a:rPr lang="cs-CZ" dirty="0" smtClean="0"/>
              <a:t> z Mediny – bitva u </a:t>
            </a:r>
            <a:r>
              <a:rPr lang="cs-CZ" dirty="0" err="1" smtClean="0"/>
              <a:t>Nehávandu</a:t>
            </a:r>
            <a:r>
              <a:rPr lang="cs-CZ" dirty="0" smtClean="0"/>
              <a:t> (u </a:t>
            </a:r>
            <a:r>
              <a:rPr lang="cs-CZ" dirty="0" err="1" smtClean="0"/>
              <a:t>Hamadánu</a:t>
            </a:r>
            <a:r>
              <a:rPr lang="cs-CZ" dirty="0" smtClean="0"/>
              <a:t>), zlomení organizovaného odporu </a:t>
            </a:r>
            <a:r>
              <a:rPr lang="cs-CZ" dirty="0" err="1" smtClean="0"/>
              <a:t>sasánovského</a:t>
            </a:r>
            <a:r>
              <a:rPr lang="cs-CZ" dirty="0" smtClean="0"/>
              <a:t> centra, Arabové postupně ovládají </a:t>
            </a:r>
            <a:r>
              <a:rPr lang="cs-CZ" dirty="0" err="1" smtClean="0"/>
              <a:t>iránskou</a:t>
            </a:r>
            <a:r>
              <a:rPr lang="cs-CZ" dirty="0" smtClean="0"/>
              <a:t> vysočinu, dobývání Iránu bylo krvavé a dlouhotrvající, četná povstání tvrdě likvidována, devastování </a:t>
            </a:r>
            <a:r>
              <a:rPr lang="cs-CZ" dirty="0" err="1" smtClean="0"/>
              <a:t>zoroastrijských</a:t>
            </a:r>
            <a:r>
              <a:rPr lang="cs-CZ" dirty="0" smtClean="0"/>
              <a:t> kultovních míst, pálení posvátných textů, </a:t>
            </a:r>
            <a:r>
              <a:rPr lang="cs-CZ" dirty="0" err="1" smtClean="0"/>
              <a:t>Jazdkard</a:t>
            </a:r>
            <a:r>
              <a:rPr lang="cs-CZ" dirty="0" smtClean="0"/>
              <a:t> III. se stáhl do </a:t>
            </a:r>
            <a:r>
              <a:rPr lang="cs-CZ" dirty="0" err="1" smtClean="0"/>
              <a:t>Mervu</a:t>
            </a:r>
            <a:r>
              <a:rPr lang="cs-CZ" dirty="0" smtClean="0"/>
              <a:t> na severovýchodě říše, 651 byl zavražděn z podnětu </a:t>
            </a:r>
            <a:r>
              <a:rPr lang="cs-CZ" dirty="0" err="1" smtClean="0"/>
              <a:t>mervského</a:t>
            </a:r>
            <a:r>
              <a:rPr lang="cs-CZ" dirty="0" smtClean="0"/>
              <a:t> místodržícího, </a:t>
            </a:r>
            <a:r>
              <a:rPr lang="cs-CZ" dirty="0" err="1" smtClean="0"/>
              <a:t>Jazdkardův</a:t>
            </a:r>
            <a:r>
              <a:rPr lang="cs-CZ" dirty="0" smtClean="0"/>
              <a:t> syn </a:t>
            </a:r>
            <a:r>
              <a:rPr lang="cs-CZ" dirty="0" err="1" smtClean="0"/>
              <a:t>Péroz</a:t>
            </a:r>
            <a:r>
              <a:rPr lang="cs-CZ" dirty="0" smtClean="0"/>
              <a:t> se pokusil několikrát neúspěšně o zvrat s čínskou pomocí a zemřel jako velitel jedno z křídel císařské gardy v Číně dynastie </a:t>
            </a:r>
            <a:r>
              <a:rPr lang="cs-CZ" dirty="0" err="1" smtClean="0"/>
              <a:t>Tchang</a:t>
            </a:r>
            <a:r>
              <a:rPr lang="cs-CZ" dirty="0" smtClean="0"/>
              <a:t>. </a:t>
            </a:r>
          </a:p>
          <a:p>
            <a:endParaRPr lang="cs-CZ" dirty="0" smtClean="0"/>
          </a:p>
          <a:p>
            <a:r>
              <a:rPr lang="cs-CZ" dirty="0" smtClean="0"/>
              <a:t>na Egypt okupovaný </a:t>
            </a:r>
            <a:r>
              <a:rPr lang="cs-CZ" dirty="0" err="1" smtClean="0"/>
              <a:t>Sasánovci</a:t>
            </a:r>
            <a:r>
              <a:rPr lang="cs-CZ" dirty="0" smtClean="0"/>
              <a:t> v letech 619-29 dopadl muslimský útok v letech 639–42, kdy Egypt definitivně dobyl arabský generál </a:t>
            </a:r>
            <a:r>
              <a:rPr lang="cs-CZ" dirty="0" err="1" smtClean="0"/>
              <a:t>Amr</a:t>
            </a:r>
            <a:r>
              <a:rPr lang="cs-CZ" dirty="0" smtClean="0"/>
              <a:t> </a:t>
            </a:r>
            <a:r>
              <a:rPr lang="cs-CZ" dirty="0" err="1" smtClean="0"/>
              <a:t>ibn</a:t>
            </a:r>
            <a:r>
              <a:rPr lang="cs-CZ" dirty="0" smtClean="0"/>
              <a:t> </a:t>
            </a:r>
            <a:r>
              <a:rPr lang="cs-CZ" dirty="0" err="1" smtClean="0"/>
              <a:t>al</a:t>
            </a:r>
            <a:r>
              <a:rPr lang="cs-CZ" dirty="0" smtClean="0"/>
              <a:t>-Asi. Konstantinopol ztrátou druhého největšího města impéria, Alexandrie a celého Egypta přišla o klíčový zdroj potravinového zásobování a o velkou část svých daňových příjmů. Populační ztráty hlavního města musely být v prvním období transformace impéria na nové podmínky dle všech zpráv strašlivé. </a:t>
            </a:r>
          </a:p>
          <a:p>
            <a:r>
              <a:rPr lang="cs-CZ" dirty="0" smtClean="0"/>
              <a:t>Převážně mírová dlouhodobá, po generace se trvající penetrace arabských pastevců výrazně změnila etnické složení obyvatelstva na venkově v </a:t>
            </a:r>
            <a:r>
              <a:rPr lang="cs-CZ" dirty="0" err="1" smtClean="0"/>
              <a:t>syropalestinské</a:t>
            </a:r>
            <a:r>
              <a:rPr lang="cs-CZ" dirty="0" smtClean="0"/>
              <a:t> i mezopotamské oblasti Předního východu a usnadnila tak přechod regionu nejen pod muslimskou správu, ale i do arabského kulturního orbitu. Dějiny křesťanského syrského a řeckého Předního východu se tak blížily ke svému konci stejně jako postupně téměř zcela zanikl svět </a:t>
            </a:r>
            <a:r>
              <a:rPr lang="cs-CZ" dirty="0" err="1" smtClean="0"/>
              <a:t>zoroastrijského</a:t>
            </a:r>
            <a:r>
              <a:rPr lang="cs-CZ" dirty="0" smtClean="0"/>
              <a:t> Iránu).</a:t>
            </a:r>
          </a:p>
          <a:p>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179512" y="332656"/>
            <a:ext cx="3168352" cy="6525344"/>
          </a:xfrm>
        </p:spPr>
        <p:txBody>
          <a:bodyPr>
            <a:normAutofit fontScale="55000" lnSpcReduction="20000"/>
          </a:bodyPr>
          <a:lstStyle/>
          <a:p>
            <a:r>
              <a:rPr lang="cs-CZ" dirty="0" smtClean="0"/>
              <a:t>interakce přírodních podmínek a lidských zásahů určují vývoj nebo regresi hospodářství, klima, úrodnost půdy, četnost toků a dostupnost vody a také centrální státní zásahy, aktivity rolníků, vládce, nobility a jejích správců, kněží, dopady mezinárodních vztahů, to vše podmiňuje podobu a rozvoj hospodářství a obchodu státu</a:t>
            </a:r>
          </a:p>
          <a:p>
            <a:r>
              <a:rPr lang="cs-CZ" dirty="0" err="1" smtClean="0"/>
              <a:t>sasánovský</a:t>
            </a:r>
            <a:r>
              <a:rPr lang="cs-CZ" dirty="0" smtClean="0"/>
              <a:t> dvůr si </a:t>
            </a:r>
            <a:r>
              <a:rPr lang="cs-CZ" dirty="0" smtClean="0"/>
              <a:t>od počátku nárokoval </a:t>
            </a:r>
            <a:r>
              <a:rPr lang="cs-CZ" dirty="0" smtClean="0"/>
              <a:t>určité monopoly, ale zprvu byl dopad centrálního hospodářského řízení a správy v reálu dosti omezený a většina ekonomické produkce zůstávala v rukou soukromých vlastníků a provozovatelů, stát se namísto přímých intervencí či podnikání ve vlastní režii soustředil na výběry daní a poplatků, zisk z odvodů z části teritoria říše ovšem zůstávala mimo kontrolu centra v rukou mocných aristokratických rodů vyjmutých z daňových povinností, až do velkých reforem </a:t>
            </a:r>
            <a:r>
              <a:rPr lang="cs-CZ" dirty="0" err="1" smtClean="0"/>
              <a:t>Kaváda</a:t>
            </a:r>
            <a:r>
              <a:rPr lang="cs-CZ" dirty="0" smtClean="0"/>
              <a:t> I. a </a:t>
            </a:r>
            <a:r>
              <a:rPr lang="cs-CZ" dirty="0" err="1" smtClean="0"/>
              <a:t>Chusrava</a:t>
            </a:r>
            <a:r>
              <a:rPr lang="cs-CZ" dirty="0" smtClean="0"/>
              <a:t> I., kdy </a:t>
            </a:r>
            <a:r>
              <a:rPr lang="cs-CZ" dirty="0" err="1" smtClean="0"/>
              <a:t>Ktésifón</a:t>
            </a:r>
            <a:r>
              <a:rPr lang="cs-CZ" dirty="0" smtClean="0"/>
              <a:t> poprvé zařadil celé území říše pod svou přímou kontrolu, postupoval </a:t>
            </a:r>
            <a:r>
              <a:rPr lang="cs-CZ" dirty="0" err="1" smtClean="0"/>
              <a:t>sasánovský</a:t>
            </a:r>
            <a:r>
              <a:rPr lang="cs-CZ" dirty="0" smtClean="0"/>
              <a:t> stát (podobně jako </a:t>
            </a:r>
            <a:r>
              <a:rPr lang="cs-CZ" dirty="0" err="1" smtClean="0"/>
              <a:t>Parthové</a:t>
            </a:r>
            <a:r>
              <a:rPr lang="cs-CZ" dirty="0" smtClean="0"/>
              <a:t>) v daňové a hospodářské oblasti nesystematicky, cestou dílčích opatření a ad hoc kroků, kde se zrovna naskytla příležitost.  </a:t>
            </a:r>
          </a:p>
          <a:p>
            <a:endParaRPr lang="cs-CZ" dirty="0" smtClean="0"/>
          </a:p>
          <a:p>
            <a:endParaRPr lang="cs-CZ" dirty="0"/>
          </a:p>
        </p:txBody>
      </p:sp>
      <p:pic>
        <p:nvPicPr>
          <p:cNvPr id="7" name="Zástupný symbol pro obsah 6" descr="Anahita_Dish,_400-600_AD,_Sasanian,_Iran,_silver_and_gilt_-_Cleveland_Museum_of_Art_-_DSC08123.JPG"/>
          <p:cNvPicPr>
            <a:picLocks noGrp="1" noChangeAspect="1"/>
          </p:cNvPicPr>
          <p:nvPr>
            <p:ph sz="half" idx="2"/>
          </p:nvPr>
        </p:nvPicPr>
        <p:blipFill>
          <a:blip r:embed="rId2" cstate="print"/>
          <a:stretch>
            <a:fillRect/>
          </a:stretch>
        </p:blipFill>
        <p:spPr>
          <a:xfrm>
            <a:off x="3419872" y="836712"/>
            <a:ext cx="5477720" cy="5040560"/>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Woman_and_Water_Buffalo_Rhyton,_about_600-700_AD,_Sasanian,_possibly_Iran,_silver_with_mercury_gilding_and_glass_inlays_-_Cleveland_Museum_of_Art_-_DSC08125.JPG"/>
          <p:cNvPicPr>
            <a:picLocks noGrp="1" noChangeAspect="1"/>
          </p:cNvPicPr>
          <p:nvPr>
            <p:ph sz="half" idx="2"/>
          </p:nvPr>
        </p:nvPicPr>
        <p:blipFill>
          <a:blip r:embed="rId2" cstate="print"/>
          <a:stretch>
            <a:fillRect/>
          </a:stretch>
        </p:blipFill>
        <p:spPr>
          <a:xfrm>
            <a:off x="3779912" y="260648"/>
            <a:ext cx="4824536" cy="6432714"/>
          </a:xfrm>
        </p:spPr>
      </p:pic>
      <p:sp>
        <p:nvSpPr>
          <p:cNvPr id="5" name="Nadpis 1"/>
          <p:cNvSpPr>
            <a:spLocks noGrp="1"/>
          </p:cNvSpPr>
          <p:nvPr>
            <p:ph sz="half" idx="1"/>
          </p:nvPr>
        </p:nvSpPr>
        <p:spPr>
          <a:xfrm>
            <a:off x="323528" y="333375"/>
            <a:ext cx="2880320" cy="6263977"/>
          </a:xfrm>
        </p:spPr>
        <p:txBody>
          <a:bodyPr>
            <a:normAutofit fontScale="55000" lnSpcReduction="20000"/>
          </a:bodyPr>
          <a:lstStyle/>
          <a:p>
            <a:r>
              <a:rPr lang="cs-CZ" dirty="0" smtClean="0"/>
              <a:t>Významným prvkem bylo zakládání měst (nebo často transformace a přejmenovávání starších sídel), často spojené s nucenými transporty a osidlováním území zajatým obyvatelstvem (nejčastěji z lidnatého římského Předního východu), nově založené královské město a jeho správní oblast spadalo pod přímou kontrolu dvora, který zde mohl zcela ovládat a přímo řídit a exploatovat hospodářský život. Druhou obvyklou cestou kontroly a využívání ekonomických zdrojů bylo dosazování systému lokálních úředníků pověřených výběrem daní, </a:t>
            </a:r>
            <a:r>
              <a:rPr lang="cs-CZ" dirty="0" err="1" smtClean="0"/>
              <a:t>fisk</a:t>
            </a:r>
            <a:r>
              <a:rPr lang="cs-CZ" dirty="0" smtClean="0"/>
              <a:t> poté sloužil v největší části k financování armády a vojenských výbojů, které naopak umožňovaly přísun materiální kořisti, zejm. kovů, cenných kovů a nového výrobně a ekonomicky zdatného obyvatelstva, díky, kterému bylo opět možné zakládat nová města atd. – cyklus  hospodářského vývoje  raného </a:t>
            </a:r>
            <a:r>
              <a:rPr lang="cs-CZ" dirty="0" err="1" smtClean="0"/>
              <a:t>sasánovského</a:t>
            </a:r>
            <a:r>
              <a:rPr lang="cs-CZ" dirty="0" smtClean="0"/>
              <a:t> státu se tak uzavírá.</a:t>
            </a:r>
            <a:endParaRPr lang="cs-CZ"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251520" y="332656"/>
            <a:ext cx="8640960" cy="2736304"/>
          </a:xfrm>
        </p:spPr>
        <p:txBody>
          <a:bodyPr>
            <a:normAutofit fontScale="55000" lnSpcReduction="20000"/>
          </a:bodyPr>
          <a:lstStyle/>
          <a:p>
            <a:r>
              <a:rPr lang="cs-CZ" dirty="0" smtClean="0"/>
              <a:t>zemědělství bylo základním prvkem hospodářství, nevíme o žádných zásadních klimatických změnách, a tedy škála pěstovaných plodin byla pravděpodobně dlouhodobě stejná za </a:t>
            </a:r>
            <a:r>
              <a:rPr lang="cs-CZ" dirty="0" err="1" smtClean="0"/>
              <a:t>achaimenovské</a:t>
            </a:r>
            <a:r>
              <a:rPr lang="cs-CZ" dirty="0" smtClean="0"/>
              <a:t> říše i za </a:t>
            </a:r>
            <a:r>
              <a:rPr lang="cs-CZ" dirty="0" err="1" smtClean="0"/>
              <a:t>Sasánovců</a:t>
            </a:r>
            <a:r>
              <a:rPr lang="cs-CZ" dirty="0" smtClean="0"/>
              <a:t> se samozřejmými lokálními modifikacemi, obiloviny - žito, ječmen a proso, luštěniny - čočka, cizrna, pícniny – vojtěška, ovoce – hrozny, fíky, datle, ořechy atd., zelenina, pšenice, rostliny pro textilní výrobu – len, bavlna, konopí, rýže, olivovníky a meruňky byly zavedeny patrně poměrně pozdě, obdobně domestikovaná zvířata dobytek, ovce, drůbež, kačeny, husy, </a:t>
            </a:r>
          </a:p>
          <a:p>
            <a:r>
              <a:rPr lang="cs-CZ" dirty="0" smtClean="0"/>
              <a:t>archeologická zjištění a </a:t>
            </a:r>
            <a:r>
              <a:rPr lang="cs-CZ" dirty="0" err="1" smtClean="0"/>
              <a:t>literátrní</a:t>
            </a:r>
            <a:r>
              <a:rPr lang="cs-CZ" dirty="0" smtClean="0"/>
              <a:t> prameny se shodují v růstu a rozmachu zemědělského hospodářství v dějinách </a:t>
            </a:r>
            <a:r>
              <a:rPr lang="cs-CZ" dirty="0" err="1" smtClean="0"/>
              <a:t>iránských</a:t>
            </a:r>
            <a:r>
              <a:rPr lang="cs-CZ" dirty="0" smtClean="0"/>
              <a:t> států a vrcholem v </a:t>
            </a:r>
            <a:r>
              <a:rPr lang="cs-CZ" dirty="0" err="1" smtClean="0"/>
              <a:t>sasánovské</a:t>
            </a:r>
            <a:r>
              <a:rPr lang="cs-CZ" dirty="0" smtClean="0"/>
              <a:t> éře (s jistým úpadkem v některých regionech na samém konci období) a jednoznačným důvodem musí být vývoj a opatření podnikaná v královských doménách, je ovšem obtížné určit bližší stratifikaci a rozsah majetkové držby u tradičních velkých aristokratických rodů nebo u třídy svobodných rolníků, nových dvořanů a příbuzných a dalších blízkých krále, vojáků, kteří dostávali po ukončení vojenské služby malý díl půdy atd., soukromé vlastnictví se přitom neomezovalo jen na půdu, ale také na technická díla: zavlažovací kanály, podzemní akvadukty, mlýny </a:t>
            </a:r>
          </a:p>
          <a:p>
            <a:r>
              <a:rPr lang="cs-CZ" dirty="0" err="1" smtClean="0"/>
              <a:t>Šápurův</a:t>
            </a:r>
            <a:r>
              <a:rPr lang="cs-CZ" dirty="0" smtClean="0"/>
              <a:t> most v </a:t>
            </a:r>
            <a:r>
              <a:rPr lang="cs-CZ" dirty="0" err="1" smtClean="0"/>
              <a:t>Lurestánu</a:t>
            </a:r>
            <a:endParaRPr lang="cs-CZ" dirty="0"/>
          </a:p>
        </p:txBody>
      </p:sp>
      <p:pic>
        <p:nvPicPr>
          <p:cNvPr id="5" name="Zástupný symbol pro obsah 4" descr="(پل_شکسته_(پل_شاپوری.jpg"/>
          <p:cNvPicPr>
            <a:picLocks noGrp="1" noChangeAspect="1"/>
          </p:cNvPicPr>
          <p:nvPr>
            <p:ph sz="half" idx="2"/>
          </p:nvPr>
        </p:nvPicPr>
        <p:blipFill>
          <a:blip r:embed="rId2" cstate="print"/>
          <a:stretch>
            <a:fillRect/>
          </a:stretch>
        </p:blipFill>
        <p:spPr>
          <a:xfrm>
            <a:off x="2195736" y="2996952"/>
            <a:ext cx="4903208" cy="3677407"/>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332656"/>
            <a:ext cx="8219256" cy="2160240"/>
          </a:xfrm>
        </p:spPr>
        <p:txBody>
          <a:bodyPr>
            <a:normAutofit fontScale="77500" lnSpcReduction="20000"/>
          </a:bodyPr>
          <a:lstStyle/>
          <a:p>
            <a:r>
              <a:rPr lang="cs-CZ" sz="1800" dirty="0" smtClean="0"/>
              <a:t>expanze zemědělského podnikání a schopnost generovat trvalé přebytky, růst populace a městských sídlišť zcela zřejmě souvisí s masivním budováním a udržováním náročných vodohospodářských staveb spojených se zavlažováním – přehrad, kanálů, studen a podzemních akvaduktů zřizovaných korunou nebo korporacemi osob či institucí. Vysoké výnosy ze zemědělství vedly dále k růstu manufakturního zpracovávání plodina a k rozmachu obchodu. </a:t>
            </a:r>
          </a:p>
          <a:p>
            <a:r>
              <a:rPr lang="cs-CZ" sz="1800" dirty="0" smtClean="0"/>
              <a:t>těžba surovin zejm. kovů, lesní hospodářství či rozšíření solivarů je jen mizivě dokumentováno dochovanými prameny, </a:t>
            </a:r>
            <a:r>
              <a:rPr lang="cs-CZ" sz="1800" dirty="0" err="1" smtClean="0"/>
              <a:t>tekže</a:t>
            </a:r>
            <a:r>
              <a:rPr lang="cs-CZ" sz="1800" dirty="0" smtClean="0"/>
              <a:t> nevíme zda byly součástí státního monopolu nebo pouze kontroly produkce či zcela privátní ekonomickou aktivitou pouze státem zdaněnou, pravděpodobná je kontrola strategických odvětví jako je výroba ocelových zbraní a zbrojí nebo ražba mincí (zde jistá), víme jistě jen o jednom státním monopolu a to na výrobu z drahých materiálů, šperků, nádob apod.</a:t>
            </a:r>
          </a:p>
          <a:p>
            <a:r>
              <a:rPr lang="cs-CZ" sz="1800" dirty="0" smtClean="0"/>
              <a:t>Band-e </a:t>
            </a:r>
            <a:r>
              <a:rPr lang="cs-CZ" sz="1800" dirty="0" err="1" smtClean="0"/>
              <a:t>Kaisar</a:t>
            </a:r>
            <a:endParaRPr lang="cs-CZ" sz="1800" dirty="0" smtClean="0"/>
          </a:p>
          <a:p>
            <a:endParaRPr lang="cs-CZ" dirty="0"/>
          </a:p>
        </p:txBody>
      </p:sp>
      <p:pic>
        <p:nvPicPr>
          <p:cNvPr id="7" name="Zástupný symbol pro obsah 6" descr="Sushtar_Bridge.jpg"/>
          <p:cNvPicPr>
            <a:picLocks noGrp="1" noChangeAspect="1"/>
          </p:cNvPicPr>
          <p:nvPr>
            <p:ph sz="half" idx="2"/>
          </p:nvPr>
        </p:nvPicPr>
        <p:blipFill>
          <a:blip r:embed="rId2" cstate="print"/>
          <a:stretch>
            <a:fillRect/>
          </a:stretch>
        </p:blipFill>
        <p:spPr>
          <a:xfrm>
            <a:off x="1475656" y="2488794"/>
            <a:ext cx="6192688" cy="4111945"/>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188640"/>
            <a:ext cx="8435280" cy="3456384"/>
          </a:xfrm>
        </p:spPr>
        <p:txBody>
          <a:bodyPr>
            <a:normAutofit fontScale="55000" lnSpcReduction="20000"/>
          </a:bodyPr>
          <a:lstStyle/>
          <a:p>
            <a:r>
              <a:rPr lang="cs-CZ" dirty="0" smtClean="0"/>
              <a:t>syrské prameny či dílo čínského cestovatele ze 7. st. </a:t>
            </a:r>
            <a:r>
              <a:rPr lang="cs-CZ" dirty="0" err="1" smtClean="0"/>
              <a:t>Süan</a:t>
            </a:r>
            <a:r>
              <a:rPr lang="cs-CZ" dirty="0" smtClean="0"/>
              <a:t> </a:t>
            </a:r>
            <a:r>
              <a:rPr lang="cs-CZ" dirty="0" err="1" smtClean="0"/>
              <a:t>Canga</a:t>
            </a:r>
            <a:r>
              <a:rPr lang="cs-CZ" dirty="0" smtClean="0"/>
              <a:t> (Zápisky o západních krajinách za Velkých </a:t>
            </a:r>
            <a:r>
              <a:rPr lang="cs-CZ" dirty="0" err="1" smtClean="0"/>
              <a:t>Tchangů</a:t>
            </a:r>
            <a:r>
              <a:rPr lang="cs-CZ" dirty="0" smtClean="0"/>
              <a:t>) uvádí, že řemeslní výrobci v královských městech se sdružovali v cechovních organizacích (výrobci ze dřeva, z kovů, keramiky, kameníci, šperkaři atd.), anebo příslušeli do královských dílen, zdá se pak, že většina řemeslníků pocházela z křesťanských vrstev (možnost interaktivního působení vynětí řemeslníků z vojenské služby na rozdíl od zemědělců). Extrémně nejasná je situace segmentu hospodářství ve vlastnictví aristokracie a </a:t>
            </a:r>
            <a:r>
              <a:rPr lang="cs-CZ" dirty="0" err="1" smtClean="0"/>
              <a:t>zoroastrijského</a:t>
            </a:r>
            <a:r>
              <a:rPr lang="cs-CZ" dirty="0" smtClean="0"/>
              <a:t> kléru, nevíme ani jaká, či zda vůbec nějaká byla kontrola královského dvora nad jejich hospodářským podnikáním, je pravděpodobně, že po většinu dějin </a:t>
            </a:r>
            <a:r>
              <a:rPr lang="cs-CZ" dirty="0" err="1" smtClean="0"/>
              <a:t>sasánovského</a:t>
            </a:r>
            <a:r>
              <a:rPr lang="cs-CZ" dirty="0" smtClean="0"/>
              <a:t> státu byly z půdy a statků privilegovaných vrstev odebírány daně a poplatky, ale v závislosti na velké politické síle těchto tříd a síle a autoritě centrální vlády </a:t>
            </a:r>
          </a:p>
          <a:p>
            <a:r>
              <a:rPr lang="cs-CZ" dirty="0" smtClean="0"/>
              <a:t>zcela v rukou státu (případně nelegitimních </a:t>
            </a:r>
            <a:r>
              <a:rPr lang="cs-CZ" dirty="0" err="1" smtClean="0"/>
              <a:t>vzdororežimů</a:t>
            </a:r>
            <a:r>
              <a:rPr lang="cs-CZ" dirty="0" smtClean="0"/>
              <a:t>) bylo mincovnictví, mince byly zlaté spíše omezeného komerčního používání, stříbrný dirham jako základní celostátní měna (váha cca 4 g, 1/6 dirhamu byl </a:t>
            </a:r>
            <a:r>
              <a:rPr lang="cs-CZ" dirty="0" err="1" smtClean="0"/>
              <a:t>dang</a:t>
            </a:r>
            <a:r>
              <a:rPr lang="cs-CZ" dirty="0" smtClean="0"/>
              <a:t>, 4x větší než dirham byl ster), bronzové a měděné mince (</a:t>
            </a:r>
            <a:r>
              <a:rPr lang="cs-CZ" dirty="0" err="1" smtClean="0"/>
              <a:t>pašíz</a:t>
            </a:r>
            <a:r>
              <a:rPr lang="cs-CZ" dirty="0" smtClean="0"/>
              <a:t>) byly užívány pro místní regionální směnu, </a:t>
            </a:r>
            <a:r>
              <a:rPr lang="cs-CZ" dirty="0" err="1" smtClean="0"/>
              <a:t>bžné</a:t>
            </a:r>
            <a:r>
              <a:rPr lang="cs-CZ" dirty="0" smtClean="0"/>
              <a:t> používání a četné ražby dirhamů jsou doloženy mnoha nalezenými depoty mincí, četnost ražby mincí je spojena s válečnými konflikty – potřeba platit žoldnéřské jednotky či v případě porážky tributy a výkupné za zajatce. Nevíme v jaké měně se odehrával mezinárodní obchod, z velkého rozšíření dirhamů je však patrný jejich mimořádný úspěch - nacházíme je od Švédska po Čínu a užívány byly i v obdobích daleko po zániku </a:t>
            </a:r>
            <a:r>
              <a:rPr lang="cs-CZ" dirty="0" err="1" smtClean="0"/>
              <a:t>sasánovské</a:t>
            </a:r>
            <a:r>
              <a:rPr lang="cs-CZ" dirty="0" smtClean="0"/>
              <a:t> říše jako politického útvaru, ražby byly také často napodobovány.</a:t>
            </a:r>
          </a:p>
          <a:p>
            <a:endParaRPr lang="cs-CZ" dirty="0"/>
          </a:p>
        </p:txBody>
      </p:sp>
      <p:pic>
        <p:nvPicPr>
          <p:cNvPr id="5" name="Zástupný symbol pro obsah 4" descr="GH08-323.1.jpg"/>
          <p:cNvPicPr>
            <a:picLocks noGrp="1" noChangeAspect="1"/>
          </p:cNvPicPr>
          <p:nvPr>
            <p:ph sz="half" idx="2"/>
          </p:nvPr>
        </p:nvPicPr>
        <p:blipFill>
          <a:blip r:embed="rId2" cstate="print"/>
          <a:stretch>
            <a:fillRect/>
          </a:stretch>
        </p:blipFill>
        <p:spPr>
          <a:xfrm>
            <a:off x="1547664" y="3573016"/>
            <a:ext cx="6264696" cy="3107089"/>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5148064" y="620688"/>
            <a:ext cx="3816424" cy="5976664"/>
          </a:xfrm>
        </p:spPr>
        <p:txBody>
          <a:bodyPr>
            <a:normAutofit/>
          </a:bodyPr>
          <a:lstStyle/>
          <a:p>
            <a:r>
              <a:rPr lang="cs-CZ" sz="2000" dirty="0" err="1" smtClean="0"/>
              <a:t>Zoroastrismus</a:t>
            </a:r>
            <a:r>
              <a:rPr lang="cs-CZ" sz="2000" dirty="0" smtClean="0"/>
              <a:t> – dle nápisů krále i </a:t>
            </a:r>
            <a:r>
              <a:rPr lang="cs-CZ" sz="2000" dirty="0" err="1" smtClean="0"/>
              <a:t>Kerdira</a:t>
            </a:r>
            <a:r>
              <a:rPr lang="cs-CZ" sz="2000" dirty="0" smtClean="0"/>
              <a:t> </a:t>
            </a:r>
            <a:r>
              <a:rPr lang="cs-CZ" sz="2000" dirty="0" err="1" smtClean="0"/>
              <a:t>henoteismus</a:t>
            </a:r>
            <a:endParaRPr lang="cs-CZ" sz="2000" dirty="0" smtClean="0"/>
          </a:p>
          <a:p>
            <a:r>
              <a:rPr lang="cs-CZ" sz="2000" dirty="0" smtClean="0"/>
              <a:t>ve 3. st. náboženství překračuje hranice etnik a států a stává se stále více universalistické </a:t>
            </a:r>
          </a:p>
          <a:p>
            <a:r>
              <a:rPr lang="cs-CZ" sz="2000" dirty="0" smtClean="0"/>
              <a:t>Manicheismus –blízký vztah </a:t>
            </a:r>
            <a:r>
              <a:rPr lang="cs-CZ" sz="2000" dirty="0" err="1" smtClean="0"/>
              <a:t>Šápura</a:t>
            </a:r>
            <a:r>
              <a:rPr lang="cs-CZ" sz="2000" dirty="0" smtClean="0"/>
              <a:t> a </a:t>
            </a:r>
            <a:r>
              <a:rPr lang="cs-CZ" sz="2000" dirty="0" err="1" smtClean="0"/>
              <a:t>Máního</a:t>
            </a:r>
            <a:r>
              <a:rPr lang="cs-CZ" sz="2000" dirty="0" smtClean="0"/>
              <a:t>, dualistické gnostické učení se silnými eklektickými prvky snad vládce chápal jako možné nové náboženství pro velkou multikulturní říši zahrnující křesťany buddhisty </a:t>
            </a:r>
          </a:p>
          <a:p>
            <a:r>
              <a:rPr lang="cs-CZ" sz="2000" dirty="0" smtClean="0"/>
              <a:t>křesťanství</a:t>
            </a:r>
          </a:p>
          <a:p>
            <a:r>
              <a:rPr lang="cs-CZ" sz="2000" dirty="0" smtClean="0"/>
              <a:t>rabínský judaismus -Babylonský Talmud</a:t>
            </a:r>
            <a:endParaRPr lang="cs-CZ" sz="20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0" y="260648"/>
            <a:ext cx="3851920" cy="6597352"/>
          </a:xfrm>
        </p:spPr>
        <p:txBody>
          <a:bodyPr>
            <a:normAutofit fontScale="55000" lnSpcReduction="20000"/>
          </a:bodyPr>
          <a:lstStyle/>
          <a:p>
            <a:r>
              <a:rPr lang="cs-CZ" dirty="0" smtClean="0"/>
              <a:t>stejně jako v jiných aspektech existence </a:t>
            </a:r>
            <a:r>
              <a:rPr lang="cs-CZ" dirty="0" err="1" smtClean="0"/>
              <a:t>sasánovské</a:t>
            </a:r>
            <a:r>
              <a:rPr lang="cs-CZ" dirty="0" smtClean="0"/>
              <a:t> říše byl i ekonomický život výrazně určován latentním zápasem mezi královským centrem a mocnými vazalskými rody. Státní ekonomika závisela na vysoce výnosném zemědělství a vysoce kvalifikovaných městských řemeslných vrstvách – obě skupiny obyvatelstva byly státem chráněny a podporovány a životní podmínky byly poměrně dobré, to se ovšem měnilo v čase politických krizí a oslabení centrální moci, kdy byly ukončeny projekty budování nových měst a další infrastruktury, zavlažovacích zařízení a naopak mohlo docházek je jejich retardaci a zánikům. Od smrti </a:t>
            </a:r>
            <a:r>
              <a:rPr lang="cs-CZ" dirty="0" err="1" smtClean="0"/>
              <a:t>Šápura</a:t>
            </a:r>
            <a:r>
              <a:rPr lang="cs-CZ" dirty="0" smtClean="0"/>
              <a:t> II. (379) až do vlády </a:t>
            </a:r>
            <a:r>
              <a:rPr lang="cs-CZ" dirty="0" err="1" smtClean="0"/>
              <a:t>Kaváda</a:t>
            </a:r>
            <a:r>
              <a:rPr lang="cs-CZ" dirty="0" smtClean="0"/>
              <a:t> I. na přelomu 5. a 6. st. neslyšíme o založení jediného nového města s výjimkou zmínek týkajících se vlády </a:t>
            </a:r>
            <a:r>
              <a:rPr lang="cs-CZ" dirty="0" err="1" smtClean="0"/>
              <a:t>Péróze</a:t>
            </a:r>
            <a:r>
              <a:rPr lang="cs-CZ" dirty="0" smtClean="0"/>
              <a:t> I. v 2. </a:t>
            </a:r>
            <a:r>
              <a:rPr lang="cs-CZ" dirty="0" err="1" smtClean="0"/>
              <a:t>pol</a:t>
            </a:r>
            <a:r>
              <a:rPr lang="cs-CZ" dirty="0" smtClean="0"/>
              <a:t>. 5. st., kdy ale kulminuje obecná hospodářská krize. Krize umocněná přírodními a politickými katastrofami měla ale i jiné důvody, dlouhodobá absence stimulu materiální kořisti a zajatců z úspěšných expanzivních válek, masivní populační růst na základě předchozího rozvoje zemědělské a komunikační infrastruktury a měst nebylo možné dále usměrnit a využít pro vysychání zdrojů investic, omezené možnosti dalšího rozšiřování zemědělského kultivování půdy s příslušnou zavlažovací infrastrukturou nebo nedostatku nových trhů pro směnu komodit a výrobků. Výsledkem byla pauperizace mas populace a růst sociálního napětí. </a:t>
            </a:r>
          </a:p>
          <a:p>
            <a:endParaRPr lang="cs-CZ" dirty="0"/>
          </a:p>
        </p:txBody>
      </p:sp>
      <p:pic>
        <p:nvPicPr>
          <p:cNvPr id="5" name="Zástupný symbol pro obsah 4" descr="Head_horse_Kerman_Louvre_MAO132.jpg"/>
          <p:cNvPicPr>
            <a:picLocks noGrp="1" noChangeAspect="1"/>
          </p:cNvPicPr>
          <p:nvPr>
            <p:ph sz="half" idx="2"/>
          </p:nvPr>
        </p:nvPicPr>
        <p:blipFill>
          <a:blip r:embed="rId2" cstate="print"/>
          <a:stretch>
            <a:fillRect/>
          </a:stretch>
        </p:blipFill>
        <p:spPr>
          <a:xfrm>
            <a:off x="3851920" y="980728"/>
            <a:ext cx="4928571" cy="4898881"/>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548680"/>
            <a:ext cx="8003232" cy="2664296"/>
          </a:xfrm>
        </p:spPr>
        <p:txBody>
          <a:bodyPr>
            <a:normAutofit fontScale="55000" lnSpcReduction="20000"/>
          </a:bodyPr>
          <a:lstStyle/>
          <a:p>
            <a:r>
              <a:rPr lang="cs-CZ" dirty="0" smtClean="0"/>
              <a:t>dlouhý klidný vývoj po smrti </a:t>
            </a:r>
            <a:r>
              <a:rPr lang="cs-CZ" dirty="0" err="1" smtClean="0"/>
              <a:t>Šápura</a:t>
            </a:r>
            <a:r>
              <a:rPr lang="cs-CZ" dirty="0" smtClean="0"/>
              <a:t> II. byl umožněn absencí větších vojenských a politických krizí v 1. </a:t>
            </a:r>
            <a:r>
              <a:rPr lang="cs-CZ" dirty="0" err="1" smtClean="0"/>
              <a:t>pol</a:t>
            </a:r>
            <a:r>
              <a:rPr lang="cs-CZ" dirty="0" smtClean="0"/>
              <a:t>. 5. st. a také zisky z dálkového obchodu po Hedvábné stezce a dálkového obchodu v Indickém oceánu. Stát vybíral daně při průchodu karavan královskými městy či z lodí v přístavech a zboží bylo směňováno na trzích, kde se na mezinárodní obchod navázal obchod regionální, organizace a ozbrojená ochrana karavan byla organizována soukromými kupeckými společnostmi. </a:t>
            </a:r>
            <a:endParaRPr lang="cs-CZ" dirty="0" smtClean="0"/>
          </a:p>
          <a:p>
            <a:r>
              <a:rPr lang="cs-CZ" dirty="0" smtClean="0"/>
              <a:t>Poměrně </a:t>
            </a:r>
            <a:r>
              <a:rPr lang="cs-CZ" dirty="0" smtClean="0"/>
              <a:t>slabé a krátké vlády </a:t>
            </a:r>
            <a:r>
              <a:rPr lang="cs-CZ" dirty="0" err="1" smtClean="0"/>
              <a:t>sasánovských</a:t>
            </a:r>
            <a:r>
              <a:rPr lang="cs-CZ" dirty="0" smtClean="0"/>
              <a:t> králů po smrti </a:t>
            </a:r>
            <a:r>
              <a:rPr lang="cs-CZ" dirty="0" err="1" smtClean="0"/>
              <a:t>Šápura</a:t>
            </a:r>
            <a:r>
              <a:rPr lang="cs-CZ" dirty="0" smtClean="0"/>
              <a:t> II. nebyly schopny čelit tlaku nobility a kněžstva, který omezoval rozvojové možnosti státu vyjímáním privilegovaných z odvádění daní a „privatizací“ jeho hospodářských zdrojů. </a:t>
            </a:r>
            <a:endParaRPr lang="cs-CZ" dirty="0" smtClean="0"/>
          </a:p>
          <a:p>
            <a:r>
              <a:rPr lang="cs-CZ" dirty="0" smtClean="0"/>
              <a:t>Nedobrá </a:t>
            </a:r>
            <a:r>
              <a:rPr lang="cs-CZ" dirty="0" smtClean="0"/>
              <a:t>situace nabyla katastrofální podoby v 2. polovině 5. st. po dopadech přírodních ran (dlouhodobé sucho – hladomory po opakovaných špatných úrodách) a devastujících výdajích pokladny po neúspěšných válečných kampaních </a:t>
            </a:r>
            <a:r>
              <a:rPr lang="cs-CZ" dirty="0" err="1" smtClean="0"/>
              <a:t>Péróze</a:t>
            </a:r>
            <a:r>
              <a:rPr lang="cs-CZ" dirty="0" smtClean="0"/>
              <a:t> I. proti </a:t>
            </a:r>
            <a:r>
              <a:rPr lang="cs-CZ" dirty="0" err="1" smtClean="0"/>
              <a:t>Hefthalitům</a:t>
            </a:r>
            <a:r>
              <a:rPr lang="cs-CZ" dirty="0" smtClean="0"/>
              <a:t> (náklady na armádu, splácení enormních sum za výkupné a tributy).</a:t>
            </a:r>
          </a:p>
          <a:p>
            <a:endParaRPr lang="cs-CZ" dirty="0"/>
          </a:p>
        </p:txBody>
      </p:sp>
      <p:pic>
        <p:nvPicPr>
          <p:cNvPr id="5" name="Zástupný symbol pro obsah 4" descr="sasanian-seal-272126.jpg"/>
          <p:cNvPicPr>
            <a:picLocks noGrp="1" noChangeAspect="1"/>
          </p:cNvPicPr>
          <p:nvPr>
            <p:ph sz="half" idx="2"/>
          </p:nvPr>
        </p:nvPicPr>
        <p:blipFill>
          <a:blip r:embed="rId2" cstate="print"/>
          <a:stretch>
            <a:fillRect/>
          </a:stretch>
        </p:blipFill>
        <p:spPr>
          <a:xfrm>
            <a:off x="508302" y="3465974"/>
            <a:ext cx="8168154" cy="2771338"/>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23528" y="332656"/>
            <a:ext cx="4193608" cy="6192688"/>
          </a:xfrm>
        </p:spPr>
        <p:txBody>
          <a:bodyPr>
            <a:normAutofit fontScale="55000" lnSpcReduction="20000"/>
          </a:bodyPr>
          <a:lstStyle/>
          <a:p>
            <a:r>
              <a:rPr lang="cs-CZ" dirty="0" smtClean="0"/>
              <a:t>Výsledkem byl nevídaný sociální výbuch. </a:t>
            </a:r>
            <a:r>
              <a:rPr lang="cs-CZ" dirty="0" err="1" smtClean="0"/>
              <a:t>Mazdak</a:t>
            </a:r>
            <a:r>
              <a:rPr lang="cs-CZ" dirty="0" smtClean="0"/>
              <a:t> hlásající společné vlastnictví veškerého bohatství nalezl ohromný ohlas u všech pracujících vrstev </a:t>
            </a:r>
            <a:r>
              <a:rPr lang="cs-CZ" dirty="0" err="1" smtClean="0"/>
              <a:t>sasánovské</a:t>
            </a:r>
            <a:r>
              <a:rPr lang="cs-CZ" dirty="0" smtClean="0"/>
              <a:t> společnosti a i dvůr se do jisté míry přidal na stranu </a:t>
            </a:r>
            <a:r>
              <a:rPr lang="cs-CZ" dirty="0" err="1" smtClean="0"/>
              <a:t>mazdakovců</a:t>
            </a:r>
            <a:r>
              <a:rPr lang="cs-CZ" dirty="0" smtClean="0"/>
              <a:t> (nebo alespoň nebránil excesům) ve snaze využít revoluce k potlačení moci aristokracie.  </a:t>
            </a:r>
            <a:endParaRPr lang="cs-CZ" dirty="0" smtClean="0"/>
          </a:p>
          <a:p>
            <a:r>
              <a:rPr lang="cs-CZ" dirty="0" smtClean="0"/>
              <a:t>Revoluce </a:t>
            </a:r>
            <a:r>
              <a:rPr lang="cs-CZ" dirty="0" smtClean="0"/>
              <a:t>vymknutá z kloubů ovšem počala destruovat sociální a hospodářských rámec společnosti a jakmile byla aristokratická vrstva prakticky zničena, stát intervenoval a postupně </a:t>
            </a:r>
            <a:r>
              <a:rPr lang="cs-CZ" dirty="0" err="1" smtClean="0"/>
              <a:t>mazdakovské</a:t>
            </a:r>
            <a:r>
              <a:rPr lang="cs-CZ" dirty="0" smtClean="0"/>
              <a:t> hnutí  vojensky zlikvidoval. </a:t>
            </a:r>
            <a:endParaRPr lang="cs-CZ" dirty="0" smtClean="0"/>
          </a:p>
          <a:p>
            <a:r>
              <a:rPr lang="cs-CZ" dirty="0" smtClean="0"/>
              <a:t>Destrukce </a:t>
            </a:r>
            <a:r>
              <a:rPr lang="cs-CZ" dirty="0" smtClean="0"/>
              <a:t>moci a bohatství nobility dala králi do rukou daleko větší přímou kontrolu nad hospodářskými zdroji celé říše, které bylo nyní možné zcela exploatovat pro státní pokladnu. Celá říše byla rozdělena na správní okrsky, byl vytvořen soupis půdy a její hodnoty, z čehož byl odvozen systém výběru daně, byly zřízeny nové centrální i regionální správní úřady (včetně funkce „soudce a advokáta chudých“), byly systematizovány daně a poplatky, zavedena daň z hlavy (mužská populace 20-50 let), role aristokracie se omezila na ceremoniální funkce u dvora a vykonávání nejvyšších úřadů v rámci nové civilní správy a velitelů nové národní armády. </a:t>
            </a:r>
            <a:endParaRPr lang="cs-CZ" dirty="0" smtClean="0"/>
          </a:p>
          <a:p>
            <a:r>
              <a:rPr lang="cs-CZ" dirty="0" smtClean="0"/>
              <a:t>Reformy </a:t>
            </a:r>
            <a:r>
              <a:rPr lang="cs-CZ" dirty="0" smtClean="0"/>
              <a:t>vyvrcholily za </a:t>
            </a:r>
            <a:r>
              <a:rPr lang="cs-CZ" dirty="0" err="1" smtClean="0"/>
              <a:t>Chusrava</a:t>
            </a:r>
            <a:r>
              <a:rPr lang="cs-CZ" dirty="0" smtClean="0"/>
              <a:t> I., kdy se </a:t>
            </a:r>
            <a:r>
              <a:rPr lang="cs-CZ" dirty="0" err="1" smtClean="0"/>
              <a:t>sasánovský</a:t>
            </a:r>
            <a:r>
              <a:rPr lang="cs-CZ" dirty="0" smtClean="0"/>
              <a:t> stát dostal na vrchol moci a prestiže, ovšem obnovená moc a síla státu vedla mj. ostré rivalitě a sérii válek s východořímským impériem, které obě supervelmoci v konečném důsledku přivedly ke stavu blížícímu se kolapsu.</a:t>
            </a:r>
          </a:p>
          <a:p>
            <a:endParaRPr lang="cs-CZ" dirty="0"/>
          </a:p>
        </p:txBody>
      </p:sp>
      <p:pic>
        <p:nvPicPr>
          <p:cNvPr id="5" name="Zástupný symbol pro obsah 4" descr="20131109194340-6cb57b8e-me.jpg"/>
          <p:cNvPicPr>
            <a:picLocks noGrp="1" noChangeAspect="1"/>
          </p:cNvPicPr>
          <p:nvPr>
            <p:ph sz="half" idx="2"/>
          </p:nvPr>
        </p:nvPicPr>
        <p:blipFill>
          <a:blip r:embed="rId2" cstate="print"/>
          <a:stretch>
            <a:fillRect/>
          </a:stretch>
        </p:blipFill>
        <p:spPr>
          <a:xfrm>
            <a:off x="4630553" y="429203"/>
            <a:ext cx="4147931" cy="6024133"/>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23528" y="404664"/>
            <a:ext cx="8352928" cy="1512168"/>
          </a:xfrm>
        </p:spPr>
        <p:txBody>
          <a:bodyPr>
            <a:normAutofit fontScale="55000" lnSpcReduction="20000"/>
          </a:bodyPr>
          <a:lstStyle/>
          <a:p>
            <a:r>
              <a:rPr lang="cs-CZ" dirty="0" smtClean="0"/>
              <a:t>Jedním z bojišť mezi oběma velmocemi se stal intenzivní zápas o ovládnutí lukrativního dálkového obchodu mezi Středomořím a Přední Asií a Asií východní, především Čínou. 570 armáda </a:t>
            </a:r>
            <a:r>
              <a:rPr lang="cs-CZ" dirty="0" err="1" smtClean="0"/>
              <a:t>Chusrava</a:t>
            </a:r>
            <a:r>
              <a:rPr lang="cs-CZ" dirty="0" smtClean="0"/>
              <a:t> I. dobývá Jemen, v 2. </a:t>
            </a:r>
            <a:r>
              <a:rPr lang="cs-CZ" dirty="0" err="1" smtClean="0"/>
              <a:t>destiletí</a:t>
            </a:r>
            <a:r>
              <a:rPr lang="cs-CZ" dirty="0" smtClean="0"/>
              <a:t> 7. st. Alexandrii. Přepínání sil říše a vnitřní tenze v rámci bohatého a mocného </a:t>
            </a:r>
            <a:r>
              <a:rPr lang="cs-CZ" dirty="0" err="1" smtClean="0"/>
              <a:t>sasánovského</a:t>
            </a:r>
            <a:r>
              <a:rPr lang="cs-CZ" dirty="0" smtClean="0"/>
              <a:t> impéria nakonec vedly k vytvoření nové opozice vůči dynastii tvořené koalicí staré nobility a nových hodnostářů, zejm. vysokých armádních velitelů. Osud </a:t>
            </a:r>
            <a:r>
              <a:rPr lang="cs-CZ" dirty="0" err="1" smtClean="0"/>
              <a:t>Hormizda</a:t>
            </a:r>
            <a:r>
              <a:rPr lang="cs-CZ" dirty="0" smtClean="0"/>
              <a:t> IV. byl předzvěstí kolapsu režimu </a:t>
            </a:r>
            <a:r>
              <a:rPr lang="cs-CZ" dirty="0" err="1" smtClean="0"/>
              <a:t>Chusrava</a:t>
            </a:r>
            <a:r>
              <a:rPr lang="cs-CZ" dirty="0" smtClean="0"/>
              <a:t> II. o tři desetiletí později. Přestože se </a:t>
            </a:r>
            <a:r>
              <a:rPr lang="cs-CZ" dirty="0" err="1" smtClean="0"/>
              <a:t>sasánovský</a:t>
            </a:r>
            <a:r>
              <a:rPr lang="cs-CZ" dirty="0" smtClean="0"/>
              <a:t> stát v 30. - 50. letech 7. st. zhroutil, ekonomická organizace a síla </a:t>
            </a:r>
            <a:r>
              <a:rPr lang="cs-CZ" dirty="0" err="1" smtClean="0"/>
              <a:t>sasánovského</a:t>
            </a:r>
            <a:r>
              <a:rPr lang="cs-CZ" dirty="0" smtClean="0"/>
              <a:t> státu byla legendární po staletí.   </a:t>
            </a:r>
          </a:p>
          <a:p>
            <a:endParaRPr lang="cs-CZ" dirty="0"/>
          </a:p>
        </p:txBody>
      </p:sp>
      <p:pic>
        <p:nvPicPr>
          <p:cNvPr id="5" name="Zástupný symbol pro obsah 4" descr="preislamicarabia.jpg"/>
          <p:cNvPicPr>
            <a:picLocks noGrp="1" noChangeAspect="1"/>
          </p:cNvPicPr>
          <p:nvPr>
            <p:ph sz="half" idx="2"/>
          </p:nvPr>
        </p:nvPicPr>
        <p:blipFill>
          <a:blip r:embed="rId2" cstate="print"/>
          <a:stretch>
            <a:fillRect/>
          </a:stretch>
        </p:blipFill>
        <p:spPr>
          <a:xfrm>
            <a:off x="467544" y="1772816"/>
            <a:ext cx="8286141" cy="4838977"/>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67544" y="404664"/>
            <a:ext cx="2746648" cy="5976664"/>
          </a:xfrm>
        </p:spPr>
        <p:txBody>
          <a:bodyPr>
            <a:normAutofit fontScale="55000" lnSpcReduction="20000"/>
          </a:bodyPr>
          <a:lstStyle/>
          <a:p>
            <a:r>
              <a:rPr lang="cs-CZ" dirty="0" smtClean="0"/>
              <a:t>Na konci 4. st. arabská společnost jihozápadního cípu Arabského poloostrova konvertovala k židovství, někdy na přelomu 4. a 5. st. vzniklý bojovný stát nazývaný v dobovým pramenech </a:t>
            </a:r>
            <a:r>
              <a:rPr lang="cs-CZ" dirty="0" err="1" smtClean="0"/>
              <a:t>Himyar</a:t>
            </a:r>
            <a:r>
              <a:rPr lang="cs-CZ" dirty="0" smtClean="0"/>
              <a:t> o přibližném geografickém rozsahu dnešního Jemenu proslul mj. pronásledováním svého křesťanského obyvatelstva. </a:t>
            </a:r>
            <a:r>
              <a:rPr lang="cs-CZ" dirty="0" err="1" smtClean="0"/>
              <a:t>Himyaritský</a:t>
            </a:r>
            <a:r>
              <a:rPr lang="cs-CZ" dirty="0" smtClean="0"/>
              <a:t> stát byl svržen invazí vojsk křesťanské říše </a:t>
            </a:r>
            <a:r>
              <a:rPr lang="cs-CZ" dirty="0" err="1" smtClean="0"/>
              <a:t>Axum</a:t>
            </a:r>
            <a:r>
              <a:rPr lang="cs-CZ" dirty="0" smtClean="0"/>
              <a:t> přes Rudé moře zorganizované vládou v Konstantinopoli. R. 523 </a:t>
            </a:r>
            <a:r>
              <a:rPr lang="cs-CZ" dirty="0" err="1" smtClean="0"/>
              <a:t>himyaritský</a:t>
            </a:r>
            <a:r>
              <a:rPr lang="cs-CZ" dirty="0" smtClean="0"/>
              <a:t> král Josef podnikl protikřesťanský pogrom v městě </a:t>
            </a:r>
            <a:r>
              <a:rPr lang="cs-CZ" dirty="0" err="1" smtClean="0"/>
              <a:t>Najran</a:t>
            </a:r>
            <a:r>
              <a:rPr lang="cs-CZ" dirty="0" smtClean="0"/>
              <a:t> a sám referoval svým spojencům, arabským vládcům a </a:t>
            </a:r>
            <a:r>
              <a:rPr lang="cs-CZ" dirty="0" err="1" smtClean="0"/>
              <a:t>Ktésifónu</a:t>
            </a:r>
            <a:r>
              <a:rPr lang="cs-CZ" dirty="0" smtClean="0"/>
              <a:t> o krutých detailech vraždění křesťanů, kteří odmítli konverzi k judaismu. Pověst o masakru se rychle šířila Předním Východem a vyvolala silnou odezvu všude mezi křesťanskými komunitami a zejména ve východořímské říši. </a:t>
            </a:r>
            <a:endParaRPr lang="cs-CZ" dirty="0"/>
          </a:p>
        </p:txBody>
      </p:sp>
      <p:pic>
        <p:nvPicPr>
          <p:cNvPr id="7" name="Zástupný symbol pro obsah 6" descr="karte_gr.jpg"/>
          <p:cNvPicPr>
            <a:picLocks noGrp="1" noChangeAspect="1"/>
          </p:cNvPicPr>
          <p:nvPr>
            <p:ph sz="half" idx="2"/>
          </p:nvPr>
        </p:nvPicPr>
        <p:blipFill>
          <a:blip r:embed="rId2" cstate="print"/>
          <a:stretch>
            <a:fillRect/>
          </a:stretch>
        </p:blipFill>
        <p:spPr>
          <a:xfrm>
            <a:off x="3347864" y="469825"/>
            <a:ext cx="5491087" cy="6013127"/>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95536" y="332656"/>
            <a:ext cx="3456384" cy="6336704"/>
          </a:xfrm>
        </p:spPr>
        <p:txBody>
          <a:bodyPr>
            <a:normAutofit fontScale="55000" lnSpcReduction="20000"/>
          </a:bodyPr>
          <a:lstStyle/>
          <a:p>
            <a:r>
              <a:rPr lang="cs-CZ" dirty="0" smtClean="0"/>
              <a:t>Král – </a:t>
            </a:r>
            <a:r>
              <a:rPr lang="cs-CZ" dirty="0" err="1" smtClean="0"/>
              <a:t>negus</a:t>
            </a:r>
            <a:r>
              <a:rPr lang="cs-CZ" dirty="0" smtClean="0"/>
              <a:t> </a:t>
            </a:r>
            <a:r>
              <a:rPr lang="cs-CZ" dirty="0" err="1" smtClean="0"/>
              <a:t>axumské</a:t>
            </a:r>
            <a:r>
              <a:rPr lang="cs-CZ" dirty="0" smtClean="0"/>
              <a:t> říše pozvedl praporec odvety a vyslal </a:t>
            </a:r>
            <a:r>
              <a:rPr lang="cs-CZ" dirty="0" smtClean="0"/>
              <a:t>invazní </a:t>
            </a:r>
            <a:r>
              <a:rPr lang="cs-CZ" dirty="0" smtClean="0"/>
              <a:t>vojsko přes moře s cílem pomoci pronásledovaným souvěrcům na jihu Arábie, </a:t>
            </a:r>
            <a:r>
              <a:rPr lang="cs-CZ" dirty="0" err="1" smtClean="0"/>
              <a:t>negus</a:t>
            </a:r>
            <a:r>
              <a:rPr lang="cs-CZ" dirty="0" smtClean="0"/>
              <a:t> ovšem současně zamýšlel využít příležitosti a dobýt jihozápad Arábie natrvalo (zde Etiopané již vládli v 3. st.) a konečně k akci byl vybízen prostřednictvím východořímské diplomacie nejvyšším politickým představitelem křesťanství, císařem v </a:t>
            </a:r>
            <a:r>
              <a:rPr lang="cs-CZ" dirty="0" err="1" smtClean="0"/>
              <a:t>Konstatinopoli</a:t>
            </a:r>
            <a:r>
              <a:rPr lang="cs-CZ" dirty="0" smtClean="0"/>
              <a:t>. </a:t>
            </a:r>
            <a:endParaRPr lang="cs-CZ" dirty="0" smtClean="0"/>
          </a:p>
          <a:p>
            <a:r>
              <a:rPr lang="cs-CZ" dirty="0" smtClean="0"/>
              <a:t>Zápas </a:t>
            </a:r>
            <a:r>
              <a:rPr lang="cs-CZ" dirty="0" smtClean="0"/>
              <a:t>o </a:t>
            </a:r>
            <a:r>
              <a:rPr lang="cs-CZ" dirty="0" err="1" smtClean="0"/>
              <a:t>Himyar</a:t>
            </a:r>
            <a:r>
              <a:rPr lang="cs-CZ" dirty="0" smtClean="0"/>
              <a:t> podporovaný </a:t>
            </a:r>
            <a:r>
              <a:rPr lang="cs-CZ" dirty="0" err="1" smtClean="0"/>
              <a:t>Sasánovci</a:t>
            </a:r>
            <a:r>
              <a:rPr lang="cs-CZ" dirty="0" smtClean="0"/>
              <a:t> se tak stal jevištěm globálního zápasu mezi východořímským a </a:t>
            </a:r>
            <a:r>
              <a:rPr lang="cs-CZ" dirty="0" err="1" smtClean="0"/>
              <a:t>sasánovským</a:t>
            </a:r>
            <a:r>
              <a:rPr lang="cs-CZ" dirty="0" smtClean="0"/>
              <a:t> impériem. </a:t>
            </a:r>
            <a:endParaRPr lang="cs-CZ" dirty="0" smtClean="0"/>
          </a:p>
          <a:p>
            <a:r>
              <a:rPr lang="cs-CZ" dirty="0" smtClean="0"/>
              <a:t>525 </a:t>
            </a:r>
            <a:r>
              <a:rPr lang="cs-CZ" dirty="0" smtClean="0"/>
              <a:t>Etiopané přeplavili Rudé moře, </a:t>
            </a:r>
            <a:r>
              <a:rPr lang="cs-CZ" dirty="0" err="1" smtClean="0"/>
              <a:t>himyaritský</a:t>
            </a:r>
            <a:r>
              <a:rPr lang="cs-CZ" dirty="0" smtClean="0"/>
              <a:t> režim porazili a založili vlastní stát, který se </a:t>
            </a:r>
            <a:r>
              <a:rPr lang="cs-CZ" dirty="0" smtClean="0"/>
              <a:t>stal </a:t>
            </a:r>
            <a:r>
              <a:rPr lang="cs-CZ" dirty="0" smtClean="0"/>
              <a:t>součástí dalekosáhlých záměrů Konstantinopole obejít </a:t>
            </a:r>
            <a:r>
              <a:rPr lang="cs-CZ" dirty="0" err="1" smtClean="0"/>
              <a:t>sasánovskou</a:t>
            </a:r>
            <a:r>
              <a:rPr lang="cs-CZ" dirty="0" smtClean="0"/>
              <a:t> kontrolu obchodu s Indií a Čínou přes Rudé moře a dále indickým oceánem na Ceylon. Přestože se tato iniciativa nezdařila a perští kupci na Ceylonu udrželi své monopolní postavení, byla tato výspa východořímská politické a obchodní expanze na jihu Arabského poloostrova trnem v oku </a:t>
            </a:r>
            <a:r>
              <a:rPr lang="cs-CZ" dirty="0" err="1" smtClean="0"/>
              <a:t>Ktésifónu</a:t>
            </a:r>
            <a:r>
              <a:rPr lang="cs-CZ" dirty="0" smtClean="0"/>
              <a:t>. </a:t>
            </a:r>
            <a:endParaRPr lang="cs-CZ" dirty="0" smtClean="0"/>
          </a:p>
          <a:p>
            <a:r>
              <a:rPr lang="cs-CZ" dirty="0" err="1" smtClean="0"/>
              <a:t>Chusrav</a:t>
            </a:r>
            <a:r>
              <a:rPr lang="cs-CZ" dirty="0" smtClean="0"/>
              <a:t> </a:t>
            </a:r>
            <a:r>
              <a:rPr lang="cs-CZ" dirty="0" smtClean="0"/>
              <a:t>II. </a:t>
            </a:r>
            <a:r>
              <a:rPr lang="cs-CZ" dirty="0" smtClean="0"/>
              <a:t>tak </a:t>
            </a:r>
            <a:r>
              <a:rPr lang="cs-CZ" dirty="0" smtClean="0"/>
              <a:t>r. 570 vyslal expediční armádu, která Etiopany z Arabského </a:t>
            </a:r>
            <a:r>
              <a:rPr lang="cs-CZ" dirty="0" err="1" smtClean="0"/>
              <a:t>polosotrova</a:t>
            </a:r>
            <a:r>
              <a:rPr lang="cs-CZ" dirty="0" smtClean="0"/>
              <a:t> vytlačila a podřídila jih Arábie přímé </a:t>
            </a:r>
            <a:r>
              <a:rPr lang="cs-CZ" dirty="0" err="1" smtClean="0"/>
              <a:t>sasánovské</a:t>
            </a:r>
            <a:r>
              <a:rPr lang="cs-CZ" dirty="0" smtClean="0"/>
              <a:t> správě.  </a:t>
            </a:r>
          </a:p>
          <a:p>
            <a:endParaRPr lang="cs-CZ" dirty="0"/>
          </a:p>
        </p:txBody>
      </p:sp>
      <p:pic>
        <p:nvPicPr>
          <p:cNvPr id="5" name="Zástupný symbol pro obsah 4" descr="axum_obelisk.jpg"/>
          <p:cNvPicPr>
            <a:picLocks noGrp="1" noChangeAspect="1"/>
          </p:cNvPicPr>
          <p:nvPr>
            <p:ph sz="half" idx="2"/>
          </p:nvPr>
        </p:nvPicPr>
        <p:blipFill>
          <a:blip r:embed="rId2" cstate="print"/>
          <a:stretch>
            <a:fillRect/>
          </a:stretch>
        </p:blipFill>
        <p:spPr>
          <a:xfrm>
            <a:off x="4407594" y="296650"/>
            <a:ext cx="4124846" cy="618727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a:bodyPr>
          <a:lstStyle/>
          <a:p>
            <a:r>
              <a:rPr lang="cs-CZ" sz="2400" dirty="0" err="1" smtClean="0"/>
              <a:t>Šápurův</a:t>
            </a:r>
            <a:r>
              <a:rPr lang="cs-CZ" sz="2400" dirty="0" smtClean="0"/>
              <a:t> palác v </a:t>
            </a:r>
            <a:r>
              <a:rPr lang="cs-CZ" sz="2400" dirty="0" err="1" smtClean="0"/>
              <a:t>Bišápúru</a:t>
            </a:r>
            <a:r>
              <a:rPr lang="cs-CZ" sz="2400" dirty="0" smtClean="0"/>
              <a:t> – kosmopolitní vkus  vládce světové říše</a:t>
            </a:r>
            <a:endParaRPr lang="cs-CZ" sz="2400" dirty="0"/>
          </a:p>
        </p:txBody>
      </p:sp>
      <p:pic>
        <p:nvPicPr>
          <p:cNvPr id="8" name="Zástupný symbol pro obsah 7" descr="image033.jpg"/>
          <p:cNvPicPr>
            <a:picLocks noGrp="1" noChangeAspect="1"/>
          </p:cNvPicPr>
          <p:nvPr>
            <p:ph sz="half" idx="1"/>
          </p:nvPr>
        </p:nvPicPr>
        <p:blipFill>
          <a:blip r:embed="rId2" cstate="print"/>
          <a:stretch>
            <a:fillRect/>
          </a:stretch>
        </p:blipFill>
        <p:spPr>
          <a:xfrm>
            <a:off x="581819" y="2052637"/>
            <a:ext cx="3810000" cy="3514725"/>
          </a:xfrm>
        </p:spPr>
      </p:pic>
      <p:pic>
        <p:nvPicPr>
          <p:cNvPr id="9" name="Zástupný symbol pro obsah 8" descr="bishapur_aerial.jpg"/>
          <p:cNvPicPr>
            <a:picLocks noGrp="1" noChangeAspect="1"/>
          </p:cNvPicPr>
          <p:nvPr>
            <p:ph sz="half" idx="2"/>
          </p:nvPr>
        </p:nvPicPr>
        <p:blipFill>
          <a:blip r:embed="rId3" cstate="print"/>
          <a:stretch>
            <a:fillRect/>
          </a:stretch>
        </p:blipFill>
        <p:spPr>
          <a:xfrm>
            <a:off x="4648200" y="2287785"/>
            <a:ext cx="4059238" cy="3044429"/>
          </a:xfr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2963</TotalTime>
  <Words>2883</Words>
  <Application>Microsoft Office PowerPoint</Application>
  <PresentationFormat>Předvádění na obrazovce (4:3)</PresentationFormat>
  <Paragraphs>244</Paragraphs>
  <Slides>85</Slides>
  <Notes>1</Notes>
  <HiddenSlides>0</HiddenSlides>
  <MMClips>0</MMClips>
  <ScaleCrop>false</ScaleCrop>
  <HeadingPairs>
    <vt:vector size="4" baseType="variant">
      <vt:variant>
        <vt:lpstr>Motiv</vt:lpstr>
      </vt:variant>
      <vt:variant>
        <vt:i4>1</vt:i4>
      </vt:variant>
      <vt:variant>
        <vt:lpstr>Nadpisy snímků</vt:lpstr>
      </vt:variant>
      <vt:variant>
        <vt:i4>85</vt:i4>
      </vt:variant>
    </vt:vector>
  </HeadingPairs>
  <TitlesOfParts>
    <vt:vector size="86" baseType="lpstr">
      <vt:lpstr>Papír</vt:lpstr>
      <vt:lpstr>Sasánovské impérium</vt:lpstr>
      <vt:lpstr>Sasánovská říse v 1. polovině 6. st.</vt:lpstr>
      <vt:lpstr>Sasánovsko -římská hranice v 5. st.</vt:lpstr>
      <vt:lpstr>Snímek 4</vt:lpstr>
      <vt:lpstr>Snímek 5</vt:lpstr>
      <vt:lpstr>Kaaba i Zardusht</vt:lpstr>
      <vt:lpstr>Nakš i-Rustam</vt:lpstr>
      <vt:lpstr>Snímek 8</vt:lpstr>
      <vt:lpstr>Šápurův palác v Bišápúru – kosmopolitní vkus  vládce světové říše</vt:lpstr>
      <vt:lpstr>Snímek 10</vt:lpstr>
      <vt:lpstr>Taq i Bostan, Kermanšáh</vt:lpstr>
      <vt:lpstr>Chusrav II. Parvíz a Šabdíz</vt:lpstr>
      <vt:lpstr>savaran</vt:lpstr>
      <vt:lpstr>íván paláce v Ktésifónu, patrně 6. st.  </vt:lpstr>
      <vt:lpstr>Ardašírův palác ve Firúzabádu </vt:lpstr>
      <vt:lpstr>Sasánovský Firúzabád – Gur - Ardašír Chwarrah  /Sláva Ardašíra/</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lpstr>Snímek 62</vt:lpstr>
      <vt:lpstr>Snímek 63</vt:lpstr>
      <vt:lpstr>Snímek 64</vt:lpstr>
      <vt:lpstr>Snímek 65</vt:lpstr>
      <vt:lpstr>Snímek 66</vt:lpstr>
      <vt:lpstr>Snímek 67</vt:lpstr>
      <vt:lpstr>Snímek 68</vt:lpstr>
      <vt:lpstr>Snímek 69</vt:lpstr>
      <vt:lpstr>Snímek 70</vt:lpstr>
      <vt:lpstr>Snímek 71</vt:lpstr>
      <vt:lpstr>Snímek 72</vt:lpstr>
      <vt:lpstr>Snímek 73</vt:lpstr>
      <vt:lpstr>Snímek 74</vt:lpstr>
      <vt:lpstr>Snímek 75</vt:lpstr>
      <vt:lpstr>Snímek 76</vt:lpstr>
      <vt:lpstr>Snímek 77</vt:lpstr>
      <vt:lpstr>Snímek 78</vt:lpstr>
      <vt:lpstr>Snímek 79</vt:lpstr>
      <vt:lpstr>Snímek 80</vt:lpstr>
      <vt:lpstr>Snímek 81</vt:lpstr>
      <vt:lpstr>Snímek 82</vt:lpstr>
      <vt:lpstr>Snímek 83</vt:lpstr>
      <vt:lpstr>Snímek 84</vt:lpstr>
      <vt:lpstr>Snímek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Achaimenovská Persie</dc:title>
  <dc:creator>homola</dc:creator>
  <cp:lastModifiedBy>homola</cp:lastModifiedBy>
  <cp:revision>281</cp:revision>
  <dcterms:created xsi:type="dcterms:W3CDTF">2013-02-28T07:44:39Z</dcterms:created>
  <dcterms:modified xsi:type="dcterms:W3CDTF">2014-12-09T14:30:11Z</dcterms:modified>
</cp:coreProperties>
</file>