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sldIdLst>
    <p:sldId id="256" r:id="rId2"/>
    <p:sldId id="262" r:id="rId3"/>
    <p:sldId id="263" r:id="rId4"/>
    <p:sldId id="271" r:id="rId5"/>
    <p:sldId id="272" r:id="rId6"/>
    <p:sldId id="273" r:id="rId7"/>
    <p:sldId id="274" r:id="rId8"/>
    <p:sldId id="264" r:id="rId9"/>
    <p:sldId id="275" r:id="rId10"/>
    <p:sldId id="276" r:id="rId11"/>
    <p:sldId id="277" r:id="rId12"/>
    <p:sldId id="278" r:id="rId13"/>
    <p:sldId id="279" r:id="rId14"/>
    <p:sldId id="265" r:id="rId15"/>
    <p:sldId id="280" r:id="rId16"/>
    <p:sldId id="266" r:id="rId17"/>
    <p:sldId id="281" r:id="rId18"/>
    <p:sldId id="282" r:id="rId19"/>
    <p:sldId id="267" r:id="rId20"/>
    <p:sldId id="268" r:id="rId21"/>
    <p:sldId id="285" r:id="rId22"/>
    <p:sldId id="286" r:id="rId23"/>
    <p:sldId id="283" r:id="rId24"/>
    <p:sldId id="284" r:id="rId25"/>
    <p:sldId id="269" r:id="rId26"/>
    <p:sldId id="270" r:id="rId2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76 w 5740"/>
                <a:gd name="T1" fmla="*/ 617 h 4316"/>
                <a:gd name="T2" fmla="*/ 0 w 5740"/>
                <a:gd name="T3" fmla="*/ 617 h 4316"/>
                <a:gd name="T4" fmla="*/ 0 w 5740"/>
                <a:gd name="T5" fmla="*/ 0 h 4316"/>
                <a:gd name="T6" fmla="*/ 5776 w 5740"/>
                <a:gd name="T7" fmla="*/ 0 h 4316"/>
                <a:gd name="T8" fmla="*/ 5776 w 5740"/>
                <a:gd name="T9" fmla="*/ 617 h 4316"/>
                <a:gd name="T10" fmla="*/ 5776 w 5740"/>
                <a:gd name="T11" fmla="*/ 617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1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1 w 382"/>
                  <a:gd name="T19" fmla="*/ 96 h 96"/>
                  <a:gd name="T20" fmla="*/ 265 w 382"/>
                  <a:gd name="T21" fmla="*/ 90 h 96"/>
                  <a:gd name="T22" fmla="*/ 313 w 382"/>
                  <a:gd name="T23" fmla="*/ 84 h 96"/>
                  <a:gd name="T24" fmla="*/ 354 w 382"/>
                  <a:gd name="T25" fmla="*/ 66 h 96"/>
                  <a:gd name="T26" fmla="*/ 384 w 382"/>
                  <a:gd name="T27" fmla="*/ 42 h 96"/>
                  <a:gd name="T28" fmla="*/ 378 w 382"/>
                  <a:gd name="T29" fmla="*/ 42 h 96"/>
                  <a:gd name="T30" fmla="*/ 348 w 382"/>
                  <a:gd name="T31" fmla="*/ 66 h 96"/>
                  <a:gd name="T32" fmla="*/ 307 w 382"/>
                  <a:gd name="T33" fmla="*/ 78 h 96"/>
                  <a:gd name="T34" fmla="*/ 265 w 382"/>
                  <a:gd name="T35" fmla="*/ 90 h 96"/>
                  <a:gd name="T36" fmla="*/ 211 w 382"/>
                  <a:gd name="T37" fmla="*/ 96 h 96"/>
                  <a:gd name="T38" fmla="*/ 211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1 w 185"/>
                  <a:gd name="T5" fmla="*/ 36 h 210"/>
                  <a:gd name="T6" fmla="*/ 157 w 185"/>
                  <a:gd name="T7" fmla="*/ 72 h 210"/>
                  <a:gd name="T8" fmla="*/ 163 w 185"/>
                  <a:gd name="T9" fmla="*/ 90 h 210"/>
                  <a:gd name="T10" fmla="*/ 169 w 185"/>
                  <a:gd name="T11" fmla="*/ 114 h 210"/>
                  <a:gd name="T12" fmla="*/ 163 w 185"/>
                  <a:gd name="T13" fmla="*/ 138 h 210"/>
                  <a:gd name="T14" fmla="*/ 151 w 185"/>
                  <a:gd name="T15" fmla="*/ 162 h 210"/>
                  <a:gd name="T16" fmla="*/ 121 w 185"/>
                  <a:gd name="T17" fmla="*/ 180 h 210"/>
                  <a:gd name="T18" fmla="*/ 90 w 185"/>
                  <a:gd name="T19" fmla="*/ 198 h 210"/>
                  <a:gd name="T20" fmla="*/ 98 w 185"/>
                  <a:gd name="T21" fmla="*/ 210 h 210"/>
                  <a:gd name="T22" fmla="*/ 133 w 185"/>
                  <a:gd name="T23" fmla="*/ 192 h 210"/>
                  <a:gd name="T24" fmla="*/ 163 w 185"/>
                  <a:gd name="T25" fmla="*/ 168 h 210"/>
                  <a:gd name="T26" fmla="*/ 181 w 185"/>
                  <a:gd name="T27" fmla="*/ 144 h 210"/>
                  <a:gd name="T28" fmla="*/ 187 w 185"/>
                  <a:gd name="T29" fmla="*/ 114 h 210"/>
                  <a:gd name="T30" fmla="*/ 181 w 185"/>
                  <a:gd name="T31" fmla="*/ 90 h 210"/>
                  <a:gd name="T32" fmla="*/ 175 w 185"/>
                  <a:gd name="T33" fmla="*/ 66 h 210"/>
                  <a:gd name="T34" fmla="*/ 157 w 185"/>
                  <a:gd name="T35" fmla="*/ 48 h 210"/>
                  <a:gd name="T36" fmla="*/ 133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32834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32835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4A669-A6E8-41AF-8740-BFD430FEF0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806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F61AB-97BD-4BBA-BFBF-6B2156E8E6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79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05DE7-2FB1-4513-A6A7-A24007D421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771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7E3FD-75E2-4348-BA7D-B74EEEC590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971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257A1-8495-4D24-A04A-1AC8F36912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846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430EB-482D-49C0-9058-6CE57C6FB6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15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9BDB2-CB4D-423A-9573-2E3ED1CA88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435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2D822-D154-40D8-A448-70C74ACC53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09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616B3-0403-41BD-A561-FAC2FE975C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44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B7EA7-1CF2-4D8E-A3A9-BB58B88593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712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4BC5E-E00E-441A-A05F-99730840FC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420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76 w 5740"/>
                <a:gd name="T1" fmla="*/ 617 h 4316"/>
                <a:gd name="T2" fmla="*/ 0 w 5740"/>
                <a:gd name="T3" fmla="*/ 617 h 4316"/>
                <a:gd name="T4" fmla="*/ 0 w 5740"/>
                <a:gd name="T5" fmla="*/ 0 h 4316"/>
                <a:gd name="T6" fmla="*/ 5776 w 5740"/>
                <a:gd name="T7" fmla="*/ 0 h 4316"/>
                <a:gd name="T8" fmla="*/ 5776 w 5740"/>
                <a:gd name="T9" fmla="*/ 617 h 4316"/>
                <a:gd name="T10" fmla="*/ 5776 w 5740"/>
                <a:gd name="T11" fmla="*/ 617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1750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51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52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53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54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55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56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57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58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59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60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1762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63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64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65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66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67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68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69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70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71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72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73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79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80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776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77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78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84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1781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82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83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84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85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86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87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57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789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90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91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92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93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94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95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96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97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1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1 w 382"/>
                  <a:gd name="T19" fmla="*/ 96 h 96"/>
                  <a:gd name="T20" fmla="*/ 265 w 382"/>
                  <a:gd name="T21" fmla="*/ 90 h 96"/>
                  <a:gd name="T22" fmla="*/ 313 w 382"/>
                  <a:gd name="T23" fmla="*/ 84 h 96"/>
                  <a:gd name="T24" fmla="*/ 354 w 382"/>
                  <a:gd name="T25" fmla="*/ 66 h 96"/>
                  <a:gd name="T26" fmla="*/ 384 w 382"/>
                  <a:gd name="T27" fmla="*/ 42 h 96"/>
                  <a:gd name="T28" fmla="*/ 378 w 382"/>
                  <a:gd name="T29" fmla="*/ 42 h 96"/>
                  <a:gd name="T30" fmla="*/ 348 w 382"/>
                  <a:gd name="T31" fmla="*/ 66 h 96"/>
                  <a:gd name="T32" fmla="*/ 307 w 382"/>
                  <a:gd name="T33" fmla="*/ 78 h 96"/>
                  <a:gd name="T34" fmla="*/ 265 w 382"/>
                  <a:gd name="T35" fmla="*/ 90 h 96"/>
                  <a:gd name="T36" fmla="*/ 211 w 382"/>
                  <a:gd name="T37" fmla="*/ 96 h 96"/>
                  <a:gd name="T38" fmla="*/ 211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9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0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1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2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3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1 w 185"/>
                  <a:gd name="T5" fmla="*/ 36 h 210"/>
                  <a:gd name="T6" fmla="*/ 157 w 185"/>
                  <a:gd name="T7" fmla="*/ 72 h 210"/>
                  <a:gd name="T8" fmla="*/ 163 w 185"/>
                  <a:gd name="T9" fmla="*/ 90 h 210"/>
                  <a:gd name="T10" fmla="*/ 169 w 185"/>
                  <a:gd name="T11" fmla="*/ 114 h 210"/>
                  <a:gd name="T12" fmla="*/ 163 w 185"/>
                  <a:gd name="T13" fmla="*/ 138 h 210"/>
                  <a:gd name="T14" fmla="*/ 151 w 185"/>
                  <a:gd name="T15" fmla="*/ 162 h 210"/>
                  <a:gd name="T16" fmla="*/ 121 w 185"/>
                  <a:gd name="T17" fmla="*/ 180 h 210"/>
                  <a:gd name="T18" fmla="*/ 90 w 185"/>
                  <a:gd name="T19" fmla="*/ 198 h 210"/>
                  <a:gd name="T20" fmla="*/ 98 w 185"/>
                  <a:gd name="T21" fmla="*/ 210 h 210"/>
                  <a:gd name="T22" fmla="*/ 133 w 185"/>
                  <a:gd name="T23" fmla="*/ 192 h 210"/>
                  <a:gd name="T24" fmla="*/ 163 w 185"/>
                  <a:gd name="T25" fmla="*/ 168 h 210"/>
                  <a:gd name="T26" fmla="*/ 181 w 185"/>
                  <a:gd name="T27" fmla="*/ 144 h 210"/>
                  <a:gd name="T28" fmla="*/ 187 w 185"/>
                  <a:gd name="T29" fmla="*/ 114 h 210"/>
                  <a:gd name="T30" fmla="*/ 181 w 185"/>
                  <a:gd name="T31" fmla="*/ 90 h 210"/>
                  <a:gd name="T32" fmla="*/ 175 w 185"/>
                  <a:gd name="T33" fmla="*/ 66 h 210"/>
                  <a:gd name="T34" fmla="*/ 157 w 185"/>
                  <a:gd name="T35" fmla="*/ 48 h 210"/>
                  <a:gd name="T36" fmla="*/ 133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4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6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47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48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49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31811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1812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1813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1814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1815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EFA951F1-7CA5-46F1-8EB4-BCC87F8765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0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268413"/>
            <a:ext cx="7772400" cy="1376362"/>
          </a:xfrm>
        </p:spPr>
        <p:txBody>
          <a:bodyPr/>
          <a:lstStyle/>
          <a:p>
            <a:pPr eaLnBrk="1" hangingPunct="1">
              <a:defRPr/>
            </a:pPr>
            <a:r>
              <a:rPr lang="cs-CZ" sz="8000" dirty="0" err="1" smtClean="0"/>
              <a:t>Etnoorganologie</a:t>
            </a:r>
            <a:endParaRPr lang="cs-CZ" sz="8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789363"/>
            <a:ext cx="6400800" cy="19939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PhDr. </a:t>
            </a:r>
            <a:r>
              <a:rPr lang="cs-CZ" dirty="0" smtClean="0"/>
              <a:t>Petr Kalina, Ph.D.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fld id="{1B67812A-26AC-4048-9AD9-93408DF01659}" type="datetime1">
              <a:rPr lang="cs-CZ" smtClean="0"/>
              <a:pPr eaLnBrk="1" hangingPunct="1">
                <a:defRPr/>
              </a:pPr>
              <a:t>30.9.2012</a:t>
            </a:fld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Definice hudebního nástroje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i="1" dirty="0" smtClean="0">
                <a:solidFill>
                  <a:srgbClr val="FFC000"/>
                </a:solidFill>
              </a:rPr>
              <a:t>Hudební nástroj </a:t>
            </a:r>
            <a:r>
              <a:rPr lang="cs-CZ" sz="2800" i="1" dirty="0" smtClean="0"/>
              <a:t>je uměle vyrobený zvukový předmět, který </a:t>
            </a:r>
            <a:r>
              <a:rPr lang="cs-CZ" sz="2800" i="1" dirty="0" smtClean="0">
                <a:solidFill>
                  <a:srgbClr val="FFC000"/>
                </a:solidFill>
              </a:rPr>
              <a:t>vydává tóny </a:t>
            </a:r>
            <a:r>
              <a:rPr lang="cs-CZ" sz="2800" i="1" dirty="0" smtClean="0"/>
              <a:t>barevně singulární a stylizované, podle určité tónové soustavy uspořádané, a byl vyroben podle objektivních </a:t>
            </a:r>
            <a:r>
              <a:rPr lang="cs-CZ" sz="2800" i="1" dirty="0" err="1" smtClean="0"/>
              <a:t>fonotechnických</a:t>
            </a:r>
            <a:r>
              <a:rPr lang="cs-CZ" sz="2800" i="1" dirty="0" smtClean="0"/>
              <a:t> norem určité hudební kultury k jejím potřebám. Pozn.: ostatní zvukové předměty patří tudíž bez dalšího do skupiny </a:t>
            </a:r>
            <a:r>
              <a:rPr lang="cs-CZ" sz="2800" i="1" dirty="0" smtClean="0">
                <a:solidFill>
                  <a:srgbClr val="FFC000"/>
                </a:solidFill>
              </a:rPr>
              <a:t>nástrojů zvukových</a:t>
            </a:r>
            <a:r>
              <a:rPr lang="cs-CZ" sz="2800" i="1" dirty="0" smtClean="0"/>
              <a:t>, ježto nesplňují podmínky kladené na nástroj hudební.</a:t>
            </a:r>
            <a:r>
              <a:rPr lang="cs-CZ" sz="2800" dirty="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000" dirty="0" smtClean="0"/>
              <a:t>Josef </a:t>
            </a:r>
            <a:r>
              <a:rPr lang="cs-CZ" sz="2000" dirty="0" err="1" smtClean="0"/>
              <a:t>Hutter</a:t>
            </a:r>
            <a:r>
              <a:rPr lang="cs-CZ" sz="2000" dirty="0" smtClean="0"/>
              <a:t>: </a:t>
            </a:r>
            <a:r>
              <a:rPr lang="cs-CZ" sz="2000" i="1" dirty="0" smtClean="0"/>
              <a:t>Hudební nástroje</a:t>
            </a:r>
            <a:r>
              <a:rPr lang="cs-CZ" sz="2000" dirty="0" smtClean="0"/>
              <a:t>. Praha 1945, s. 19.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Definice hudebního nástroje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i="1" dirty="0" smtClean="0">
                <a:solidFill>
                  <a:srgbClr val="FFC000"/>
                </a:solidFill>
              </a:rPr>
              <a:t>Hudební nástroj </a:t>
            </a:r>
            <a:r>
              <a:rPr lang="cs-CZ" sz="2800" i="1" dirty="0" smtClean="0"/>
              <a:t>je uměle vyrobený zvukový předmět, který </a:t>
            </a:r>
            <a:r>
              <a:rPr lang="cs-CZ" sz="2800" i="1" dirty="0" smtClean="0">
                <a:solidFill>
                  <a:srgbClr val="FFC000"/>
                </a:solidFill>
              </a:rPr>
              <a:t>vydává tóny </a:t>
            </a:r>
            <a:r>
              <a:rPr lang="cs-CZ" sz="2800" i="1" dirty="0" smtClean="0"/>
              <a:t>barevně singulární a stylizované, </a:t>
            </a:r>
            <a:r>
              <a:rPr lang="cs-CZ" sz="2800" i="1" dirty="0" smtClean="0">
                <a:solidFill>
                  <a:srgbClr val="FFC000"/>
                </a:solidFill>
              </a:rPr>
              <a:t>podle určité tónové soustavy </a:t>
            </a:r>
            <a:r>
              <a:rPr lang="cs-CZ" sz="2800" i="1" dirty="0" smtClean="0"/>
              <a:t>uspořádané, a byl vyroben podle objektivních </a:t>
            </a:r>
            <a:r>
              <a:rPr lang="cs-CZ" sz="2800" i="1" dirty="0" err="1" smtClean="0"/>
              <a:t>fonotechnických</a:t>
            </a:r>
            <a:r>
              <a:rPr lang="cs-CZ" sz="2800" i="1" dirty="0" smtClean="0"/>
              <a:t> norem určité hudební kultury k jejím potřebám. Pozn.: ostatní zvukové předměty patří tudíž bez dalšího do skupiny </a:t>
            </a:r>
            <a:r>
              <a:rPr lang="cs-CZ" sz="2800" i="1" dirty="0" smtClean="0">
                <a:solidFill>
                  <a:srgbClr val="FFC000"/>
                </a:solidFill>
              </a:rPr>
              <a:t>nástrojů zvukových</a:t>
            </a:r>
            <a:r>
              <a:rPr lang="cs-CZ" sz="2800" i="1" dirty="0" smtClean="0"/>
              <a:t>, ježto nesplňují podmínky kladené na nástroj hudební.</a:t>
            </a:r>
            <a:r>
              <a:rPr lang="cs-CZ" sz="2800" dirty="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000" dirty="0" smtClean="0"/>
              <a:t>Josef </a:t>
            </a:r>
            <a:r>
              <a:rPr lang="cs-CZ" sz="2000" dirty="0" err="1" smtClean="0"/>
              <a:t>Hutter</a:t>
            </a:r>
            <a:r>
              <a:rPr lang="cs-CZ" sz="2000" dirty="0" smtClean="0"/>
              <a:t>: </a:t>
            </a:r>
            <a:r>
              <a:rPr lang="cs-CZ" sz="2000" i="1" dirty="0" smtClean="0"/>
              <a:t>Hudební nástroje</a:t>
            </a:r>
            <a:r>
              <a:rPr lang="cs-CZ" sz="2000" dirty="0" smtClean="0"/>
              <a:t>. Praha 1945, s. 19.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Definice hudebního nástroje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i="1" dirty="0" smtClean="0">
                <a:solidFill>
                  <a:srgbClr val="FFC000"/>
                </a:solidFill>
              </a:rPr>
              <a:t>Hudební nástroj </a:t>
            </a:r>
            <a:r>
              <a:rPr lang="cs-CZ" sz="2800" i="1" dirty="0" smtClean="0"/>
              <a:t>je uměle vyrobený </a:t>
            </a:r>
            <a:r>
              <a:rPr lang="cs-CZ" sz="2800" i="1" dirty="0" smtClean="0">
                <a:solidFill>
                  <a:srgbClr val="FFC000"/>
                </a:solidFill>
              </a:rPr>
              <a:t>zvukový předmět</a:t>
            </a:r>
            <a:r>
              <a:rPr lang="cs-CZ" sz="2800" i="1" dirty="0" smtClean="0"/>
              <a:t>, který </a:t>
            </a:r>
            <a:r>
              <a:rPr lang="cs-CZ" sz="2800" i="1" dirty="0" smtClean="0">
                <a:solidFill>
                  <a:srgbClr val="FFC000"/>
                </a:solidFill>
              </a:rPr>
              <a:t>vydává tóny </a:t>
            </a:r>
            <a:r>
              <a:rPr lang="cs-CZ" sz="2800" i="1" dirty="0" smtClean="0"/>
              <a:t>barevně singulární a stylizované, </a:t>
            </a:r>
            <a:r>
              <a:rPr lang="cs-CZ" sz="2800" i="1" dirty="0" smtClean="0">
                <a:solidFill>
                  <a:srgbClr val="FFC000"/>
                </a:solidFill>
              </a:rPr>
              <a:t>podle určité tónové soustavy </a:t>
            </a:r>
            <a:r>
              <a:rPr lang="cs-CZ" sz="2800" i="1" dirty="0" smtClean="0"/>
              <a:t>uspořádané, a byl vyroben podle objektivních </a:t>
            </a:r>
            <a:r>
              <a:rPr lang="cs-CZ" sz="2800" i="1" dirty="0" err="1" smtClean="0"/>
              <a:t>fonotechnických</a:t>
            </a:r>
            <a:r>
              <a:rPr lang="cs-CZ" sz="2800" i="1" dirty="0" smtClean="0"/>
              <a:t> norem určité hudební kultury k jejím potřebám. Pozn.: ostatní zvukové předměty patří tudíž bez dalšího do skupiny </a:t>
            </a:r>
            <a:r>
              <a:rPr lang="cs-CZ" sz="2800" i="1" dirty="0" smtClean="0">
                <a:solidFill>
                  <a:srgbClr val="FFC000"/>
                </a:solidFill>
              </a:rPr>
              <a:t>nástrojů zvukových</a:t>
            </a:r>
            <a:r>
              <a:rPr lang="cs-CZ" sz="2800" i="1" dirty="0" smtClean="0"/>
              <a:t>, ježto nesplňují podmínky kladené na nástroj hudební.</a:t>
            </a:r>
            <a:r>
              <a:rPr lang="cs-CZ" sz="2800" dirty="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000" dirty="0" smtClean="0"/>
              <a:t>Josef </a:t>
            </a:r>
            <a:r>
              <a:rPr lang="cs-CZ" sz="2000" dirty="0" err="1" smtClean="0"/>
              <a:t>Hutter</a:t>
            </a:r>
            <a:r>
              <a:rPr lang="cs-CZ" sz="2000" dirty="0" smtClean="0"/>
              <a:t>: </a:t>
            </a:r>
            <a:r>
              <a:rPr lang="cs-CZ" sz="2000" i="1" dirty="0" smtClean="0"/>
              <a:t>Hudební nástroje</a:t>
            </a:r>
            <a:r>
              <a:rPr lang="cs-CZ" sz="2000" dirty="0" smtClean="0"/>
              <a:t>. Praha 1945, s. 19.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Definice hudebního nástroje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i="1" dirty="0" smtClean="0">
                <a:solidFill>
                  <a:srgbClr val="FFC000"/>
                </a:solidFill>
              </a:rPr>
              <a:t>Hudební nástroj </a:t>
            </a:r>
            <a:r>
              <a:rPr lang="cs-CZ" sz="2800" i="1" dirty="0" smtClean="0"/>
              <a:t>je </a:t>
            </a:r>
            <a:r>
              <a:rPr lang="cs-CZ" sz="2800" i="1" dirty="0" smtClean="0">
                <a:solidFill>
                  <a:srgbClr val="FFC000"/>
                </a:solidFill>
              </a:rPr>
              <a:t>uměle vyrobený zvukový předmět</a:t>
            </a:r>
            <a:r>
              <a:rPr lang="cs-CZ" sz="2800" i="1" dirty="0" smtClean="0"/>
              <a:t>, který </a:t>
            </a:r>
            <a:r>
              <a:rPr lang="cs-CZ" sz="2800" i="1" dirty="0" smtClean="0">
                <a:solidFill>
                  <a:srgbClr val="FFC000"/>
                </a:solidFill>
              </a:rPr>
              <a:t>vydává tóny </a:t>
            </a:r>
            <a:r>
              <a:rPr lang="cs-CZ" sz="2800" i="1" dirty="0" smtClean="0"/>
              <a:t>barevně singulární a stylizované, </a:t>
            </a:r>
            <a:r>
              <a:rPr lang="cs-CZ" sz="2800" i="1" dirty="0" smtClean="0">
                <a:solidFill>
                  <a:srgbClr val="FFC000"/>
                </a:solidFill>
              </a:rPr>
              <a:t>podle určité tónové soustavy </a:t>
            </a:r>
            <a:r>
              <a:rPr lang="cs-CZ" sz="2800" i="1" dirty="0" smtClean="0"/>
              <a:t>uspořádané, a byl vyroben podle objektivních </a:t>
            </a:r>
            <a:r>
              <a:rPr lang="cs-CZ" sz="2800" i="1" dirty="0" err="1" smtClean="0"/>
              <a:t>fonotechnických</a:t>
            </a:r>
            <a:r>
              <a:rPr lang="cs-CZ" sz="2800" i="1" dirty="0" smtClean="0"/>
              <a:t> norem určité hudební kultury k jejím potřebám. Pozn.: ostatní zvukové předměty patří tudíž bez dalšího do skupiny </a:t>
            </a:r>
            <a:r>
              <a:rPr lang="cs-CZ" sz="2800" i="1" dirty="0" smtClean="0">
                <a:solidFill>
                  <a:srgbClr val="FFC000"/>
                </a:solidFill>
              </a:rPr>
              <a:t>nástrojů zvukových</a:t>
            </a:r>
            <a:r>
              <a:rPr lang="cs-CZ" sz="2800" i="1" dirty="0" smtClean="0"/>
              <a:t>, ježto nesplňují podmínky kladené na nástroj hudební.</a:t>
            </a:r>
            <a:r>
              <a:rPr lang="cs-CZ" sz="2800" dirty="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000" dirty="0" smtClean="0"/>
              <a:t>Josef </a:t>
            </a:r>
            <a:r>
              <a:rPr lang="cs-CZ" sz="2000" dirty="0" err="1" smtClean="0"/>
              <a:t>Hutter</a:t>
            </a:r>
            <a:r>
              <a:rPr lang="cs-CZ" sz="2000" dirty="0" smtClean="0"/>
              <a:t>: </a:t>
            </a:r>
            <a:r>
              <a:rPr lang="cs-CZ" sz="2000" i="1" dirty="0" smtClean="0"/>
              <a:t>Hudební nástroje</a:t>
            </a:r>
            <a:r>
              <a:rPr lang="cs-CZ" sz="2000" dirty="0" smtClean="0"/>
              <a:t>. Praha 1945, s. 19.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Definice hudebního nástroje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z="2800" i="1" dirty="0" smtClean="0"/>
              <a:t>Pod pojmom hudobného nástroja rozumieme cieľavedome upravené, skonštruované a za účelom hudobnej reprodukcie použité tónové a rytmické zdroje, ktoré vzhľadom na ich akustické vlastnosti sú objektívne schopné </a:t>
            </a:r>
            <a:r>
              <a:rPr lang="sk-SK" sz="2800" i="1" dirty="0" err="1" smtClean="0"/>
              <a:t>podielať</a:t>
            </a:r>
            <a:r>
              <a:rPr lang="sk-SK" sz="2800" i="1" dirty="0" smtClean="0"/>
              <a:t> sa na </a:t>
            </a:r>
            <a:r>
              <a:rPr lang="sk-SK" sz="2800" i="1" dirty="0" err="1" smtClean="0"/>
              <a:t>hudobnoumeleckom</a:t>
            </a:r>
            <a:r>
              <a:rPr lang="sk-SK" sz="2800" i="1" dirty="0" smtClean="0"/>
              <a:t> efekte, pretože ich akustická charakteristika zodpovedá normám hudobnej kultúry toho- ktorého etnika a historického obdobia.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800" i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1800" dirty="0" smtClean="0"/>
              <a:t>Ladislav </a:t>
            </a:r>
            <a:r>
              <a:rPr lang="cs-CZ" sz="1800" dirty="0" err="1" smtClean="0"/>
              <a:t>Leng</a:t>
            </a:r>
            <a:r>
              <a:rPr lang="cs-CZ" sz="1800" dirty="0" smtClean="0"/>
              <a:t>:</a:t>
            </a:r>
            <a:r>
              <a:rPr lang="cs-CZ" sz="1800" i="1" dirty="0" smtClean="0"/>
              <a:t> Slovenské </a:t>
            </a:r>
            <a:r>
              <a:rPr lang="cs-CZ" sz="1800" i="1" dirty="0" err="1" smtClean="0"/>
              <a:t>ľudové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hudobné</a:t>
            </a:r>
            <a:r>
              <a:rPr lang="cs-CZ" sz="1800" i="1" dirty="0" smtClean="0"/>
              <a:t> nástroje</a:t>
            </a:r>
            <a:r>
              <a:rPr lang="cs-CZ" sz="1800" dirty="0" smtClean="0"/>
              <a:t>, Bratislava 1967, s. 45-47.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Definice hudebního nástroje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z="2800" i="1" dirty="0" smtClean="0"/>
              <a:t>Pod pojmom hudobného nástroja rozumieme cieľavedome upravené, skonštruované a </a:t>
            </a:r>
            <a:r>
              <a:rPr lang="sk-SK" sz="2800" i="1" dirty="0" smtClean="0">
                <a:solidFill>
                  <a:srgbClr val="FFC000"/>
                </a:solidFill>
              </a:rPr>
              <a:t>za účelom hudobnej reprodukcie</a:t>
            </a:r>
            <a:r>
              <a:rPr lang="sk-SK" sz="2800" i="1" dirty="0" smtClean="0"/>
              <a:t> použité tónové a rytmické zdroje, ktoré vzhľadom na ich akustické vlastnosti sú objektívne schopné </a:t>
            </a:r>
            <a:r>
              <a:rPr lang="sk-SK" sz="2800" i="1" dirty="0" err="1" smtClean="0"/>
              <a:t>podielať</a:t>
            </a:r>
            <a:r>
              <a:rPr lang="sk-SK" sz="2800" i="1" dirty="0" smtClean="0"/>
              <a:t> sa na </a:t>
            </a:r>
            <a:r>
              <a:rPr lang="sk-SK" sz="2800" i="1" dirty="0" err="1" smtClean="0"/>
              <a:t>hudobnoumeleckom</a:t>
            </a:r>
            <a:r>
              <a:rPr lang="sk-SK" sz="2800" i="1" dirty="0" smtClean="0"/>
              <a:t> efekte, pretože ich akustická charakteristika zodpovedá normám hudobnej kultúry toho- ktorého etnika a historického obdobia.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800" i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1800" dirty="0" smtClean="0"/>
              <a:t>Ladislav </a:t>
            </a:r>
            <a:r>
              <a:rPr lang="cs-CZ" sz="1800" dirty="0" err="1" smtClean="0"/>
              <a:t>Leng</a:t>
            </a:r>
            <a:r>
              <a:rPr lang="cs-CZ" sz="1800" dirty="0" smtClean="0"/>
              <a:t>:</a:t>
            </a:r>
            <a:r>
              <a:rPr lang="cs-CZ" sz="1800" i="1" dirty="0" smtClean="0"/>
              <a:t> Slovenské </a:t>
            </a:r>
            <a:r>
              <a:rPr lang="cs-CZ" sz="1800" i="1" dirty="0" err="1" smtClean="0"/>
              <a:t>ľudové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hudobné</a:t>
            </a:r>
            <a:r>
              <a:rPr lang="cs-CZ" sz="1800" i="1" dirty="0" smtClean="0"/>
              <a:t> nástroje</a:t>
            </a:r>
            <a:r>
              <a:rPr lang="cs-CZ" sz="1800" dirty="0" smtClean="0"/>
              <a:t>, Bratislava 1967, s. 45-47.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Definice hudebního nástroje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i="1" dirty="0" smtClean="0"/>
          </a:p>
          <a:p>
            <a:pPr eaLnBrk="1" hangingPunct="1">
              <a:defRPr/>
            </a:pPr>
            <a:r>
              <a:rPr lang="cs-CZ" i="1" dirty="0" smtClean="0"/>
              <a:t>Hudební nástroje jsou předměty různých tvarů a velikostí, na nichž lze vzbuzenou silou dosáhnout rozkmitu pružné hmoty anebo jí ohraničené vzduchové prostory.</a:t>
            </a:r>
          </a:p>
          <a:p>
            <a:pPr eaLnBrk="1" hangingPunct="1">
              <a:defRPr/>
            </a:pPr>
            <a:endParaRPr lang="cs-CZ" i="1" dirty="0" smtClean="0"/>
          </a:p>
          <a:p>
            <a:pPr eaLnBrk="1" hangingPunct="1">
              <a:defRPr/>
            </a:pPr>
            <a:endParaRPr lang="cs-CZ" i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cs-CZ" i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000" dirty="0" smtClean="0"/>
              <a:t>Antonín </a:t>
            </a:r>
            <a:r>
              <a:rPr lang="cs-CZ" sz="2000" dirty="0" err="1" smtClean="0"/>
              <a:t>Modr</a:t>
            </a:r>
            <a:r>
              <a:rPr lang="cs-CZ" sz="2000" dirty="0" smtClean="0"/>
              <a:t>:</a:t>
            </a:r>
            <a:r>
              <a:rPr lang="cs-CZ" sz="2000" i="1" dirty="0" smtClean="0"/>
              <a:t> Hudební nástroje</a:t>
            </a:r>
            <a:r>
              <a:rPr lang="cs-CZ" sz="2000" dirty="0" smtClean="0"/>
              <a:t>, Praha 1961, s. 45-47.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Definice hudebního nástroje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i="1" dirty="0" smtClean="0"/>
          </a:p>
          <a:p>
            <a:pPr eaLnBrk="1" hangingPunct="1">
              <a:defRPr/>
            </a:pPr>
            <a:r>
              <a:rPr lang="cs-CZ" i="1" dirty="0" smtClean="0"/>
              <a:t>Hudební nástroje jsou </a:t>
            </a:r>
            <a:r>
              <a:rPr lang="cs-CZ" i="1" dirty="0" smtClean="0">
                <a:solidFill>
                  <a:srgbClr val="FFC000"/>
                </a:solidFill>
              </a:rPr>
              <a:t>předměty různých tvarů a velikostí</a:t>
            </a:r>
            <a:r>
              <a:rPr lang="cs-CZ" i="1" dirty="0" smtClean="0"/>
              <a:t>, na nichž lze vzbuzenou silou dosáhnout rozkmitu pružné hmoty anebo jí ohraničené vzduchové prostory.</a:t>
            </a:r>
          </a:p>
          <a:p>
            <a:pPr eaLnBrk="1" hangingPunct="1">
              <a:defRPr/>
            </a:pPr>
            <a:endParaRPr lang="cs-CZ" i="1" dirty="0" smtClean="0"/>
          </a:p>
          <a:p>
            <a:pPr eaLnBrk="1" hangingPunct="1">
              <a:defRPr/>
            </a:pPr>
            <a:endParaRPr lang="cs-CZ" i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cs-CZ" i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000" dirty="0" smtClean="0"/>
              <a:t>Antonín </a:t>
            </a:r>
            <a:r>
              <a:rPr lang="cs-CZ" sz="2000" dirty="0" err="1" smtClean="0"/>
              <a:t>Modr</a:t>
            </a:r>
            <a:r>
              <a:rPr lang="cs-CZ" sz="2000" dirty="0" smtClean="0"/>
              <a:t>:</a:t>
            </a:r>
            <a:r>
              <a:rPr lang="cs-CZ" sz="2000" i="1" dirty="0" smtClean="0"/>
              <a:t> Hudební nástroje</a:t>
            </a:r>
            <a:r>
              <a:rPr lang="cs-CZ" sz="2000" dirty="0" smtClean="0"/>
              <a:t>, Praha 1961, s. 45-47.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Definice hudebního nástroje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i="1" dirty="0" smtClean="0"/>
          </a:p>
          <a:p>
            <a:pPr eaLnBrk="1" hangingPunct="1">
              <a:defRPr/>
            </a:pPr>
            <a:r>
              <a:rPr lang="cs-CZ" i="1" dirty="0" smtClean="0"/>
              <a:t>Hudební nástroje jsou </a:t>
            </a:r>
            <a:r>
              <a:rPr lang="cs-CZ" i="1" dirty="0" smtClean="0">
                <a:solidFill>
                  <a:srgbClr val="FFC000"/>
                </a:solidFill>
              </a:rPr>
              <a:t>předměty různých tvarů a velikostí</a:t>
            </a:r>
            <a:r>
              <a:rPr lang="cs-CZ" i="1" dirty="0" smtClean="0"/>
              <a:t>, na nichž lze vzbuzenou silou dosáhnout </a:t>
            </a:r>
            <a:r>
              <a:rPr lang="cs-CZ" i="1" dirty="0" smtClean="0">
                <a:solidFill>
                  <a:srgbClr val="FFC000"/>
                </a:solidFill>
              </a:rPr>
              <a:t>rozkmitu pružné hmoty </a:t>
            </a:r>
            <a:r>
              <a:rPr lang="cs-CZ" i="1" dirty="0" smtClean="0"/>
              <a:t>anebo jí ohraničené vzduchové prostory.</a:t>
            </a:r>
          </a:p>
          <a:p>
            <a:pPr eaLnBrk="1" hangingPunct="1">
              <a:defRPr/>
            </a:pPr>
            <a:endParaRPr lang="cs-CZ" i="1" dirty="0" smtClean="0"/>
          </a:p>
          <a:p>
            <a:pPr eaLnBrk="1" hangingPunct="1">
              <a:defRPr/>
            </a:pPr>
            <a:endParaRPr lang="cs-CZ" i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cs-CZ" i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000" dirty="0" smtClean="0"/>
              <a:t>Antonín </a:t>
            </a:r>
            <a:r>
              <a:rPr lang="cs-CZ" sz="2000" dirty="0" err="1" smtClean="0"/>
              <a:t>Modr</a:t>
            </a:r>
            <a:r>
              <a:rPr lang="cs-CZ" sz="2000" dirty="0" smtClean="0"/>
              <a:t>:</a:t>
            </a:r>
            <a:r>
              <a:rPr lang="cs-CZ" sz="2000" i="1" dirty="0" smtClean="0"/>
              <a:t> Hudební nástroje</a:t>
            </a:r>
            <a:r>
              <a:rPr lang="cs-CZ" sz="2000" dirty="0" smtClean="0"/>
              <a:t>, Praha 1961, s. 45-47.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Definice hudebního nástroje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i="1" dirty="0" smtClean="0"/>
          </a:p>
          <a:p>
            <a:pPr eaLnBrk="1" hangingPunct="1">
              <a:defRPr/>
            </a:pPr>
            <a:r>
              <a:rPr lang="cs-CZ" i="1" dirty="0" smtClean="0"/>
              <a:t>Hudební nástroj je předmět, který umožňuje produkování hudebního zvuku.</a:t>
            </a:r>
          </a:p>
          <a:p>
            <a:pPr eaLnBrk="1" hangingPunct="1">
              <a:defRPr/>
            </a:pPr>
            <a:r>
              <a:rPr lang="cs-CZ" i="1" dirty="0" smtClean="0"/>
              <a:t>Hudební zvuk je zvuk podílející se na hudebním efektu.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i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cs-CZ" i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400" dirty="0" smtClean="0"/>
              <a:t>Pavel Kurfürst:</a:t>
            </a:r>
            <a:r>
              <a:rPr lang="cs-CZ" sz="2400" i="1" dirty="0" smtClean="0"/>
              <a:t> Organologie, </a:t>
            </a:r>
            <a:r>
              <a:rPr lang="cs-CZ" sz="2400" dirty="0" smtClean="0"/>
              <a:t>Hradec Králové 1998, s. 15.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836712"/>
            <a:ext cx="8229600" cy="2808312"/>
          </a:xfr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 algn="ctr" eaLnBrk="1" hangingPunct="1">
              <a:buNone/>
              <a:defRPr/>
            </a:pPr>
            <a:r>
              <a:rPr lang="cs-CZ" b="1" dirty="0" err="1" smtClean="0"/>
              <a:t>Etnoorganologie</a:t>
            </a:r>
            <a:r>
              <a:rPr lang="cs-CZ" b="1" dirty="0" smtClean="0"/>
              <a:t> </a:t>
            </a:r>
          </a:p>
          <a:p>
            <a:pPr algn="ctr" eaLnBrk="1" hangingPunct="1">
              <a:buNone/>
              <a:defRPr/>
            </a:pPr>
            <a:r>
              <a:rPr lang="cs-CZ" dirty="0" smtClean="0"/>
              <a:t>je </a:t>
            </a:r>
            <a:r>
              <a:rPr lang="cs-CZ" dirty="0"/>
              <a:t>vědecká </a:t>
            </a:r>
            <a:r>
              <a:rPr lang="cs-CZ" dirty="0"/>
              <a:t>disciplína, která se zabývá studiem těch hudebních nástrojů, které byly a jsou užívány v lidových hudebních projevech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255311" y="4221088"/>
            <a:ext cx="6840760" cy="1569660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Lidovost hudebních nástrojů posuzuje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etnoorganologie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především z hlediska jejich funkce v životě lidu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hledisko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sociální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a teprve v druhé řadě z hlediska technologického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uiExpand="1" build="p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/>
              <a:t>Definice lidového hudebního nástroje</a:t>
            </a:r>
            <a:endParaRPr lang="cs-CZ" sz="3600" dirty="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4061048"/>
          </a:xfrm>
        </p:spPr>
        <p:txBody>
          <a:bodyPr/>
          <a:lstStyle/>
          <a:p>
            <a:pPr eaLnBrk="1" hangingPunct="1">
              <a:defRPr/>
            </a:pPr>
            <a:r>
              <a:rPr lang="cs-CZ" sz="2300" i="1" dirty="0" err="1">
                <a:effectLst/>
              </a:rPr>
              <a:t>Pri</a:t>
            </a:r>
            <a:r>
              <a:rPr lang="cs-CZ" sz="2300" i="1" dirty="0">
                <a:effectLst/>
              </a:rPr>
              <a:t> definovaní pojmu </a:t>
            </a:r>
            <a:r>
              <a:rPr lang="cs-CZ" sz="2300" i="1" dirty="0" err="1">
                <a:effectLst/>
              </a:rPr>
              <a:t>ľudového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hudobného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nástroja</a:t>
            </a:r>
            <a:r>
              <a:rPr lang="cs-CZ" sz="2300" i="1" dirty="0">
                <a:effectLst/>
              </a:rPr>
              <a:t>, tým že zdůrazňujeme jeho </a:t>
            </a:r>
            <a:r>
              <a:rPr lang="cs-CZ" sz="2300" i="1" dirty="0" err="1">
                <a:effectLst/>
              </a:rPr>
              <a:t>pôvod</a:t>
            </a:r>
            <a:r>
              <a:rPr lang="cs-CZ" sz="2300" i="1" dirty="0">
                <a:effectLst/>
              </a:rPr>
              <a:t> a </a:t>
            </a:r>
            <a:r>
              <a:rPr lang="cs-CZ" sz="2300" i="1" dirty="0" err="1">
                <a:effectLst/>
              </a:rPr>
              <a:t>funkciu</a:t>
            </a:r>
            <a:r>
              <a:rPr lang="cs-CZ" sz="2300" i="1" dirty="0">
                <a:effectLst/>
              </a:rPr>
              <a:t>, rozlišujeme pojem užší a širší. Za </a:t>
            </a:r>
            <a:r>
              <a:rPr lang="cs-CZ" sz="2300" i="1" dirty="0" err="1">
                <a:effectLst/>
              </a:rPr>
              <a:t>ľudové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hudobné</a:t>
            </a:r>
            <a:r>
              <a:rPr lang="cs-CZ" sz="2300" i="1" dirty="0">
                <a:effectLst/>
              </a:rPr>
              <a:t> nástroje </a:t>
            </a:r>
            <a:r>
              <a:rPr lang="cs-CZ" sz="2300" b="1" i="1" dirty="0">
                <a:effectLst/>
              </a:rPr>
              <a:t>v </a:t>
            </a:r>
            <a:r>
              <a:rPr lang="cs-CZ" sz="2300" b="1" i="1" dirty="0" err="1">
                <a:effectLst/>
              </a:rPr>
              <a:t>užšom</a:t>
            </a:r>
            <a:r>
              <a:rPr lang="cs-CZ" sz="2300" b="1" i="1" dirty="0">
                <a:effectLst/>
              </a:rPr>
              <a:t> slova-</a:t>
            </a:r>
            <a:r>
              <a:rPr lang="cs-CZ" sz="2300" b="1" i="1" dirty="0" err="1">
                <a:effectLst/>
              </a:rPr>
              <a:t>zmylse</a:t>
            </a:r>
            <a:r>
              <a:rPr lang="cs-CZ" sz="2300" i="1" dirty="0">
                <a:effectLst/>
              </a:rPr>
              <a:t> považujeme také </a:t>
            </a:r>
            <a:r>
              <a:rPr lang="cs-CZ" sz="2300" i="1" dirty="0" err="1">
                <a:effectLst/>
              </a:rPr>
              <a:t>tonové</a:t>
            </a:r>
            <a:r>
              <a:rPr lang="cs-CZ" sz="2300" i="1" dirty="0">
                <a:effectLst/>
              </a:rPr>
              <a:t>  zvukové zdroje, </a:t>
            </a:r>
            <a:r>
              <a:rPr lang="cs-CZ" sz="2300" i="1" dirty="0" err="1">
                <a:effectLst/>
              </a:rPr>
              <a:t>ktoré</a:t>
            </a:r>
            <a:r>
              <a:rPr lang="cs-CZ" sz="2300" i="1" dirty="0">
                <a:effectLst/>
              </a:rPr>
              <a:t> si </a:t>
            </a:r>
            <a:r>
              <a:rPr lang="cs-CZ" sz="2300" i="1" dirty="0" err="1">
                <a:effectLst/>
              </a:rPr>
              <a:t>dedinský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ľud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samostatne</a:t>
            </a:r>
            <a:r>
              <a:rPr lang="cs-CZ" sz="2300" i="1" dirty="0">
                <a:effectLst/>
              </a:rPr>
              <a:t> a vlastnoručně zhotovil a za </a:t>
            </a:r>
            <a:r>
              <a:rPr lang="cs-CZ" sz="2300" i="1" dirty="0" err="1">
                <a:effectLst/>
              </a:rPr>
              <a:t>účelom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hudobnej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interpretácie</a:t>
            </a:r>
            <a:r>
              <a:rPr lang="cs-CZ" sz="2300" i="1" dirty="0">
                <a:effectLst/>
              </a:rPr>
              <a:t> uchoval v </a:t>
            </a:r>
            <a:r>
              <a:rPr lang="cs-CZ" sz="2300" i="1" dirty="0" err="1">
                <a:effectLst/>
              </a:rPr>
              <a:t>priebehu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niekolkých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generácií</a:t>
            </a:r>
            <a:r>
              <a:rPr lang="cs-CZ" sz="2300" i="1" dirty="0">
                <a:effectLst/>
              </a:rPr>
              <a:t>. K </a:t>
            </a:r>
            <a:r>
              <a:rPr lang="cs-CZ" sz="2300" i="1" dirty="0" err="1">
                <a:effectLst/>
              </a:rPr>
              <a:t>ľudovým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hudobným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nástrojom</a:t>
            </a:r>
            <a:r>
              <a:rPr lang="cs-CZ" sz="2300" i="1" dirty="0">
                <a:effectLst/>
              </a:rPr>
              <a:t> </a:t>
            </a:r>
            <a:r>
              <a:rPr lang="cs-CZ" sz="2300" b="1" i="1" dirty="0">
                <a:effectLst/>
              </a:rPr>
              <a:t>v </a:t>
            </a:r>
            <a:r>
              <a:rPr lang="cs-CZ" sz="2300" b="1" i="1" dirty="0" err="1">
                <a:effectLst/>
              </a:rPr>
              <a:t>širšom</a:t>
            </a:r>
            <a:r>
              <a:rPr lang="cs-CZ" sz="2300" b="1" i="1" dirty="0">
                <a:effectLst/>
              </a:rPr>
              <a:t> slova-</a:t>
            </a:r>
            <a:r>
              <a:rPr lang="cs-CZ" sz="2300" b="1" i="1" dirty="0" err="1">
                <a:effectLst/>
              </a:rPr>
              <a:t>zmysle</a:t>
            </a:r>
            <a:r>
              <a:rPr lang="cs-CZ" sz="2300" b="1" i="1" dirty="0">
                <a:effectLst/>
              </a:rPr>
              <a:t> </a:t>
            </a:r>
            <a:r>
              <a:rPr lang="cs-CZ" sz="2300" i="1" dirty="0" err="1">
                <a:effectLst/>
              </a:rPr>
              <a:t>zarjaďujeme</a:t>
            </a:r>
            <a:r>
              <a:rPr lang="cs-CZ" sz="2300" i="1" dirty="0">
                <a:effectLst/>
              </a:rPr>
              <a:t> okrem uvedených </a:t>
            </a:r>
            <a:r>
              <a:rPr lang="cs-CZ" sz="2300" i="1" dirty="0" err="1">
                <a:effectLst/>
              </a:rPr>
              <a:t>druhov</a:t>
            </a:r>
            <a:r>
              <a:rPr lang="cs-CZ" sz="2300" i="1" dirty="0">
                <a:effectLst/>
              </a:rPr>
              <a:t> aj nástroje </a:t>
            </a:r>
            <a:r>
              <a:rPr lang="cs-CZ" sz="2300" i="1" dirty="0" err="1">
                <a:effectLst/>
              </a:rPr>
              <a:t>profesionálnej</a:t>
            </a:r>
            <a:r>
              <a:rPr lang="cs-CZ" sz="2300" i="1" dirty="0">
                <a:effectLst/>
              </a:rPr>
              <a:t> výroby, </a:t>
            </a:r>
            <a:r>
              <a:rPr lang="cs-CZ" sz="2300" i="1" dirty="0" err="1">
                <a:effectLst/>
              </a:rPr>
              <a:t>prispôsobené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tradičným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ľudovým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druhom</a:t>
            </a:r>
            <a:r>
              <a:rPr lang="cs-CZ" sz="2300" i="1" dirty="0">
                <a:effectLst/>
              </a:rPr>
              <a:t> za </a:t>
            </a:r>
            <a:r>
              <a:rPr lang="cs-CZ" sz="2300" i="1" dirty="0" err="1">
                <a:effectLst/>
              </a:rPr>
              <a:t>účelom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hudobnej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interpretácie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ľudovej</a:t>
            </a:r>
            <a:r>
              <a:rPr lang="cs-CZ" sz="2300" i="1" dirty="0">
                <a:effectLst/>
              </a:rPr>
              <a:t> hudby</a:t>
            </a:r>
            <a:r>
              <a:rPr lang="cs-CZ" sz="2300" i="1" dirty="0" smtClean="0">
                <a:effectLst/>
              </a:rPr>
              <a:t>.</a:t>
            </a:r>
          </a:p>
          <a:p>
            <a:pPr eaLnBrk="1" hangingPunct="1">
              <a:defRPr/>
            </a:pPr>
            <a:endParaRPr lang="cs-CZ" sz="2300" i="1" dirty="0">
              <a:effectLst/>
            </a:endParaRPr>
          </a:p>
          <a:p>
            <a:pPr marL="0" indent="0" eaLnBrk="1" hangingPunct="1">
              <a:buNone/>
              <a:defRPr/>
            </a:pPr>
            <a:r>
              <a:rPr lang="cs-CZ" sz="1800" dirty="0"/>
              <a:t>Ladislav </a:t>
            </a:r>
            <a:r>
              <a:rPr lang="cs-CZ" sz="1800" dirty="0" err="1"/>
              <a:t>Leng</a:t>
            </a:r>
            <a:r>
              <a:rPr lang="cs-CZ" sz="1800" dirty="0"/>
              <a:t>:</a:t>
            </a:r>
            <a:r>
              <a:rPr lang="cs-CZ" sz="1800" i="1" dirty="0"/>
              <a:t> Slovenské </a:t>
            </a:r>
            <a:r>
              <a:rPr lang="cs-CZ" sz="1800" i="1" dirty="0" err="1"/>
              <a:t>ľudové</a:t>
            </a:r>
            <a:r>
              <a:rPr lang="cs-CZ" sz="1800" i="1" dirty="0"/>
              <a:t> </a:t>
            </a:r>
            <a:r>
              <a:rPr lang="cs-CZ" sz="1800" i="1" dirty="0" err="1"/>
              <a:t>hudobné</a:t>
            </a:r>
            <a:r>
              <a:rPr lang="cs-CZ" sz="1800" i="1" dirty="0"/>
              <a:t> nástroje</a:t>
            </a:r>
            <a:r>
              <a:rPr lang="cs-CZ" sz="1800" dirty="0"/>
              <a:t>, Bratislava 1967, s. </a:t>
            </a:r>
            <a:r>
              <a:rPr lang="cs-CZ" sz="1800" dirty="0" smtClean="0"/>
              <a:t>17-18.</a:t>
            </a:r>
            <a:endParaRPr lang="cs-CZ" sz="1800" dirty="0"/>
          </a:p>
          <a:p>
            <a:pPr eaLnBrk="1" hangingPunct="1">
              <a:defRPr/>
            </a:pPr>
            <a:endParaRPr lang="cs-CZ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55576" y="882064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Místo </a:t>
            </a:r>
            <a:r>
              <a:rPr lang="cs-CZ" sz="2400" dirty="0" smtClean="0"/>
              <a:t>„</a:t>
            </a:r>
            <a:r>
              <a:rPr lang="cs-CZ" sz="2400" b="1" dirty="0" smtClean="0"/>
              <a:t>lidové </a:t>
            </a:r>
            <a:r>
              <a:rPr lang="cs-CZ" sz="2400" b="1" dirty="0"/>
              <a:t>hudební nástroje </a:t>
            </a:r>
            <a:r>
              <a:rPr lang="cs-CZ" sz="2400" b="1" dirty="0">
                <a:solidFill>
                  <a:srgbClr val="00B050"/>
                </a:solidFill>
              </a:rPr>
              <a:t>v užším slova </a:t>
            </a:r>
            <a:r>
              <a:rPr lang="cs-CZ" sz="2400" b="1" dirty="0" smtClean="0">
                <a:solidFill>
                  <a:srgbClr val="00B050"/>
                </a:solidFill>
              </a:rPr>
              <a:t>smyslu</a:t>
            </a:r>
            <a:r>
              <a:rPr lang="cs-CZ" sz="2400" dirty="0" smtClean="0"/>
              <a:t>“</a:t>
            </a:r>
            <a:endParaRPr lang="cs-CZ" sz="2400" dirty="0"/>
          </a:p>
        </p:txBody>
      </p:sp>
      <p:sp>
        <p:nvSpPr>
          <p:cNvPr id="5" name="Šipka dolů 4"/>
          <p:cNvSpPr/>
          <p:nvPr/>
        </p:nvSpPr>
        <p:spPr>
          <a:xfrm>
            <a:off x="4238667" y="1556792"/>
            <a:ext cx="4846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379769" y="2492896"/>
            <a:ext cx="42194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lidové hudební nástroje</a:t>
            </a:r>
            <a:endParaRPr lang="cs-CZ" sz="2800" dirty="0">
              <a:solidFill>
                <a:srgbClr val="FFFF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805880" y="4005064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Místo „</a:t>
            </a:r>
            <a:r>
              <a:rPr lang="cs-CZ" sz="2400" b="1" dirty="0" smtClean="0"/>
              <a:t>lidové hudební nástroje </a:t>
            </a:r>
            <a:r>
              <a:rPr lang="cs-CZ" sz="2400" b="1" dirty="0" smtClean="0">
                <a:solidFill>
                  <a:srgbClr val="00B050"/>
                </a:solidFill>
              </a:rPr>
              <a:t>v širším slova smyslu</a:t>
            </a:r>
            <a:r>
              <a:rPr lang="cs-CZ" sz="2400" dirty="0" smtClean="0"/>
              <a:t>“</a:t>
            </a:r>
            <a:endParaRPr lang="cs-CZ" sz="2400" dirty="0"/>
          </a:p>
        </p:txBody>
      </p:sp>
      <p:sp>
        <p:nvSpPr>
          <p:cNvPr id="8" name="Šipka dolů 7"/>
          <p:cNvSpPr/>
          <p:nvPr/>
        </p:nvSpPr>
        <p:spPr>
          <a:xfrm>
            <a:off x="4238667" y="4653136"/>
            <a:ext cx="4846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071191" y="5464388"/>
            <a:ext cx="48365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nástroje pro lidovou hudbu</a:t>
            </a:r>
            <a:endParaRPr lang="cs-CZ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467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 animBg="1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/>
              <a:t>Definice lidového hudebního nástroje</a:t>
            </a:r>
            <a:endParaRPr lang="cs-CZ" sz="3600" dirty="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988840"/>
            <a:ext cx="8229600" cy="4061048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Lidové hudební nástroje jsou nástroje užívané ve folklórním prostředí.</a:t>
            </a:r>
          </a:p>
          <a:p>
            <a:pPr eaLnBrk="1" hangingPunct="1">
              <a:defRPr/>
            </a:pPr>
            <a:endParaRPr lang="cs-CZ" sz="2300" dirty="0" smtClean="0"/>
          </a:p>
          <a:p>
            <a:pPr marL="0" indent="0" algn="ctr" eaLnBrk="1" hangingPunct="1">
              <a:buNone/>
              <a:defRPr/>
            </a:pPr>
            <a:r>
              <a:rPr lang="cs-CZ" sz="2300" dirty="0" smtClean="0"/>
              <a:t>nebo</a:t>
            </a:r>
          </a:p>
          <a:p>
            <a:pPr marL="0" indent="0" algn="ctr" eaLnBrk="1" hangingPunct="1">
              <a:buNone/>
              <a:defRPr/>
            </a:pPr>
            <a:endParaRPr lang="cs-CZ" sz="2300" dirty="0" smtClean="0"/>
          </a:p>
          <a:p>
            <a:pPr algn="ctr" eaLnBrk="1" hangingPunct="1">
              <a:defRPr/>
            </a:pPr>
            <a:r>
              <a:rPr lang="cs-CZ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Lidové hudební nástroje jsou nástroje lidového hudebního instrumentáře.</a:t>
            </a:r>
          </a:p>
          <a:p>
            <a:pPr algn="ctr" eaLnBrk="1" hangingPunct="1">
              <a:defRPr/>
            </a:pPr>
            <a:endParaRPr lang="cs-CZ" sz="2300" dirty="0" smtClean="0"/>
          </a:p>
        </p:txBody>
      </p:sp>
    </p:spTree>
    <p:extLst>
      <p:ext uri="{BB962C8B-B14F-4D97-AF65-F5344CB8AC3E}">
        <p14:creationId xmlns:p14="http://schemas.microsoft.com/office/powerpoint/2010/main" val="2625454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684213" y="404813"/>
            <a:ext cx="7775575" cy="1015663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elementy </a:t>
            </a: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akustického systému </a:t>
            </a:r>
          </a:p>
          <a:p>
            <a:pPr algn="ctr">
              <a:spcAft>
                <a:spcPts val="600"/>
              </a:spcAft>
            </a:pP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hudebního </a:t>
            </a:r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nástroje</a:t>
            </a:r>
            <a:endParaRPr lang="cs-CZ" sz="3000" dirty="0">
              <a:solidFill>
                <a:srgbClr val="FFC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927996" y="2068762"/>
            <a:ext cx="7058025" cy="276998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cs-CZ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oscilátor</a:t>
            </a:r>
            <a: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kmitající element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endParaRPr lang="cs-CZ" sz="36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85750" indent="-285750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cs-CZ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napaječ 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– </a:t>
            </a:r>
            <a: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budící 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element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67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Typy hudebních nástrojů z hlediska charakteru </a:t>
            </a:r>
            <a:r>
              <a:rPr lang="cs-CZ" sz="2800" b="1" dirty="0" smtClean="0">
                <a:solidFill>
                  <a:schemeClr val="tx1"/>
                </a:solidFill>
              </a:rPr>
              <a:t>oscilátoru/napaječe</a:t>
            </a:r>
            <a:endParaRPr lang="cs-CZ" sz="2800" b="1" dirty="0" smtClean="0">
              <a:solidFill>
                <a:schemeClr val="tx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800" b="1" dirty="0" err="1" smtClean="0">
                <a:solidFill>
                  <a:srgbClr val="00B050"/>
                </a:solidFill>
              </a:rPr>
              <a:t>Chordofony</a:t>
            </a:r>
            <a:r>
              <a:rPr lang="cs-CZ" sz="2800" b="1" dirty="0" smtClean="0"/>
              <a:t> </a:t>
            </a:r>
            <a:r>
              <a:rPr lang="cs-CZ" sz="2800" dirty="0" smtClean="0"/>
              <a:t>–</a:t>
            </a:r>
            <a:r>
              <a:rPr lang="cs-CZ" sz="2800" b="1" dirty="0" smtClean="0"/>
              <a:t> </a:t>
            </a:r>
            <a:r>
              <a:rPr lang="cs-CZ" sz="2800" dirty="0" smtClean="0"/>
              <a:t>hudební nástroje, jejichž oscilátorem je struna</a:t>
            </a:r>
            <a:endParaRPr lang="cs-CZ" sz="2800" b="1" dirty="0" smtClean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800" b="1" dirty="0" err="1" smtClean="0">
                <a:solidFill>
                  <a:srgbClr val="00B050"/>
                </a:solidFill>
              </a:rPr>
              <a:t>Aerofony</a:t>
            </a:r>
            <a:r>
              <a:rPr lang="cs-CZ" sz="2800" b="1" dirty="0" smtClean="0"/>
              <a:t> </a:t>
            </a:r>
            <a:r>
              <a:rPr lang="cs-CZ" sz="2800" dirty="0" smtClean="0"/>
              <a:t>–</a:t>
            </a:r>
            <a:r>
              <a:rPr lang="cs-CZ" sz="2800" b="1" dirty="0" smtClean="0"/>
              <a:t> </a:t>
            </a:r>
            <a:r>
              <a:rPr lang="cs-CZ" sz="2800" dirty="0" smtClean="0"/>
              <a:t>hudební</a:t>
            </a:r>
            <a:r>
              <a:rPr lang="cs-CZ" sz="2800" b="1" dirty="0" smtClean="0"/>
              <a:t> </a:t>
            </a:r>
            <a:r>
              <a:rPr lang="cs-CZ" sz="2800" dirty="0" smtClean="0"/>
              <a:t>nástroje, jejichž oscilátor je aktivován proudem vzduchu</a:t>
            </a:r>
            <a:endParaRPr lang="cs-CZ" sz="2800" b="1" dirty="0" smtClean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800" b="1" dirty="0" err="1" smtClean="0">
                <a:solidFill>
                  <a:srgbClr val="00B050"/>
                </a:solidFill>
              </a:rPr>
              <a:t>Membranofony</a:t>
            </a:r>
            <a:r>
              <a:rPr lang="cs-CZ" sz="2800" b="1" dirty="0" smtClean="0"/>
              <a:t> </a:t>
            </a:r>
            <a:r>
              <a:rPr lang="cs-CZ" sz="2800" dirty="0" smtClean="0"/>
              <a:t>– hudební nástroje, jejichž oscilátor je tvořen membránou, která není rozkmitávána lidským hlasem</a:t>
            </a:r>
            <a:endParaRPr lang="cs-CZ" sz="2800" b="1" dirty="0" smtClean="0"/>
          </a:p>
          <a:p>
            <a:pPr>
              <a:lnSpc>
                <a:spcPct val="90000"/>
              </a:lnSpc>
            </a:pPr>
            <a:r>
              <a:rPr lang="cs-CZ" sz="2800" b="1" dirty="0" err="1" smtClean="0">
                <a:solidFill>
                  <a:srgbClr val="00B050"/>
                </a:solidFill>
              </a:rPr>
              <a:t>Idiofony</a:t>
            </a:r>
            <a:r>
              <a:rPr lang="cs-CZ" sz="2800" b="1" dirty="0" smtClean="0"/>
              <a:t> </a:t>
            </a:r>
            <a:r>
              <a:rPr lang="cs-CZ" sz="2800" dirty="0" smtClean="0"/>
              <a:t>–</a:t>
            </a:r>
            <a:r>
              <a:rPr lang="cs-CZ" sz="2800" b="1" dirty="0" smtClean="0"/>
              <a:t> </a:t>
            </a:r>
            <a:r>
              <a:rPr lang="cs-CZ" sz="2800" dirty="0" smtClean="0"/>
              <a:t>hudební nástroje, jejichž oscilátory jsou tvořeny tělesem, které není strunou, membránou nebo plátkem </a:t>
            </a:r>
            <a:r>
              <a:rPr lang="cs-CZ" sz="2800" dirty="0" err="1" smtClean="0"/>
              <a:t>aerofonu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706261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>Komplexní </a:t>
            </a:r>
            <a:r>
              <a:rPr lang="cs-CZ" sz="3200" dirty="0" err="1" smtClean="0"/>
              <a:t>etnoorganologický</a:t>
            </a:r>
            <a:r>
              <a:rPr lang="cs-CZ" sz="3200" dirty="0" smtClean="0"/>
              <a:t> </a:t>
            </a:r>
            <a:r>
              <a:rPr lang="cs-CZ" sz="3200" dirty="0" smtClean="0"/>
              <a:t>obraz hudebního nástroje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sz="2100" b="1" dirty="0" smtClean="0"/>
              <a:t>Tvarová charakteristika</a:t>
            </a:r>
            <a:r>
              <a:rPr lang="cs-CZ" sz="2100" dirty="0" smtClean="0"/>
              <a:t> (zjištění celkových rozměrů a popis tvaru).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sz="2100" b="1" dirty="0" smtClean="0"/>
              <a:t>Konstrukční charakteristika</a:t>
            </a:r>
            <a:r>
              <a:rPr lang="cs-CZ" sz="2100" dirty="0" smtClean="0"/>
              <a:t> (zjištění počtu částí nástroje, jejich rozměry a způsob vzájemného spojení).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sz="2100" b="1" dirty="0" smtClean="0"/>
              <a:t>Výrobní charakteristika</a:t>
            </a:r>
            <a:r>
              <a:rPr lang="cs-CZ" sz="2100" dirty="0" smtClean="0"/>
              <a:t> (popis způsobu výroby, druhy použitých materiálů a technologie jejich zpracování, použité výrobní nástroje apod.).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sz="2100" b="1" dirty="0" smtClean="0"/>
              <a:t>Akustická charakteristika</a:t>
            </a:r>
            <a:r>
              <a:rPr lang="cs-CZ" sz="2100" dirty="0" smtClean="0"/>
              <a:t> (spektrografická analýza nástrojem produkovaného zvukového materiálu).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sz="2100" b="1" dirty="0" smtClean="0"/>
              <a:t>Intonační charakteristika</a:t>
            </a:r>
            <a:r>
              <a:rPr lang="cs-CZ" sz="2100" dirty="0" smtClean="0"/>
              <a:t> (způsob ladění a dolaďování, teoretický i praktický frekvenční a amplitudový rozsah nástroje).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sz="2100" b="1" dirty="0" smtClean="0"/>
              <a:t>Interpretační charakteristika</a:t>
            </a:r>
            <a:r>
              <a:rPr lang="cs-CZ" sz="2100" dirty="0" smtClean="0"/>
              <a:t> (způsob hry, držení nástroje při hře, podíl a funkce orgánů hráče při hře</a:t>
            </a:r>
            <a:r>
              <a:rPr lang="cs-CZ" sz="2100" dirty="0" smtClean="0"/>
              <a:t>).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sz="2100" b="1" dirty="0"/>
              <a:t>Výtvarná charakteristika</a:t>
            </a:r>
            <a:r>
              <a:rPr lang="cs-CZ" sz="2100" dirty="0"/>
              <a:t> (popis výtvarného řešení nástroje a způsob jeho dosažení).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cs-CZ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>Komplexní </a:t>
            </a:r>
            <a:r>
              <a:rPr lang="cs-CZ" sz="3200" dirty="0" err="1" smtClean="0"/>
              <a:t>etnoorganologický</a:t>
            </a:r>
            <a:r>
              <a:rPr lang="cs-CZ" sz="3200" dirty="0" smtClean="0"/>
              <a:t> </a:t>
            </a:r>
            <a:r>
              <a:rPr lang="cs-CZ" sz="3200" dirty="0" smtClean="0"/>
              <a:t>obraz hudebního nástroje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00808"/>
            <a:ext cx="8229600" cy="4525963"/>
          </a:xfrm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Rozbor </a:t>
            </a:r>
            <a:r>
              <a:rPr lang="cs-CZ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vyhodnocení ikonografických pramenů a písemných historických svědectví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lvl="0"/>
            <a:r>
              <a:rPr lang="cs-CZ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Údaje o příležitostech a účelu používání hudebního nástroje a o jeho funkci v prostředí jeho výskytu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Kartografické </a:t>
            </a:r>
            <a:r>
              <a:rPr lang="cs-CZ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vyjádření výskytu nástroje na základě terénního výzkumu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lvl="0" eaLnBrk="1" hangingPunct="1">
              <a:lnSpc>
                <a:spcPct val="80000"/>
              </a:lnSpc>
              <a:defRPr/>
            </a:pPr>
            <a:r>
              <a:rPr lang="cs-CZ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Vyhodnocení výsledků etnografických a etnologických výzkumů hudebních nástrojů jako majetku určitých kultur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Terminologická </a:t>
            </a:r>
            <a:r>
              <a:rPr lang="cs-CZ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charakteristika nástroje a jeho částí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(včetně zachycení terminologie související s jeho používáním).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Výzkum výrobců nástroje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Zařazení nástroje do organologické systematiky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Definice hudebního nástroje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i="1" dirty="0" smtClean="0"/>
              <a:t>Hudební nástroj je hmotný předmět, člověkem vyrobený či přizpůsobený k úloze ovladatelného zdroje zvuku a zvykově používaný v určité době a společnosti jako prostředek k hudebnímu projevu.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i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i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000" dirty="0" smtClean="0"/>
              <a:t>Kol.: </a:t>
            </a:r>
            <a:r>
              <a:rPr lang="cs-CZ" sz="2000" i="1" dirty="0" smtClean="0"/>
              <a:t>Hudební věda</a:t>
            </a:r>
            <a:r>
              <a:rPr lang="cs-CZ" sz="2000" dirty="0" smtClean="0"/>
              <a:t>, 2. díl, Praha 1988, s. 606.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Definice hudebního nástroje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i="1" dirty="0" smtClean="0"/>
              <a:t>Hudební nástroj je </a:t>
            </a:r>
            <a:r>
              <a:rPr lang="cs-CZ" i="1" dirty="0" smtClean="0">
                <a:solidFill>
                  <a:srgbClr val="FFC000"/>
                </a:solidFill>
              </a:rPr>
              <a:t>hmotný předmět</a:t>
            </a:r>
            <a:r>
              <a:rPr lang="cs-CZ" i="1" dirty="0" smtClean="0"/>
              <a:t>, člověkem vyrobený či přizpůsobený k úloze ovladatelného zdroje zvuku a zvykově používaný v určité době a společnosti jako prostředek k hudebnímu projevu.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i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i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000" dirty="0" smtClean="0"/>
              <a:t>Kol.: </a:t>
            </a:r>
            <a:r>
              <a:rPr lang="cs-CZ" sz="2000" i="1" dirty="0" smtClean="0"/>
              <a:t>Hudební věda</a:t>
            </a:r>
            <a:r>
              <a:rPr lang="cs-CZ" sz="2000" dirty="0" smtClean="0"/>
              <a:t>, 2. díl, Praha 1988, s. 606.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Definice hudebního nástroje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i="1" dirty="0" smtClean="0"/>
              <a:t>Hudební nástroj je </a:t>
            </a:r>
            <a:r>
              <a:rPr lang="cs-CZ" i="1" dirty="0" smtClean="0">
                <a:solidFill>
                  <a:srgbClr val="FFC000"/>
                </a:solidFill>
              </a:rPr>
              <a:t>hmotný předmět</a:t>
            </a:r>
            <a:r>
              <a:rPr lang="cs-CZ" i="1" dirty="0" smtClean="0"/>
              <a:t>, </a:t>
            </a:r>
            <a:r>
              <a:rPr lang="cs-CZ" i="1" dirty="0" smtClean="0">
                <a:solidFill>
                  <a:srgbClr val="FFC000"/>
                </a:solidFill>
              </a:rPr>
              <a:t>člověkem vyrobený či přizpůsobený </a:t>
            </a:r>
            <a:r>
              <a:rPr lang="cs-CZ" i="1" dirty="0" smtClean="0"/>
              <a:t>k úloze ovladatelného zdroje zvuku a zvykově používaný v určité době a společnosti jako prostředek k hudebnímu projevu.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i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i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000" dirty="0" smtClean="0"/>
              <a:t>Kol.: </a:t>
            </a:r>
            <a:r>
              <a:rPr lang="cs-CZ" sz="2000" i="1" dirty="0" smtClean="0"/>
              <a:t>Hudební věda</a:t>
            </a:r>
            <a:r>
              <a:rPr lang="cs-CZ" sz="2000" dirty="0" smtClean="0"/>
              <a:t>, 2. díl, Praha 1988, s. 606.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Definice hudebního nástroje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i="1" dirty="0" smtClean="0"/>
              <a:t>Hudební nástroj je </a:t>
            </a:r>
            <a:r>
              <a:rPr lang="cs-CZ" i="1" dirty="0" smtClean="0">
                <a:solidFill>
                  <a:srgbClr val="FFC000"/>
                </a:solidFill>
              </a:rPr>
              <a:t>hmotný předmět</a:t>
            </a:r>
            <a:r>
              <a:rPr lang="cs-CZ" i="1" dirty="0" smtClean="0"/>
              <a:t>, </a:t>
            </a:r>
            <a:r>
              <a:rPr lang="cs-CZ" i="1" dirty="0" smtClean="0">
                <a:solidFill>
                  <a:srgbClr val="FFC000"/>
                </a:solidFill>
              </a:rPr>
              <a:t>člověkem vyrobený či přizpůsobený </a:t>
            </a:r>
            <a:r>
              <a:rPr lang="cs-CZ" i="1" dirty="0" smtClean="0"/>
              <a:t>k úloze </a:t>
            </a:r>
            <a:r>
              <a:rPr lang="cs-CZ" i="1" dirty="0" smtClean="0">
                <a:solidFill>
                  <a:srgbClr val="FFC000"/>
                </a:solidFill>
              </a:rPr>
              <a:t>ovladatelného zdroje zvuku </a:t>
            </a:r>
            <a:r>
              <a:rPr lang="cs-CZ" i="1" dirty="0" smtClean="0"/>
              <a:t>a zvykově používaný v určité době a společnosti jako prostředek k hudebnímu projevu.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i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i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000" dirty="0" smtClean="0"/>
              <a:t>Kol.: </a:t>
            </a:r>
            <a:r>
              <a:rPr lang="cs-CZ" sz="2000" i="1" dirty="0" smtClean="0"/>
              <a:t>Hudební věda</a:t>
            </a:r>
            <a:r>
              <a:rPr lang="cs-CZ" sz="2000" dirty="0" smtClean="0"/>
              <a:t>, 2. díl, Praha 1988, s. 606.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Definice hudebního nástroje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i="1" dirty="0" smtClean="0"/>
              <a:t>Hudební nástroj je </a:t>
            </a:r>
            <a:r>
              <a:rPr lang="cs-CZ" i="1" dirty="0" smtClean="0">
                <a:solidFill>
                  <a:srgbClr val="FFC000"/>
                </a:solidFill>
              </a:rPr>
              <a:t>hmotný předmět</a:t>
            </a:r>
            <a:r>
              <a:rPr lang="cs-CZ" i="1" dirty="0" smtClean="0"/>
              <a:t>, </a:t>
            </a:r>
            <a:r>
              <a:rPr lang="cs-CZ" i="1" dirty="0" smtClean="0">
                <a:solidFill>
                  <a:srgbClr val="FFC000"/>
                </a:solidFill>
              </a:rPr>
              <a:t>člověkem vyrobený či přizpůsobený </a:t>
            </a:r>
            <a:r>
              <a:rPr lang="cs-CZ" i="1" dirty="0" smtClean="0"/>
              <a:t>k úloze </a:t>
            </a:r>
            <a:r>
              <a:rPr lang="cs-CZ" i="1" dirty="0" smtClean="0">
                <a:solidFill>
                  <a:srgbClr val="FFC000"/>
                </a:solidFill>
              </a:rPr>
              <a:t>ovladatelného zdroje zvuku </a:t>
            </a:r>
            <a:r>
              <a:rPr lang="cs-CZ" i="1" dirty="0" smtClean="0"/>
              <a:t>a </a:t>
            </a:r>
            <a:r>
              <a:rPr lang="cs-CZ" i="1" dirty="0" smtClean="0">
                <a:solidFill>
                  <a:srgbClr val="FFC000"/>
                </a:solidFill>
              </a:rPr>
              <a:t>zvykově používaný v určité době a společnosti</a:t>
            </a:r>
            <a:r>
              <a:rPr lang="cs-CZ" i="1" dirty="0" smtClean="0"/>
              <a:t> jako prostředek k hudebnímu projevu.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i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i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000" dirty="0" smtClean="0"/>
              <a:t>Kol.: </a:t>
            </a:r>
            <a:r>
              <a:rPr lang="cs-CZ" sz="2000" i="1" dirty="0" smtClean="0"/>
              <a:t>Hudební věda</a:t>
            </a:r>
            <a:r>
              <a:rPr lang="cs-CZ" sz="2000" dirty="0" smtClean="0"/>
              <a:t>, 2. díl, Praha 1988, s. 606.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Definice hudebního nástroje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i="1" dirty="0" smtClean="0"/>
              <a:t>Hudební nástroj je uměle vyrobený zvukový předmět, který vydává tóny barevně singulární a stylizované, podle určité tónové soustavy uspořádané, a byl vyroben podle objektivních </a:t>
            </a:r>
            <a:r>
              <a:rPr lang="cs-CZ" sz="2800" i="1" dirty="0" err="1" smtClean="0"/>
              <a:t>fonotechnických</a:t>
            </a:r>
            <a:r>
              <a:rPr lang="cs-CZ" sz="2800" i="1" dirty="0" smtClean="0"/>
              <a:t> norem určité hudební kultury k jejím potřebám. Pozn.: ostatní zvukové předměty patří tudíž bez dalšího do skupiny nástrojů zvukových, ježto nesplňují podmínky kladené na nástroj hudební.</a:t>
            </a:r>
            <a:r>
              <a:rPr lang="cs-CZ" sz="2800" dirty="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000" dirty="0" smtClean="0"/>
              <a:t>Josef </a:t>
            </a:r>
            <a:r>
              <a:rPr lang="cs-CZ" sz="2000" dirty="0" err="1" smtClean="0"/>
              <a:t>Hutter</a:t>
            </a:r>
            <a:r>
              <a:rPr lang="cs-CZ" sz="2000" dirty="0" smtClean="0"/>
              <a:t>: </a:t>
            </a:r>
            <a:r>
              <a:rPr lang="cs-CZ" sz="2000" i="1" dirty="0" smtClean="0"/>
              <a:t>Hudební nástroje</a:t>
            </a:r>
            <a:r>
              <a:rPr lang="cs-CZ" sz="2000" dirty="0" smtClean="0"/>
              <a:t>. Praha 1945, s. 19.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25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Definice hudebního nástroje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i="1" dirty="0" smtClean="0">
                <a:solidFill>
                  <a:srgbClr val="FFC000"/>
                </a:solidFill>
              </a:rPr>
              <a:t>Hudební nástroj </a:t>
            </a:r>
            <a:r>
              <a:rPr lang="cs-CZ" sz="2800" i="1" dirty="0" smtClean="0"/>
              <a:t>je uměle vyrobený zvukový předmět, který vydává tóny barevně singulární a stylizované, podle určité tónové soustavy uspořádané, a byl vyroben podle objektivních </a:t>
            </a:r>
            <a:r>
              <a:rPr lang="cs-CZ" sz="2800" i="1" dirty="0" err="1" smtClean="0"/>
              <a:t>fonotechnických</a:t>
            </a:r>
            <a:r>
              <a:rPr lang="cs-CZ" sz="2800" i="1" dirty="0" smtClean="0"/>
              <a:t> norem určité hudební kultury k jejím potřebám. Pozn.: ostatní zvukové předměty patří tudíž bez dalšího do skupiny </a:t>
            </a:r>
            <a:r>
              <a:rPr lang="cs-CZ" sz="2800" i="1" dirty="0" smtClean="0">
                <a:solidFill>
                  <a:srgbClr val="FFC000"/>
                </a:solidFill>
              </a:rPr>
              <a:t>nástrojů zvukových</a:t>
            </a:r>
            <a:r>
              <a:rPr lang="cs-CZ" sz="2800" i="1" dirty="0" smtClean="0"/>
              <a:t>, ježto nesplňují podmínky kladené na nástroj hudební.</a:t>
            </a:r>
            <a:r>
              <a:rPr lang="cs-CZ" sz="2800" dirty="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000" dirty="0" smtClean="0"/>
              <a:t>Josef </a:t>
            </a:r>
            <a:r>
              <a:rPr lang="cs-CZ" sz="2000" dirty="0" err="1" smtClean="0"/>
              <a:t>Hutter</a:t>
            </a:r>
            <a:r>
              <a:rPr lang="cs-CZ" sz="2000" dirty="0" smtClean="0"/>
              <a:t>: </a:t>
            </a:r>
            <a:r>
              <a:rPr lang="cs-CZ" sz="2000" i="1" dirty="0" smtClean="0"/>
              <a:t>Hudební nástroje</a:t>
            </a:r>
            <a:r>
              <a:rPr lang="cs-CZ" sz="2000" dirty="0" smtClean="0"/>
              <a:t>. Praha 1945, s. 19.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ruhy na vodě">
  <a:themeElements>
    <a:clrScheme name="Kruhy na vodě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Kruhy na vodě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ruhy na vodě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uhy na vodě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244</TotalTime>
  <Words>896</Words>
  <Application>Microsoft Office PowerPoint</Application>
  <PresentationFormat>Předvádění na obrazovce (4:3)</PresentationFormat>
  <Paragraphs>133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Wingdings</vt:lpstr>
      <vt:lpstr>Calibri</vt:lpstr>
      <vt:lpstr>Kruhy na vodě</vt:lpstr>
      <vt:lpstr>Etnoorganologie</vt:lpstr>
      <vt:lpstr>Prezentace aplikace PowerPoint</vt:lpstr>
      <vt:lpstr>Definice hudebního nástroje</vt:lpstr>
      <vt:lpstr>Definice hudebního nástroje</vt:lpstr>
      <vt:lpstr>Definice hudebního nástroje</vt:lpstr>
      <vt:lpstr>Definice hudebního nástroje</vt:lpstr>
      <vt:lpstr>Definice hudebního nástroje</vt:lpstr>
      <vt:lpstr>Definice hudebního nástroje</vt:lpstr>
      <vt:lpstr>Definice hudebního nástroje</vt:lpstr>
      <vt:lpstr>Definice hudebního nástroje</vt:lpstr>
      <vt:lpstr>Definice hudebního nástroje</vt:lpstr>
      <vt:lpstr>Definice hudebního nástroje</vt:lpstr>
      <vt:lpstr>Definice hudebního nástroje</vt:lpstr>
      <vt:lpstr>Definice hudebního nástroje</vt:lpstr>
      <vt:lpstr>Definice hudebního nástroje</vt:lpstr>
      <vt:lpstr>Definice hudebního nástroje</vt:lpstr>
      <vt:lpstr>Definice hudebního nástroje</vt:lpstr>
      <vt:lpstr>Definice hudebního nástroje</vt:lpstr>
      <vt:lpstr>Definice hudebního nástroje</vt:lpstr>
      <vt:lpstr>Definice lidového hudebního nástroje</vt:lpstr>
      <vt:lpstr>Prezentace aplikace PowerPoint</vt:lpstr>
      <vt:lpstr>Definice lidového hudebního nástroje</vt:lpstr>
      <vt:lpstr>Prezentace aplikace PowerPoint</vt:lpstr>
      <vt:lpstr>Typy hudebních nástrojů z hlediska charakteru oscilátoru/napaječe</vt:lpstr>
      <vt:lpstr>Komplexní etnoorganologický obraz hudebního nástroje</vt:lpstr>
      <vt:lpstr>Komplexní etnoorganologický obraz hudebního nástroje</vt:lpstr>
    </vt:vector>
  </TitlesOfParts>
  <Company>Lucylla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Hudební akustika</dc:title>
  <dc:creator>Lucylla</dc:creator>
  <cp:lastModifiedBy>Petr Ch. Kalina</cp:lastModifiedBy>
  <cp:revision>23</cp:revision>
  <dcterms:created xsi:type="dcterms:W3CDTF">2007-02-18T18:39:06Z</dcterms:created>
  <dcterms:modified xsi:type="dcterms:W3CDTF">2012-09-30T18:49:39Z</dcterms:modified>
</cp:coreProperties>
</file>