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1" r:id="rId1"/>
  </p:sldMasterIdLst>
  <p:sldIdLst>
    <p:sldId id="273" r:id="rId2"/>
    <p:sldId id="274" r:id="rId3"/>
    <p:sldId id="256" r:id="rId4"/>
    <p:sldId id="258" r:id="rId5"/>
    <p:sldId id="259" r:id="rId6"/>
    <p:sldId id="344" r:id="rId7"/>
    <p:sldId id="276" r:id="rId8"/>
    <p:sldId id="345" r:id="rId9"/>
    <p:sldId id="332" r:id="rId10"/>
    <p:sldId id="275" r:id="rId11"/>
    <p:sldId id="277" r:id="rId12"/>
    <p:sldId id="262" r:id="rId13"/>
    <p:sldId id="263" r:id="rId14"/>
    <p:sldId id="333" r:id="rId15"/>
    <p:sldId id="264" r:id="rId16"/>
    <p:sldId id="334" r:id="rId17"/>
    <p:sldId id="348" r:id="rId18"/>
    <p:sldId id="279" r:id="rId19"/>
    <p:sldId id="346" r:id="rId20"/>
    <p:sldId id="349" r:id="rId21"/>
    <p:sldId id="282" r:id="rId22"/>
    <p:sldId id="347" r:id="rId23"/>
    <p:sldId id="280" r:id="rId24"/>
    <p:sldId id="350" r:id="rId25"/>
    <p:sldId id="267" r:id="rId26"/>
    <p:sldId id="278" r:id="rId27"/>
    <p:sldId id="281" r:id="rId28"/>
    <p:sldId id="283" r:id="rId29"/>
    <p:sldId id="290" r:id="rId30"/>
    <p:sldId id="338" r:id="rId31"/>
    <p:sldId id="288" r:id="rId32"/>
    <p:sldId id="289" r:id="rId33"/>
    <p:sldId id="337" r:id="rId34"/>
    <p:sldId id="341" r:id="rId35"/>
    <p:sldId id="285" r:id="rId36"/>
    <p:sldId id="286" r:id="rId37"/>
    <p:sldId id="306" r:id="rId38"/>
    <p:sldId id="309" r:id="rId39"/>
    <p:sldId id="307" r:id="rId40"/>
    <p:sldId id="308" r:id="rId41"/>
    <p:sldId id="292" r:id="rId42"/>
    <p:sldId id="294" r:id="rId43"/>
    <p:sldId id="293" r:id="rId44"/>
    <p:sldId id="330" r:id="rId45"/>
    <p:sldId id="336" r:id="rId46"/>
    <p:sldId id="287" r:id="rId47"/>
    <p:sldId id="297" r:id="rId48"/>
    <p:sldId id="296" r:id="rId49"/>
    <p:sldId id="298" r:id="rId50"/>
    <p:sldId id="299" r:id="rId51"/>
    <p:sldId id="351" r:id="rId52"/>
    <p:sldId id="301" r:id="rId53"/>
    <p:sldId id="302" r:id="rId54"/>
    <p:sldId id="303" r:id="rId55"/>
    <p:sldId id="305" r:id="rId56"/>
    <p:sldId id="352" r:id="rId57"/>
    <p:sldId id="353" r:id="rId58"/>
    <p:sldId id="354" r:id="rId59"/>
    <p:sldId id="355" r:id="rId60"/>
    <p:sldId id="311" r:id="rId61"/>
    <p:sldId id="313" r:id="rId62"/>
    <p:sldId id="312" r:id="rId63"/>
    <p:sldId id="314" r:id="rId64"/>
    <p:sldId id="315" r:id="rId65"/>
    <p:sldId id="357" r:id="rId66"/>
    <p:sldId id="310" r:id="rId67"/>
    <p:sldId id="316" r:id="rId68"/>
    <p:sldId id="317" r:id="rId69"/>
    <p:sldId id="318" r:id="rId70"/>
    <p:sldId id="321" r:id="rId71"/>
    <p:sldId id="322" r:id="rId72"/>
    <p:sldId id="319" r:id="rId73"/>
    <p:sldId id="320" r:id="rId74"/>
    <p:sldId id="323" r:id="rId75"/>
    <p:sldId id="324" r:id="rId76"/>
    <p:sldId id="325" r:id="rId77"/>
    <p:sldId id="331" r:id="rId78"/>
    <p:sldId id="326" r:id="rId79"/>
    <p:sldId id="359" r:id="rId80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737" autoAdjust="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52400"/>
            <a:ext cx="9144000" cy="9144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>
            <a:lvl1pPr>
              <a:defRPr sz="4800"/>
            </a:lvl1pPr>
          </a:lstStyle>
          <a:p>
            <a:r>
              <a:rPr lang="sk-SK" altLang="zh-CN" smtClean="0"/>
              <a:t>Kliknite sem a upravte štýl predlohy nadpisov.</a:t>
            </a:r>
            <a:endParaRPr lang="zh-CN" alt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EE2A6-24BD-4B1D-B15B-CE35D40C176A}" type="slidenum">
              <a:rPr lang="sk-SK" altLang="en-US" smtClean="0"/>
              <a:pPr>
                <a:defRPr/>
              </a:pPr>
              <a:t>‹#›</a:t>
            </a:fld>
            <a:endParaRPr lang="sk-SK" altLang="en-US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7086600" y="1676400"/>
            <a:ext cx="1371600" cy="152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1828800" y="1295400"/>
            <a:ext cx="7315200" cy="457200"/>
          </a:xfrm>
          <a:prstGeom prst="rect">
            <a:avLst/>
          </a:prstGeom>
          <a:solidFill>
            <a:srgbClr val="CCFF3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3083" name="Line 11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457200" y="1295400"/>
            <a:ext cx="1371600" cy="152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295400"/>
            <a:ext cx="7239000" cy="457200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rgbClr val="336600"/>
                </a:solidFill>
              </a:defRPr>
            </a:lvl1pPr>
          </a:lstStyle>
          <a:p>
            <a:r>
              <a:rPr lang="sk-SK" altLang="zh-CN" smtClean="0"/>
              <a:t>Kliknite sem a upravte štýl predlohy podnadpisov.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90244-2B3F-4532-B23A-69C110C66C3D}" type="slidenum">
              <a:rPr lang="sk-SK" altLang="en-US" smtClean="0"/>
              <a:pPr>
                <a:defRPr/>
              </a:pPr>
              <a:t>‹#›</a:t>
            </a:fld>
            <a:endParaRPr lang="sk-SK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77050" y="228600"/>
            <a:ext cx="2266950" cy="6096000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76200" y="228600"/>
            <a:ext cx="6648450" cy="6096000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7328C-22E3-4BCC-A72A-E108EB7C414D}" type="slidenum">
              <a:rPr lang="sk-SK" altLang="en-US" smtClean="0"/>
              <a:pPr>
                <a:defRPr/>
              </a:pPr>
              <a:t>‹#›</a:t>
            </a:fld>
            <a:endParaRPr lang="sk-SK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CB4A1-C940-4C56-BE01-93BF50641928}" type="slidenum">
              <a:rPr lang="sk-SK" altLang="en-US" smtClean="0"/>
              <a:pPr>
                <a:defRPr/>
              </a:pPr>
              <a:t>‹#›</a:t>
            </a:fld>
            <a:endParaRPr lang="sk-SK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047A2-14E9-46EC-B6D6-15AF9CDAA6DC}" type="slidenum">
              <a:rPr lang="sk-SK" altLang="en-US" smtClean="0"/>
              <a:pPr>
                <a:defRPr/>
              </a:pPr>
              <a:t>‹#›</a:t>
            </a:fld>
            <a:endParaRPr lang="sk-SK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76200" y="1295400"/>
            <a:ext cx="44577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86300" y="1295400"/>
            <a:ext cx="44577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DCEA5-580B-4AD6-80AA-83D4516318C5}" type="slidenum">
              <a:rPr lang="sk-SK" altLang="en-US" smtClean="0"/>
              <a:pPr>
                <a:defRPr/>
              </a:pPr>
              <a:t>‹#›</a:t>
            </a:fld>
            <a:endParaRPr lang="sk-SK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F6530-43D9-4956-995F-C03E361654CA}" type="slidenum">
              <a:rPr lang="sk-SK" altLang="en-US" smtClean="0"/>
              <a:pPr>
                <a:defRPr/>
              </a:pPr>
              <a:t>‹#›</a:t>
            </a:fld>
            <a:endParaRPr lang="sk-SK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323A2-3A09-46CF-9AE4-C4670025DE0F}" type="slidenum">
              <a:rPr lang="sk-SK" altLang="en-US" smtClean="0"/>
              <a:pPr>
                <a:defRPr/>
              </a:pPr>
              <a:t>‹#›</a:t>
            </a:fld>
            <a:endParaRPr lang="sk-SK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6E0E2-7F05-4887-B756-DF6BDB26CDDE}" type="slidenum">
              <a:rPr lang="sk-SK" altLang="en-US" smtClean="0"/>
              <a:pPr>
                <a:defRPr/>
              </a:pPr>
              <a:t>‹#›</a:t>
            </a:fld>
            <a:endParaRPr lang="sk-SK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88880-04FF-4FDF-9CE0-4D5007B3FF27}" type="slidenum">
              <a:rPr lang="sk-SK" altLang="en-US" smtClean="0"/>
              <a:pPr>
                <a:defRPr/>
              </a:pPr>
              <a:t>‹#›</a:t>
            </a:fld>
            <a:endParaRPr lang="sk-SK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DD859-933A-4E75-BA39-8785332C56D7}" type="slidenum">
              <a:rPr lang="sk-SK" altLang="en-US" smtClean="0"/>
              <a:pPr>
                <a:defRPr/>
              </a:pPr>
              <a:t>‹#›</a:t>
            </a:fld>
            <a:endParaRPr lang="sk-SK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7543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1295400"/>
            <a:ext cx="9067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ea typeface="宋体" charset="-122"/>
              </a:defRPr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ea typeface="宋体" charset="-122"/>
              </a:defRPr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ea typeface="宋体" charset="-122"/>
              </a:defRPr>
            </a:lvl1pPr>
          </a:lstStyle>
          <a:p>
            <a:pPr>
              <a:defRPr/>
            </a:pPr>
            <a:fld id="{C8E5C6C2-6E99-467A-B9FA-6BB26C7D759F}" type="slidenum">
              <a:rPr lang="sk-SK" altLang="en-US" smtClean="0"/>
              <a:pPr>
                <a:defRPr/>
              </a:pPr>
              <a:t>‹#›</a:t>
            </a:fld>
            <a:endParaRPr lang="sk-S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180916@mail.muni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unsite.univie.ac.at/Mozart/dice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utfait.com/issues/issue_1/Music/erratum.html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SSSn0odpHKE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t_hTxJpWITw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SZazYFchLRI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9rIy0xY99a0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ndom.org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youtube.com/watch?v=0EjZw7A3ii8" TargetMode="Externa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vimeo.com/7723361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rlsims.com/" TargetMode="External"/><Relationship Id="rId2" Type="http://schemas.openxmlformats.org/officeDocument/2006/relationships/hyperlink" Target="http://www.karlsims.com/noise.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snaffle.users.netlink.co.uk/form/descriptions.html#form" TargetMode="External"/><Relationship Id="rId2" Type="http://schemas.openxmlformats.org/officeDocument/2006/relationships/hyperlink" Target="http://www.youtube.com/watch?v=AN6ngsckRZs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rooke.com/process.html" TargetMode="External"/><Relationship Id="rId4" Type="http://schemas.openxmlformats.org/officeDocument/2006/relationships/image" Target="../media/image2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f2CpcB5R-f0" TargetMode="External"/><Relationship Id="rId2" Type="http://schemas.openxmlformats.org/officeDocument/2006/relationships/hyperlink" Target="http://www.jjventrella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X9D7FxB8cOk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RvcwuzeoQR0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cZ3v1jcCXmk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vimeo.com/7723546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notnot.home.xs4all.nl/E-volverLUMC/E-volverLUMC.html" TargetMode="Externa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uisoftware.com/artmatic/indexAMVY.php" TargetMode="External"/><Relationship Id="rId2" Type="http://schemas.openxmlformats.org/officeDocument/2006/relationships/hyperlink" Target="http://www.bottlenose.demon.co.uk/share/evolvotron/gallery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kandid.sourceforge.net/gal_favorites_1.html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orum.animacia.sk/viewtopic.php?t=595&amp;sid=40937260203481e963630395301c1461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fundacion.telefonica.com/es/at/vida/vida10/paginas/v4/edingir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iant.cz/index.php/Publikace/View-document/1-Festival-Enter-2005?format=raw&amp;tmpl=component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thub.com/openworm/OpenWorm/wiki/Geppetto--Overview" TargetMode="External"/><Relationship Id="rId2" Type="http://schemas.openxmlformats.org/officeDocument/2006/relationships/hyperlink" Target="http://en.wikipedia.org/wiki/Breve_(software)" TargetMode="Externa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notnot.home.xs4all.nl/tuboid/tuboid_youtube.html" TargetMode="External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hyperlink" Target="http://vimeo.com/11038328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hyperlink" Target="http://diotima.infotech.monash.edu.au/~jonmc/sa/artworks/fifty-sisters/" TargetMode="Externa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ailymotion.com/video/x91mum_panspermia-by-karl-sims-1990_creation" TargetMode="Externa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://message.sk/abstractarium/bomb/index.html" TargetMode="External"/><Relationship Id="rId2" Type="http://schemas.openxmlformats.org/officeDocument/2006/relationships/hyperlink" Target="http://www.draves.org/bomb/inside_the_bomb.html" TargetMode="Externa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terface.ufg.ac.at/christa-laurent/WORKS/FRAMES/TOPFRAMES/TransPlantTop.html" TargetMode="Externa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://vimeo.com/1103224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estival-enter.cz/2005/?id=prg&amp;nid=93&amp;nlang=1" TargetMode="Externa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WjAqJ6nSD8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fsMwnrY0nxE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BcnahOFY0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IM120  Artificial Life </a:t>
            </a:r>
            <a:r>
              <a:rPr lang="sk-SK" dirty="0" err="1" smtClean="0"/>
              <a:t>Art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sz="2400" dirty="0" smtClean="0"/>
              <a:t> BLOK</a:t>
            </a:r>
            <a:r>
              <a:rPr lang="en-US" sz="2400" dirty="0" smtClean="0"/>
              <a:t>3</a:t>
            </a:r>
            <a:endParaRPr lang="sk-SK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9552" y="3284984"/>
            <a:ext cx="8136904" cy="3213720"/>
          </a:xfrm>
        </p:spPr>
        <p:txBody>
          <a:bodyPr/>
          <a:lstStyle/>
          <a:p>
            <a:endParaRPr lang="sk-SK" b="1" dirty="0" smtClean="0"/>
          </a:p>
          <a:p>
            <a:endParaRPr lang="sk-SK" dirty="0"/>
          </a:p>
          <a:p>
            <a:r>
              <a:rPr lang="sk-SK" b="1" dirty="0" smtClean="0"/>
              <a:t>Východiská a perspektívy umenia umelého života                                       </a:t>
            </a:r>
          </a:p>
          <a:p>
            <a:r>
              <a:rPr lang="sk-SK" b="1" dirty="0" smtClean="0"/>
              <a:t>PS  2014,  TEORIE  INTERAKTIVNÍCH  MÉDIÍ</a:t>
            </a:r>
          </a:p>
          <a:p>
            <a:r>
              <a:rPr lang="sk-SK" b="1" dirty="0" smtClean="0"/>
              <a:t>Mgr. Martina </a:t>
            </a:r>
            <a:r>
              <a:rPr lang="sk-SK" b="1" dirty="0" err="1" smtClean="0"/>
              <a:t>Ivičič</a:t>
            </a:r>
            <a:endParaRPr lang="sk-SK" dirty="0"/>
          </a:p>
          <a:p>
            <a:r>
              <a:rPr lang="sk-SK" dirty="0" smtClean="0">
                <a:hlinkClick r:id="rId2"/>
              </a:rPr>
              <a:t>180916@mail.muni.cz</a:t>
            </a:r>
            <a:r>
              <a:rPr lang="sk-SK" dirty="0" smtClean="0"/>
              <a:t> 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591872" cy="762000"/>
          </a:xfrm>
        </p:spPr>
        <p:txBody>
          <a:bodyPr>
            <a:noAutofit/>
          </a:bodyPr>
          <a:lstStyle/>
          <a:p>
            <a:r>
              <a:rPr lang="sk-SK" sz="2400" dirty="0" smtClean="0"/>
              <a:t>W.A. </a:t>
            </a:r>
            <a:r>
              <a:rPr lang="sk-SK" sz="2400" dirty="0" err="1" smtClean="0"/>
              <a:t>Mozart</a:t>
            </a:r>
            <a:r>
              <a:rPr lang="sk-SK" sz="2400" dirty="0" smtClean="0"/>
              <a:t>: </a:t>
            </a:r>
            <a:r>
              <a:rPr lang="sk-SK" sz="2400" dirty="0" err="1" smtClean="0"/>
              <a:t>Musikalisches</a:t>
            </a:r>
            <a:r>
              <a:rPr lang="sk-SK" sz="2400" dirty="0" smtClean="0"/>
              <a:t> </a:t>
            </a:r>
            <a:r>
              <a:rPr lang="sk-SK" sz="2400" dirty="0" err="1" smtClean="0"/>
              <a:t>Würfelspiel</a:t>
            </a:r>
            <a:r>
              <a:rPr lang="sk-SK" sz="2400" dirty="0" smtClean="0"/>
              <a:t>  1787</a:t>
            </a:r>
            <a:endParaRPr lang="sk-SK" sz="2400" dirty="0"/>
          </a:p>
        </p:txBody>
      </p:sp>
      <p:pic>
        <p:nvPicPr>
          <p:cNvPr id="4" name="Picture 5" descr="2946121127_f33f66857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412776"/>
            <a:ext cx="6167967" cy="4625975"/>
          </a:xfrm>
          <a:noFill/>
        </p:spPr>
      </p:pic>
      <p:sp>
        <p:nvSpPr>
          <p:cNvPr id="5" name="Obdĺžnik 4"/>
          <p:cNvSpPr/>
          <p:nvPr/>
        </p:nvSpPr>
        <p:spPr>
          <a:xfrm>
            <a:off x="1475656" y="6211669"/>
            <a:ext cx="49039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i="1" dirty="0" err="1" smtClean="0"/>
              <a:t>Dice</a:t>
            </a:r>
            <a:r>
              <a:rPr lang="sk-SK" b="1" i="1" dirty="0" smtClean="0"/>
              <a:t> </a:t>
            </a:r>
            <a:r>
              <a:rPr lang="sk-SK" b="1" i="1" dirty="0"/>
              <a:t>Game</a:t>
            </a:r>
            <a:r>
              <a:rPr lang="sk-SK" b="1" dirty="0"/>
              <a:t> </a:t>
            </a:r>
            <a:r>
              <a:rPr lang="sk-SK" b="1" dirty="0" smtClean="0"/>
              <a:t>, CONTROLLED RANDOMNESS</a:t>
            </a:r>
          </a:p>
          <a:p>
            <a:endParaRPr lang="sk-SK" b="1" dirty="0"/>
          </a:p>
        </p:txBody>
      </p:sp>
      <p:sp>
        <p:nvSpPr>
          <p:cNvPr id="6" name="Obdĺžnik 5"/>
          <p:cNvSpPr/>
          <p:nvPr/>
        </p:nvSpPr>
        <p:spPr>
          <a:xfrm>
            <a:off x="1475656" y="1628800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>
                <a:hlinkClick r:id="rId3"/>
              </a:rPr>
              <a:t>http://sunsite.univie.ac.at/Mozart/dice/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dirty="0" smtClean="0"/>
              <a:t>Marcel </a:t>
            </a:r>
            <a:r>
              <a:rPr lang="sk-SK" sz="2400" dirty="0" err="1" smtClean="0"/>
              <a:t>Duchamp</a:t>
            </a:r>
            <a:r>
              <a:rPr lang="sk-SK" sz="2400" dirty="0" smtClean="0"/>
              <a:t>: </a:t>
            </a:r>
            <a:r>
              <a:rPr lang="sk-SK" sz="2400" dirty="0" err="1" smtClean="0"/>
              <a:t>Erratum</a:t>
            </a:r>
            <a:r>
              <a:rPr lang="sk-SK" sz="2400" dirty="0" smtClean="0"/>
              <a:t> </a:t>
            </a:r>
            <a:r>
              <a:rPr lang="sk-SK" sz="2400" dirty="0" err="1" smtClean="0"/>
              <a:t>Musical</a:t>
            </a:r>
            <a:r>
              <a:rPr lang="sk-SK" sz="2400" dirty="0" smtClean="0"/>
              <a:t> 1934</a:t>
            </a:r>
            <a:endParaRPr lang="sk-SK" sz="2400" dirty="0"/>
          </a:p>
        </p:txBody>
      </p:sp>
      <p:pic>
        <p:nvPicPr>
          <p:cNvPr id="5" name="Picture 5" descr="duchamp paper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79912" y="1916832"/>
            <a:ext cx="5128591" cy="3096344"/>
          </a:xfrm>
          <a:noFill/>
        </p:spPr>
      </p:pic>
      <p:sp>
        <p:nvSpPr>
          <p:cNvPr id="4" name="Obdĺžnik 3"/>
          <p:cNvSpPr/>
          <p:nvPr/>
        </p:nvSpPr>
        <p:spPr>
          <a:xfrm>
            <a:off x="3779912" y="4653136"/>
            <a:ext cx="62646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400" dirty="0" smtClean="0">
                <a:solidFill>
                  <a:schemeClr val="accent1"/>
                </a:solidFill>
                <a:hlinkClick r:id="rId3"/>
              </a:rPr>
              <a:t>http://www.toutfait.com/issues/issue_1/Music/erratum.html</a:t>
            </a:r>
            <a:endParaRPr lang="sk-SK" sz="1400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G:\ALA 2013\BLOK 3\obrazky\ERRATU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96752"/>
            <a:ext cx="3420368" cy="52125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J.Cage</a:t>
            </a:r>
            <a:r>
              <a:rPr lang="sk-SK" dirty="0" smtClean="0"/>
              <a:t>: </a:t>
            </a:r>
            <a:r>
              <a:rPr lang="sk-SK" dirty="0" err="1" smtClean="0"/>
              <a:t>I-Ching</a:t>
            </a:r>
            <a:endParaRPr lang="sk-SK" dirty="0"/>
          </a:p>
        </p:txBody>
      </p:sp>
      <p:pic>
        <p:nvPicPr>
          <p:cNvPr id="8194" name="Picture 5" descr="500px-Trigrams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484784"/>
            <a:ext cx="6352032" cy="4163568"/>
          </a:xfrm>
          <a:noFill/>
        </p:spPr>
      </p:pic>
      <p:sp>
        <p:nvSpPr>
          <p:cNvPr id="4" name="Obdĺžnik 3"/>
          <p:cNvSpPr/>
          <p:nvPr/>
        </p:nvSpPr>
        <p:spPr>
          <a:xfrm>
            <a:off x="395536" y="5949280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>
                <a:hlinkClick r:id="rId3"/>
              </a:rPr>
              <a:t>http://www.youtube.com/watch?v=SSSn0odpHKE</a:t>
            </a:r>
            <a:endParaRPr lang="sk-SK" dirty="0" smtClean="0"/>
          </a:p>
          <a:p>
            <a:r>
              <a:rPr lang="sk-SK" dirty="0" smtClean="0">
                <a:hlinkClick r:id="rId4"/>
              </a:rPr>
              <a:t>http://www.youtube.com/watch?v=t_hTxJpWITw</a:t>
            </a:r>
            <a:r>
              <a:rPr lang="sk-SK" dirty="0" smtClean="0"/>
              <a:t>  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63880" cy="762000"/>
          </a:xfrm>
        </p:spPr>
        <p:txBody>
          <a:bodyPr>
            <a:noAutofit/>
          </a:bodyPr>
          <a:lstStyle/>
          <a:p>
            <a:r>
              <a:rPr lang="sk-SK" sz="2800" dirty="0" err="1" smtClean="0"/>
              <a:t>Iannis</a:t>
            </a:r>
            <a:r>
              <a:rPr lang="sk-SK" sz="2800" dirty="0" smtClean="0"/>
              <a:t> </a:t>
            </a:r>
            <a:r>
              <a:rPr lang="sk-SK" sz="2800" dirty="0" err="1" smtClean="0"/>
              <a:t>Xenakis</a:t>
            </a:r>
            <a:r>
              <a:rPr lang="sk-SK" sz="2800" dirty="0" smtClean="0"/>
              <a:t>: </a:t>
            </a:r>
            <a:r>
              <a:rPr lang="sk-SK" sz="2800" dirty="0" err="1" smtClean="0"/>
              <a:t>stochastická</a:t>
            </a:r>
            <a:r>
              <a:rPr lang="sk-SK" sz="2800" dirty="0" smtClean="0"/>
              <a:t> hudba 1954</a:t>
            </a:r>
            <a:endParaRPr lang="sk-SK" sz="2800" dirty="0"/>
          </a:p>
        </p:txBody>
      </p:sp>
      <p:pic>
        <p:nvPicPr>
          <p:cNvPr id="9218" name="Picture 5" descr="xenakisdiagram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9762" y="2700337"/>
            <a:ext cx="5400675" cy="2219325"/>
          </a:xfrm>
          <a:noFill/>
        </p:spPr>
      </p:pic>
      <p:sp>
        <p:nvSpPr>
          <p:cNvPr id="4" name="Obdĺžnik 3"/>
          <p:cNvSpPr/>
          <p:nvPr/>
        </p:nvSpPr>
        <p:spPr>
          <a:xfrm>
            <a:off x="1259632" y="6211669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>
                <a:hlinkClick r:id="rId3"/>
              </a:rPr>
              <a:t>http://www.youtube.com/watch?v=SZazYFchLRI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Hans</a:t>
            </a:r>
            <a:r>
              <a:rPr lang="sk-SK" dirty="0" smtClean="0"/>
              <a:t> </a:t>
            </a:r>
            <a:r>
              <a:rPr lang="sk-SK" dirty="0" err="1" smtClean="0"/>
              <a:t>Arp</a:t>
            </a:r>
            <a:r>
              <a:rPr lang="sk-SK" dirty="0" smtClean="0"/>
              <a:t>: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>
                <a:solidFill>
                  <a:schemeClr val="accent1"/>
                </a:solidFill>
              </a:rPr>
              <a:t>Collage with Squares </a:t>
            </a:r>
            <a:endParaRPr lang="sk-SK" b="0" dirty="0" smtClean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sk-SK" b="0" dirty="0" smtClean="0">
                <a:solidFill>
                  <a:schemeClr val="accent1"/>
                </a:solidFill>
              </a:rPr>
              <a:t>    </a:t>
            </a:r>
            <a:r>
              <a:rPr lang="en-US" b="0" dirty="0" smtClean="0">
                <a:solidFill>
                  <a:schemeClr val="accent1"/>
                </a:solidFill>
              </a:rPr>
              <a:t>Arranged according </a:t>
            </a:r>
            <a:endParaRPr lang="sk-SK" b="0" dirty="0" smtClean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sk-SK" b="0" dirty="0" smtClean="0">
                <a:solidFill>
                  <a:schemeClr val="accent1"/>
                </a:solidFill>
              </a:rPr>
              <a:t>    </a:t>
            </a:r>
            <a:r>
              <a:rPr lang="en-US" b="0" dirty="0" smtClean="0">
                <a:solidFill>
                  <a:schemeClr val="accent1"/>
                </a:solidFill>
              </a:rPr>
              <a:t>to the Laws of Chance</a:t>
            </a:r>
            <a:endParaRPr lang="sk-SK" b="0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sk-SK" b="0" dirty="0" smtClean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en-US" b="0" dirty="0" smtClean="0"/>
              <a:t>1917</a:t>
            </a:r>
            <a:r>
              <a:rPr lang="sk-SK" b="0" dirty="0" smtClean="0"/>
              <a:t> </a:t>
            </a:r>
            <a:r>
              <a:rPr lang="en-US" b="0" dirty="0" smtClean="0"/>
              <a:t>Torn-and-pasted paper </a:t>
            </a:r>
            <a:endParaRPr lang="sk-SK" b="0" dirty="0" smtClean="0"/>
          </a:p>
          <a:p>
            <a:pPr>
              <a:buNone/>
            </a:pPr>
            <a:r>
              <a:rPr lang="sk-SK" b="0" dirty="0" smtClean="0"/>
              <a:t>         </a:t>
            </a:r>
            <a:r>
              <a:rPr lang="en-US" b="0" dirty="0" smtClean="0"/>
              <a:t>and colored paper on </a:t>
            </a:r>
            <a:endParaRPr lang="sk-SK" b="0" dirty="0" smtClean="0"/>
          </a:p>
          <a:p>
            <a:pPr>
              <a:buNone/>
            </a:pPr>
            <a:r>
              <a:rPr lang="sk-SK" b="0" dirty="0" smtClean="0"/>
              <a:t>        </a:t>
            </a:r>
            <a:r>
              <a:rPr lang="en-US" b="0" dirty="0" smtClean="0"/>
              <a:t>colored paper, </a:t>
            </a:r>
            <a:endParaRPr lang="sk-SK" b="0" dirty="0" smtClean="0"/>
          </a:p>
          <a:p>
            <a:pPr>
              <a:buNone/>
            </a:pPr>
            <a:r>
              <a:rPr lang="sk-SK" b="0" dirty="0" smtClean="0"/>
              <a:t>        </a:t>
            </a:r>
            <a:r>
              <a:rPr lang="en-US" b="0" dirty="0" smtClean="0"/>
              <a:t>(48.5 x 34.6 cm)</a:t>
            </a:r>
            <a:endParaRPr lang="en-US" b="0" dirty="0" smtClean="0">
              <a:solidFill>
                <a:schemeClr val="accent1"/>
              </a:solidFill>
            </a:endParaRPr>
          </a:p>
          <a:p>
            <a:endParaRPr lang="sk-SK" dirty="0"/>
          </a:p>
        </p:txBody>
      </p:sp>
      <p:pic>
        <p:nvPicPr>
          <p:cNvPr id="2050" name="Picture 2" descr="G:\ALA 2013\BLOK 3\obrazky\ar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615276"/>
            <a:ext cx="3604617" cy="46841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smtClean="0"/>
              <a:t>1968  ICA LONDON: </a:t>
            </a:r>
            <a:r>
              <a:rPr lang="sk-SK" b="1" dirty="0" err="1" smtClean="0"/>
              <a:t>Cybernetic</a:t>
            </a:r>
            <a:r>
              <a:rPr lang="sk-SK" b="1" dirty="0" smtClean="0"/>
              <a:t> </a:t>
            </a:r>
            <a:r>
              <a:rPr lang="sk-SK" b="1" dirty="0" err="1" smtClean="0"/>
              <a:t>Serendipity</a:t>
            </a:r>
            <a:r>
              <a:rPr lang="sk-SK" b="1" dirty="0" smtClean="0"/>
              <a:t> (</a:t>
            </a:r>
            <a:r>
              <a:rPr lang="en-US" b="0" dirty="0" smtClean="0"/>
              <a:t>communication and control in animal and machine</a:t>
            </a:r>
            <a:r>
              <a:rPr lang="sk-SK" b="0" dirty="0" smtClean="0"/>
              <a:t>)</a:t>
            </a:r>
            <a:endParaRPr lang="sk-SK" b="1" dirty="0" smtClean="0"/>
          </a:p>
          <a:p>
            <a:r>
              <a:rPr lang="sk-SK" dirty="0" err="1" smtClean="0"/>
              <a:t>Jasia</a:t>
            </a:r>
            <a:r>
              <a:rPr lang="sk-SK" dirty="0" smtClean="0"/>
              <a:t> </a:t>
            </a:r>
            <a:r>
              <a:rPr lang="sk-SK" dirty="0" err="1" smtClean="0"/>
              <a:t>Reichard</a:t>
            </a:r>
            <a:r>
              <a:rPr lang="sk-SK" dirty="0" smtClean="0"/>
              <a:t> princíp náhody prirovnala k vrodenému šťastiu/ šťastnej náhode</a:t>
            </a:r>
          </a:p>
          <a:p>
            <a:r>
              <a:rPr lang="sk-SK" dirty="0" smtClean="0"/>
              <a:t>všetky vystavené práce spájal práve princíp náhody</a:t>
            </a:r>
          </a:p>
          <a:p>
            <a:r>
              <a:rPr lang="sk-SK" dirty="0" err="1" smtClean="0"/>
              <a:t>Horace</a:t>
            </a:r>
            <a:r>
              <a:rPr lang="sk-SK" dirty="0" smtClean="0"/>
              <a:t> </a:t>
            </a:r>
            <a:r>
              <a:rPr lang="sk-SK" dirty="0" err="1" smtClean="0"/>
              <a:t>Walpole</a:t>
            </a:r>
            <a:r>
              <a:rPr lang="sk-SK" dirty="0" smtClean="0"/>
              <a:t> v roku 1754: Legenda o troch princoch zo </a:t>
            </a:r>
            <a:r>
              <a:rPr lang="sk-SK" dirty="0" err="1" smtClean="0"/>
              <a:t>Serendipu</a:t>
            </a:r>
            <a:r>
              <a:rPr lang="sk-SK" dirty="0" smtClean="0"/>
              <a:t> (Cejlón)</a:t>
            </a:r>
          </a:p>
          <a:p>
            <a:endParaRPr lang="sk-SK" dirty="0" smtClean="0"/>
          </a:p>
          <a:p>
            <a:pPr algn="ctr" eaLnBrk="1" hangingPunct="1"/>
            <a:endParaRPr lang="sk-SK" dirty="0" smtClean="0"/>
          </a:p>
          <a:p>
            <a:pPr algn="ctr" eaLnBrk="1" hangingPunct="1"/>
            <a:endParaRPr lang="sk-S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026" name="Picture 2" descr="G:\ALA 2013\BLOK 3\obrazky\serendip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340768"/>
            <a:ext cx="6276620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Existuje teda náhoda???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/>
              <a:t>What</a:t>
            </a:r>
            <a:r>
              <a:rPr lang="sk-SK" dirty="0"/>
              <a:t> </a:t>
            </a:r>
            <a:r>
              <a:rPr lang="sk-SK" dirty="0" err="1"/>
              <a:t>is</a:t>
            </a:r>
            <a:r>
              <a:rPr lang="sk-SK" dirty="0"/>
              <a:t> </a:t>
            </a:r>
            <a:r>
              <a:rPr lang="sk-SK" dirty="0" err="1"/>
              <a:t>exactly</a:t>
            </a:r>
            <a:r>
              <a:rPr lang="sk-SK" dirty="0"/>
              <a:t> </a:t>
            </a:r>
            <a:r>
              <a:rPr lang="sk-SK" dirty="0" err="1"/>
              <a:t>random</a:t>
            </a:r>
            <a:r>
              <a:rPr lang="sk-SK" dirty="0"/>
              <a:t>? </a:t>
            </a:r>
          </a:p>
          <a:p>
            <a:r>
              <a:rPr lang="sk-SK" dirty="0">
                <a:hlinkClick r:id="rId2"/>
              </a:rPr>
              <a:t>https://www.youtube.com/watch?v=9rIy0xY99a0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737144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dirty="0" smtClean="0"/>
              <a:t>PERFORMATIVITA A-LIFE ART</a:t>
            </a:r>
            <a:endParaRPr lang="sk-SK" sz="32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Princíp kontrolovanej náhody </a:t>
            </a:r>
          </a:p>
          <a:p>
            <a:r>
              <a:rPr lang="sk-SK" b="0" i="1" dirty="0">
                <a:hlinkClick r:id="rId2"/>
              </a:rPr>
              <a:t>www.</a:t>
            </a:r>
            <a:r>
              <a:rPr lang="sk-SK" i="1" dirty="0">
                <a:hlinkClick r:id="rId2"/>
              </a:rPr>
              <a:t>random</a:t>
            </a:r>
            <a:r>
              <a:rPr lang="sk-SK" b="0" i="1" dirty="0">
                <a:hlinkClick r:id="rId2"/>
              </a:rPr>
              <a:t>.org</a:t>
            </a:r>
            <a:r>
              <a:rPr lang="sk-SK" b="0" i="1" dirty="0" smtClean="0">
                <a:hlinkClick r:id="rId2"/>
              </a:rPr>
              <a:t>/</a:t>
            </a:r>
            <a:r>
              <a:rPr lang="sk-SK" b="0" i="1" dirty="0" smtClean="0"/>
              <a:t> </a:t>
            </a:r>
            <a:endParaRPr lang="sk-SK" dirty="0"/>
          </a:p>
          <a:p>
            <a:r>
              <a:rPr lang="sk-SK" dirty="0" smtClean="0"/>
              <a:t>Nepredvídateľnosť ako sprievodný jav </a:t>
            </a:r>
            <a:r>
              <a:rPr lang="sk-SK" dirty="0" err="1" smtClean="0"/>
              <a:t>emergencie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 err="1" smtClean="0"/>
              <a:t>Emergentné</a:t>
            </a:r>
            <a:r>
              <a:rPr lang="sk-SK" dirty="0" smtClean="0"/>
              <a:t> správanie = kľúčový pojem pri štúdiu umelého života</a:t>
            </a:r>
          </a:p>
          <a:p>
            <a:endParaRPr lang="sk-SK" dirty="0" smtClean="0"/>
          </a:p>
          <a:p>
            <a:r>
              <a:rPr lang="sk-SK" dirty="0" smtClean="0"/>
              <a:t>E = nemôže byť kontrolovaná, predpovedaná či riadená</a:t>
            </a:r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687" y="1295400"/>
            <a:ext cx="3934826" cy="5029200"/>
          </a:xfrm>
        </p:spPr>
      </p:pic>
    </p:spTree>
    <p:extLst>
      <p:ext uri="{BB962C8B-B14F-4D97-AF65-F5344CB8AC3E}">
        <p14:creationId xmlns:p14="http://schemas.microsoft.com/office/powerpoint/2010/main" val="2144769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3.BLOK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>
              <a:buAutoNum type="arabicPeriod"/>
            </a:pPr>
            <a:r>
              <a:rPr lang="sk-SK" sz="2600" b="1" dirty="0" smtClean="0"/>
              <a:t>Od náhody po </a:t>
            </a:r>
            <a:r>
              <a:rPr lang="sk-SK" sz="2600" b="1" dirty="0" err="1" smtClean="0"/>
              <a:t>performativitu</a:t>
            </a:r>
            <a:r>
              <a:rPr lang="sk-SK" sz="2600" b="1" dirty="0" smtClean="0"/>
              <a:t> a </a:t>
            </a:r>
            <a:r>
              <a:rPr lang="sk-SK" sz="2600" dirty="0" err="1" smtClean="0"/>
              <a:t>emergenciu</a:t>
            </a:r>
            <a:endParaRPr lang="sk-SK" sz="2600" dirty="0"/>
          </a:p>
          <a:p>
            <a:pPr marL="514350" lvl="0" indent="-514350">
              <a:buAutoNum type="arabicPeriod"/>
            </a:pPr>
            <a:r>
              <a:rPr lang="sk-SK" sz="2600" b="1" dirty="0" smtClean="0"/>
              <a:t>Atribúty ALA: </a:t>
            </a:r>
            <a:r>
              <a:rPr lang="sk-SK" sz="2600" b="0" i="1" dirty="0" err="1" smtClean="0"/>
              <a:t>Controlled</a:t>
            </a:r>
            <a:r>
              <a:rPr lang="sk-SK" sz="2600" b="0" i="1" dirty="0" smtClean="0"/>
              <a:t> </a:t>
            </a:r>
            <a:r>
              <a:rPr lang="sk-SK" sz="2600" b="0" i="1" dirty="0" err="1" smtClean="0"/>
              <a:t>randomness</a:t>
            </a:r>
            <a:r>
              <a:rPr lang="sk-SK" sz="2600" b="0" i="1" dirty="0" smtClean="0"/>
              <a:t> (princípy kontrolovanej náhody) </a:t>
            </a:r>
            <a:r>
              <a:rPr lang="sk-SK" sz="2600" b="0" i="1" dirty="0"/>
              <a:t>procesuálnosť, nestabilita,  </a:t>
            </a:r>
            <a:r>
              <a:rPr lang="sk-SK" sz="2600" b="0" i="1" dirty="0" err="1"/>
              <a:t>emergencia</a:t>
            </a:r>
            <a:r>
              <a:rPr lang="sk-SK" sz="2600" b="0" i="1" dirty="0"/>
              <a:t>, mutácie,  </a:t>
            </a:r>
            <a:r>
              <a:rPr lang="sk-SK" sz="2600" b="0" i="1" dirty="0" err="1"/>
              <a:t>performativita</a:t>
            </a:r>
            <a:r>
              <a:rPr lang="sk-SK" sz="2600" i="1" dirty="0"/>
              <a:t>, </a:t>
            </a:r>
          </a:p>
          <a:p>
            <a:pPr marL="514350" lvl="0" indent="-514350">
              <a:buAutoNum type="arabicPeriod"/>
            </a:pPr>
            <a:r>
              <a:rPr lang="sk-SK" sz="2600" b="1" dirty="0" smtClean="0"/>
              <a:t>Umelá evolúcia v umení – </a:t>
            </a:r>
            <a:r>
              <a:rPr lang="sk-SK" sz="2600" b="1" dirty="0" err="1" smtClean="0"/>
              <a:t>genetic</a:t>
            </a:r>
            <a:r>
              <a:rPr lang="sk-SK" sz="2600" b="1" dirty="0" smtClean="0"/>
              <a:t> art</a:t>
            </a:r>
          </a:p>
          <a:p>
            <a:pPr marL="514350" lvl="0" indent="-514350">
              <a:buAutoNum type="arabicPeriod"/>
            </a:pPr>
            <a:r>
              <a:rPr lang="sk-SK" sz="2600" dirty="0" smtClean="0"/>
              <a:t>Estetické kategórie digitálneho umenia akcentované v ALA</a:t>
            </a:r>
          </a:p>
          <a:p>
            <a:pPr marL="514350" lvl="0" indent="-514350">
              <a:buAutoNum type="arabicPeriod"/>
            </a:pPr>
            <a:r>
              <a:rPr lang="sk-SK" sz="2600" dirty="0" smtClean="0"/>
              <a:t>ALA </a:t>
            </a:r>
            <a:r>
              <a:rPr lang="sk-SK" sz="2600" dirty="0" smtClean="0"/>
              <a:t>z hľadiska použitých médií: </a:t>
            </a:r>
            <a:r>
              <a:rPr lang="sk-SK" sz="2600" b="0" i="1" dirty="0" smtClean="0"/>
              <a:t>inštalácie, animácie, internet art,  VR a  AR, zvukové a hudobné </a:t>
            </a:r>
            <a:r>
              <a:rPr lang="sk-SK" sz="2600" b="0" i="1" dirty="0" err="1" smtClean="0"/>
              <a:t>environmenty</a:t>
            </a:r>
            <a:r>
              <a:rPr lang="sk-SK" sz="2600" b="0" i="1" dirty="0" smtClean="0"/>
              <a:t>...</a:t>
            </a:r>
            <a:r>
              <a:rPr lang="sk-SK" sz="2600" i="1" dirty="0" smtClean="0"/>
              <a:t> </a:t>
            </a:r>
          </a:p>
          <a:p>
            <a:pPr lvl="0"/>
            <a:endParaRPr lang="sk-SK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800" dirty="0" err="1" smtClean="0"/>
              <a:t>Emergent</a:t>
            </a:r>
            <a:r>
              <a:rPr lang="sk-SK" sz="2800" dirty="0"/>
              <a:t>, </a:t>
            </a:r>
            <a:r>
              <a:rPr lang="sk-SK" sz="2800" b="0" dirty="0"/>
              <a:t>fractal</a:t>
            </a:r>
            <a:r>
              <a:rPr lang="sk-SK" sz="2800" dirty="0"/>
              <a:t> </a:t>
            </a:r>
            <a:r>
              <a:rPr lang="sk-SK" sz="2800" dirty="0" err="1"/>
              <a:t>natural</a:t>
            </a:r>
            <a:r>
              <a:rPr lang="sk-SK" sz="2800" dirty="0"/>
              <a:t> </a:t>
            </a:r>
            <a:r>
              <a:rPr lang="sk-SK" sz="2800" dirty="0" err="1"/>
              <a:t>process</a:t>
            </a:r>
            <a:endParaRPr lang="sk-SK" sz="2800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22" y="1268760"/>
            <a:ext cx="8894474" cy="5029200"/>
          </a:xfrm>
        </p:spPr>
      </p:pic>
    </p:spTree>
    <p:extLst>
      <p:ext uri="{BB962C8B-B14F-4D97-AF65-F5344CB8AC3E}">
        <p14:creationId xmlns:p14="http://schemas.microsoft.com/office/powerpoint/2010/main" val="13179654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emergencia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r>
              <a:rPr lang="sk-SK" dirty="0" smtClean="0"/>
              <a:t>proces pri ktorom dochádza k zmene správania na danej úrovni interakciami na nižších úrovniach. </a:t>
            </a:r>
          </a:p>
          <a:p>
            <a:endParaRPr lang="sk-SK" dirty="0" smtClean="0"/>
          </a:p>
          <a:p>
            <a:r>
              <a:rPr lang="sk-SK" dirty="0" smtClean="0"/>
              <a:t>Princíp </a:t>
            </a:r>
            <a:r>
              <a:rPr lang="sk-SK" dirty="0" err="1" smtClean="0"/>
              <a:t>emergencie</a:t>
            </a:r>
            <a:r>
              <a:rPr lang="sk-SK" dirty="0" smtClean="0"/>
              <a:t> sa prejavuje, ak vlastnosti celku nie sú len súčtom vlastností jeho častí.</a:t>
            </a:r>
          </a:p>
          <a:p>
            <a:endParaRPr lang="sk-SK" dirty="0"/>
          </a:p>
          <a:p>
            <a:r>
              <a:rPr lang="sk-SK" dirty="0" smtClean="0"/>
              <a:t>Príklad? </a:t>
            </a:r>
            <a:r>
              <a:rPr lang="sk-SK" u="sng" dirty="0" smtClean="0"/>
              <a:t>ZEM</a:t>
            </a:r>
            <a:endParaRPr lang="sk-SK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27584" y="1295400"/>
            <a:ext cx="7416824" cy="5029200"/>
          </a:xfrm>
        </p:spPr>
        <p:txBody>
          <a:bodyPr/>
          <a:lstStyle/>
          <a:p>
            <a:endParaRPr lang="sk-SK" dirty="0" smtClean="0"/>
          </a:p>
          <a:p>
            <a:endParaRPr lang="sk-SK" dirty="0"/>
          </a:p>
          <a:p>
            <a:r>
              <a:rPr lang="sk-SK" dirty="0" err="1" smtClean="0"/>
              <a:t>Emergentné</a:t>
            </a:r>
            <a:r>
              <a:rPr lang="sk-SK" dirty="0" smtClean="0"/>
              <a:t> </a:t>
            </a:r>
            <a:r>
              <a:rPr lang="sk-SK" dirty="0"/>
              <a:t>správanie je hybnou silou mnohých komplexných systémov. Z interakcie veľkého množstva relatívne jednoduchých jednotiek vznikajú bez zásahu niekoho alebo niečoho nové a koherentné štruktúry, vzorce a vlastnosti.</a:t>
            </a:r>
            <a:br>
              <a:rPr lang="sk-SK" dirty="0"/>
            </a:b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513500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AL nechápe život ako vlastnosť určitej substancie ale ako model prepojenia, </a:t>
            </a:r>
            <a:r>
              <a:rPr lang="sk-SK" dirty="0" err="1" smtClean="0"/>
              <a:t>emergencie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 err="1" smtClean="0"/>
              <a:t>Emergentné</a:t>
            </a:r>
            <a:r>
              <a:rPr lang="sk-SK" dirty="0" smtClean="0"/>
              <a:t> správanie je všade tam, kde dochádza k interakcií</a:t>
            </a:r>
          </a:p>
          <a:p>
            <a:endParaRPr lang="sk-SK" dirty="0" smtClean="0"/>
          </a:p>
          <a:p>
            <a:r>
              <a:rPr lang="sk-SK" dirty="0" smtClean="0"/>
              <a:t>Voda: molekuly H2O spôsobujú tekutosť vody, avšak individuálne molekuly tekuté nie sú.</a:t>
            </a:r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Kŕdeľ vtákov a ich správanie </a:t>
            </a:r>
            <a:endParaRPr lang="en-US" dirty="0"/>
          </a:p>
          <a:p>
            <a:r>
              <a:rPr lang="sk-SK" dirty="0" smtClean="0"/>
              <a:t>Krach finančného trhu </a:t>
            </a:r>
          </a:p>
          <a:p>
            <a:r>
              <a:rPr lang="sk-SK" dirty="0" err="1" smtClean="0"/>
              <a:t>Wikipedia</a:t>
            </a:r>
            <a:endParaRPr lang="sk-SK" dirty="0" smtClean="0"/>
          </a:p>
          <a:p>
            <a:r>
              <a:rPr lang="sk-SK" dirty="0" smtClean="0"/>
              <a:t>......</a:t>
            </a:r>
          </a:p>
          <a:p>
            <a:r>
              <a:rPr lang="sk-SK" dirty="0" smtClean="0"/>
              <a:t>......</a:t>
            </a:r>
          </a:p>
          <a:p>
            <a:endParaRPr lang="sk-SK" dirty="0"/>
          </a:p>
          <a:p>
            <a:r>
              <a:rPr lang="sk-SK" dirty="0" smtClean="0"/>
              <a:t>......</a:t>
            </a:r>
          </a:p>
          <a:p>
            <a:r>
              <a:rPr lang="sk-SK" dirty="0" smtClean="0"/>
              <a:t>......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253499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sp>
        <p:nvSpPr>
          <p:cNvPr id="14339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algn="r" eaLnBrk="1" hangingPunct="1"/>
            <a:endParaRPr lang="sk-SK" sz="2600" dirty="0" smtClean="0"/>
          </a:p>
          <a:p>
            <a:pPr algn="r" eaLnBrk="1" hangingPunct="1"/>
            <a:endParaRPr lang="sk-SK" sz="2600" dirty="0" smtClean="0"/>
          </a:p>
          <a:p>
            <a:pPr algn="r" eaLnBrk="1" hangingPunct="1"/>
            <a:r>
              <a:rPr lang="en-US" sz="2600" dirty="0" smtClean="0"/>
              <a:t>controlled randomness</a:t>
            </a:r>
          </a:p>
          <a:p>
            <a:pPr algn="r" eaLnBrk="1" hangingPunct="1"/>
            <a:r>
              <a:rPr lang="en-US" sz="2600" dirty="0" smtClean="0"/>
              <a:t>feedback loop</a:t>
            </a:r>
          </a:p>
          <a:p>
            <a:pPr algn="r" eaLnBrk="1" hangingPunct="1"/>
            <a:r>
              <a:rPr lang="en-US" sz="2600" dirty="0" smtClean="0"/>
              <a:t>emergence</a:t>
            </a:r>
            <a:endParaRPr lang="sk-SK" sz="2600" dirty="0" smtClean="0"/>
          </a:p>
        </p:txBody>
      </p:sp>
      <p:sp>
        <p:nvSpPr>
          <p:cNvPr id="14340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648200" y="1719263"/>
            <a:ext cx="3308350" cy="4411662"/>
          </a:xfrm>
        </p:spPr>
        <p:txBody>
          <a:bodyPr/>
          <a:lstStyle/>
          <a:p>
            <a:pPr eaLnBrk="1" hangingPunct="1"/>
            <a:endParaRPr lang="sk-SK" sz="2600" dirty="0" smtClean="0"/>
          </a:p>
          <a:p>
            <a:pPr eaLnBrk="1" hangingPunct="1"/>
            <a:endParaRPr lang="sk-SK" sz="2600" dirty="0" smtClean="0"/>
          </a:p>
          <a:p>
            <a:pPr eaLnBrk="1" hangingPunct="1">
              <a:buFont typeface="Wingdings" pitchFamily="2" charset="2"/>
              <a:buNone/>
            </a:pPr>
            <a:r>
              <a:rPr lang="sk-SK" sz="2600" dirty="0" smtClean="0"/>
              <a:t> 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sk-SK" sz="2600" dirty="0" err="1" smtClean="0"/>
              <a:t>Spektákel</a:t>
            </a:r>
            <a:r>
              <a:rPr lang="sk-SK" sz="2600" dirty="0" smtClean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i="1" dirty="0" smtClean="0"/>
          </a:p>
          <a:p>
            <a:endParaRPr lang="sk-SK" i="1" dirty="0" smtClean="0"/>
          </a:p>
          <a:p>
            <a:endParaRPr lang="sk-SK" i="1" dirty="0" smtClean="0"/>
          </a:p>
          <a:p>
            <a:r>
              <a:rPr lang="sk-SK" i="1" dirty="0" err="1" smtClean="0"/>
              <a:t>A-life</a:t>
            </a:r>
            <a:r>
              <a:rPr lang="sk-SK" i="1" dirty="0" smtClean="0"/>
              <a:t> </a:t>
            </a:r>
            <a:r>
              <a:rPr lang="sk-SK" i="1" dirty="0" err="1" smtClean="0"/>
              <a:t>art</a:t>
            </a:r>
            <a:r>
              <a:rPr lang="sk-SK" i="1" dirty="0" smtClean="0"/>
              <a:t> je o procese, o zmene, o excentrickom tvorení umelých svetov a o tvorbe nepoznaného</a:t>
            </a:r>
            <a:r>
              <a:rPr lang="sk-SK" dirty="0" smtClean="0"/>
              <a:t>.“ </a:t>
            </a:r>
          </a:p>
          <a:p>
            <a:pPr>
              <a:buNone/>
            </a:pPr>
            <a:r>
              <a:rPr lang="sk-SK" dirty="0" smtClean="0"/>
              <a:t>                                                    (</a:t>
            </a:r>
            <a:r>
              <a:rPr lang="sk-SK" dirty="0" err="1" smtClean="0"/>
              <a:t>Mitchell</a:t>
            </a:r>
            <a:r>
              <a:rPr lang="sk-SK" dirty="0" smtClean="0"/>
              <a:t> </a:t>
            </a:r>
            <a:r>
              <a:rPr lang="sk-SK" dirty="0" err="1" smtClean="0"/>
              <a:t>Whitelaw</a:t>
            </a:r>
            <a:r>
              <a:rPr lang="sk-SK" dirty="0" smtClean="0"/>
              <a:t>)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UMELÁ EVOLÚCIA V UMENÍ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i="1" dirty="0" smtClean="0"/>
          </a:p>
          <a:p>
            <a:endParaRPr lang="sk-SK" i="1" dirty="0" smtClean="0"/>
          </a:p>
          <a:p>
            <a:endParaRPr lang="sk-SK" i="1" dirty="0" smtClean="0"/>
          </a:p>
          <a:p>
            <a:r>
              <a:rPr lang="sk-SK" i="1" dirty="0" smtClean="0"/>
              <a:t>“</a:t>
            </a:r>
            <a:r>
              <a:rPr lang="sk-SK" i="1" dirty="0" err="1" smtClean="0"/>
              <a:t>The</a:t>
            </a:r>
            <a:r>
              <a:rPr lang="sk-SK" i="1" dirty="0" smtClean="0"/>
              <a:t> </a:t>
            </a:r>
            <a:r>
              <a:rPr lang="sk-SK" i="1" dirty="0" err="1" smtClean="0"/>
              <a:t>artist</a:t>
            </a:r>
            <a:r>
              <a:rPr lang="sk-SK" i="1" dirty="0" smtClean="0"/>
              <a:t> </a:t>
            </a:r>
            <a:r>
              <a:rPr lang="sk-SK" i="1" dirty="0" err="1" smtClean="0"/>
              <a:t>becomes</a:t>
            </a:r>
            <a:r>
              <a:rPr lang="sk-SK" i="1" dirty="0" smtClean="0"/>
              <a:t> a </a:t>
            </a:r>
            <a:r>
              <a:rPr lang="sk-SK" i="1" dirty="0" err="1" smtClean="0"/>
              <a:t>god</a:t>
            </a:r>
            <a:r>
              <a:rPr lang="sk-SK" i="1" dirty="0" smtClean="0"/>
              <a:t>, </a:t>
            </a:r>
            <a:r>
              <a:rPr lang="sk-SK" i="1" dirty="0" err="1" smtClean="0"/>
              <a:t>creating</a:t>
            </a:r>
            <a:r>
              <a:rPr lang="sk-SK" i="1" dirty="0" smtClean="0"/>
              <a:t> </a:t>
            </a:r>
            <a:r>
              <a:rPr lang="sk-SK" i="1" dirty="0" err="1" smtClean="0"/>
              <a:t>an</a:t>
            </a:r>
            <a:r>
              <a:rPr lang="sk-SK" i="1" dirty="0" smtClean="0"/>
              <a:t> Eden in </a:t>
            </a:r>
            <a:r>
              <a:rPr lang="sk-SK" i="1" dirty="0" err="1" smtClean="0"/>
              <a:t>which</a:t>
            </a:r>
            <a:r>
              <a:rPr lang="sk-SK" i="1" dirty="0" smtClean="0"/>
              <a:t> </a:t>
            </a:r>
            <a:r>
              <a:rPr lang="sk-SK" i="1" dirty="0" err="1" smtClean="0"/>
              <a:t>surprising</a:t>
            </a:r>
            <a:r>
              <a:rPr lang="sk-SK" i="1" dirty="0" smtClean="0"/>
              <a:t> </a:t>
            </a:r>
            <a:r>
              <a:rPr lang="sk-SK" i="1" dirty="0" err="1" smtClean="0"/>
              <a:t>things</a:t>
            </a:r>
            <a:r>
              <a:rPr lang="sk-SK" i="1" dirty="0" smtClean="0"/>
              <a:t> </a:t>
            </a:r>
            <a:r>
              <a:rPr lang="sk-SK" i="1" dirty="0" err="1" smtClean="0"/>
              <a:t>will</a:t>
            </a:r>
            <a:r>
              <a:rPr lang="sk-SK" i="1" dirty="0" smtClean="0"/>
              <a:t> </a:t>
            </a:r>
            <a:r>
              <a:rPr lang="sk-SK" i="1" dirty="0" err="1" smtClean="0"/>
              <a:t>grow</a:t>
            </a:r>
            <a:r>
              <a:rPr lang="sk-SK" i="1" dirty="0" smtClean="0"/>
              <a:t>.” </a:t>
            </a:r>
          </a:p>
          <a:p>
            <a:pPr>
              <a:buNone/>
            </a:pPr>
            <a:r>
              <a:rPr lang="sk-SK" i="1" dirty="0" smtClean="0"/>
              <a:t>                                                       </a:t>
            </a:r>
            <a:r>
              <a:rPr lang="sk-SK" dirty="0" smtClean="0"/>
              <a:t>(</a:t>
            </a:r>
            <a:r>
              <a:rPr lang="sk-SK" dirty="0" err="1" smtClean="0"/>
              <a:t>Kevin</a:t>
            </a:r>
            <a:r>
              <a:rPr lang="sk-SK" dirty="0" smtClean="0"/>
              <a:t> </a:t>
            </a:r>
            <a:r>
              <a:rPr lang="sk-SK" dirty="0" err="1" smtClean="0"/>
              <a:t>Kelly</a:t>
            </a:r>
            <a:r>
              <a:rPr lang="sk-SK" dirty="0" smtClean="0"/>
              <a:t>, </a:t>
            </a:r>
            <a:r>
              <a:rPr lang="sk-SK" dirty="0" err="1" smtClean="0"/>
              <a:t>Wired</a:t>
            </a:r>
            <a:r>
              <a:rPr lang="sk-SK" dirty="0" smtClean="0"/>
              <a:t>)</a:t>
            </a:r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Evolúcia a jej význam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r>
              <a:rPr lang="sk-SK" dirty="0" smtClean="0"/>
              <a:t>Evolúcia – dôležitá pre vývoj života</a:t>
            </a:r>
          </a:p>
          <a:p>
            <a:r>
              <a:rPr lang="sk-SK" dirty="0" smtClean="0"/>
              <a:t>+ má nezastupiteľnú úlohu aj v AL, kde môže prebiehať bez ľudského zásahu</a:t>
            </a:r>
          </a:p>
          <a:p>
            <a:r>
              <a:rPr lang="sk-SK" dirty="0" smtClean="0"/>
              <a:t>poskytuje možnosť prispôsobenia sa dynamickému prostrediu / simuluje </a:t>
            </a:r>
            <a:r>
              <a:rPr lang="sk-SK" dirty="0" err="1" smtClean="0"/>
              <a:t>adaptívnosť</a:t>
            </a:r>
            <a:r>
              <a:rPr lang="sk-SK" dirty="0" smtClean="0"/>
              <a:t> prírody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Evolutionary</a:t>
            </a:r>
            <a:r>
              <a:rPr lang="sk-SK" dirty="0" smtClean="0"/>
              <a:t> </a:t>
            </a:r>
            <a:r>
              <a:rPr lang="sk-SK" dirty="0" err="1" smtClean="0"/>
              <a:t>art</a:t>
            </a:r>
            <a:r>
              <a:rPr lang="sk-SK" dirty="0" smtClean="0"/>
              <a:t>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Disciplína generatívneho umenia</a:t>
            </a:r>
          </a:p>
          <a:p>
            <a:r>
              <a:rPr lang="sk-SK" dirty="0" err="1"/>
              <a:t>Evolutionary</a:t>
            </a:r>
            <a:r>
              <a:rPr lang="sk-SK" dirty="0"/>
              <a:t> art  (zásah človeka/ estetický výber)</a:t>
            </a:r>
          </a:p>
          <a:p>
            <a:endParaRPr lang="sk-SK" u="sng" dirty="0" smtClean="0"/>
          </a:p>
          <a:p>
            <a:r>
              <a:rPr lang="sk-SK" u="sng" dirty="0" smtClean="0"/>
              <a:t>Počiatočná fáza ALA:</a:t>
            </a:r>
          </a:p>
          <a:p>
            <a:r>
              <a:rPr lang="sk-SK" dirty="0" smtClean="0"/>
              <a:t>Simulovanie jednoduchej evolúcie generovaním estetických objektov</a:t>
            </a:r>
          </a:p>
          <a:p>
            <a:r>
              <a:rPr lang="sk-SK" dirty="0" smtClean="0"/>
              <a:t>umelec môže ovplyvňovať vývoj diela pomocou (estetického) výberu, ktorý je analógiou k prírodnému výberu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611560" y="3789040"/>
            <a:ext cx="8077200" cy="1673352"/>
          </a:xfrm>
        </p:spPr>
        <p:txBody>
          <a:bodyPr>
            <a:normAutofit/>
          </a:bodyPr>
          <a:lstStyle/>
          <a:p>
            <a:r>
              <a:rPr lang="en-US" sz="2700" b="0" dirty="0" smtClean="0">
                <a:solidFill>
                  <a:schemeClr val="tx1"/>
                </a:solidFill>
                <a:latin typeface="+mn-lt"/>
              </a:rPr>
              <a:t>[</a:t>
            </a:r>
            <a:r>
              <a:rPr lang="sk-SK" sz="2700" b="0" dirty="0" err="1" smtClean="0">
                <a:solidFill>
                  <a:schemeClr val="tx1"/>
                </a:solidFill>
                <a:latin typeface="+mn-lt"/>
              </a:rPr>
              <a:t>Radan</a:t>
            </a:r>
            <a:r>
              <a:rPr lang="sk-SK" sz="2700" b="0" dirty="0" smtClean="0">
                <a:solidFill>
                  <a:schemeClr val="tx1"/>
                </a:solidFill>
                <a:latin typeface="+mn-lt"/>
              </a:rPr>
              <a:t> Wagner</a:t>
            </a:r>
            <a:r>
              <a:rPr lang="sk-SK" sz="2700" b="0" i="1" dirty="0" smtClean="0">
                <a:solidFill>
                  <a:schemeClr val="tx1"/>
                </a:solidFill>
                <a:latin typeface="+mn-lt"/>
              </a:rPr>
              <a:t>: </a:t>
            </a:r>
            <a:r>
              <a:rPr lang="sk-SK" sz="2700" b="0" i="1" dirty="0" err="1" smtClean="0">
                <a:solidFill>
                  <a:schemeClr val="tx1"/>
                </a:solidFill>
                <a:latin typeface="+mn-lt"/>
              </a:rPr>
              <a:t>Neočekávané</a:t>
            </a:r>
            <a:r>
              <a:rPr lang="sk-SK" sz="2700" b="0" i="1" dirty="0" smtClean="0">
                <a:solidFill>
                  <a:schemeClr val="tx1"/>
                </a:solidFill>
                <a:latin typeface="+mn-lt"/>
              </a:rPr>
              <a:t> náhody</a:t>
            </a:r>
            <a:r>
              <a:rPr lang="sk-SK" sz="2700" b="0" dirty="0" smtClean="0">
                <a:solidFill>
                  <a:schemeClr val="tx1"/>
                </a:solidFill>
                <a:latin typeface="+mn-lt"/>
              </a:rPr>
              <a:t>: </a:t>
            </a:r>
            <a:r>
              <a:rPr lang="sk-SK" sz="2700" b="0" dirty="0" err="1" smtClean="0">
                <a:solidFill>
                  <a:schemeClr val="tx1"/>
                </a:solidFill>
                <a:latin typeface="+mn-lt"/>
              </a:rPr>
              <a:t>Třicet</a:t>
            </a:r>
            <a:r>
              <a:rPr lang="sk-SK" sz="270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sk-SK" sz="2700" b="0" dirty="0" err="1" smtClean="0">
                <a:solidFill>
                  <a:schemeClr val="tx1"/>
                </a:solidFill>
                <a:latin typeface="+mn-lt"/>
              </a:rPr>
              <a:t>rozhovorů</a:t>
            </a:r>
            <a:r>
              <a:rPr lang="sk-SK" sz="2700" b="0" dirty="0" smtClean="0">
                <a:solidFill>
                  <a:schemeClr val="tx1"/>
                </a:solidFill>
                <a:latin typeface="+mn-lt"/>
              </a:rPr>
              <a:t> o </a:t>
            </a:r>
            <a:r>
              <a:rPr lang="sk-SK" sz="2700" b="0" dirty="0" err="1" smtClean="0">
                <a:solidFill>
                  <a:schemeClr val="tx1"/>
                </a:solidFill>
                <a:latin typeface="+mn-lt"/>
              </a:rPr>
              <a:t>umění</a:t>
            </a:r>
            <a:r>
              <a:rPr lang="sk-SK" sz="2700" b="0" dirty="0" smtClean="0">
                <a:solidFill>
                  <a:schemeClr val="tx1"/>
                </a:solidFill>
                <a:latin typeface="+mn-lt"/>
              </a:rPr>
              <a:t>, Nakladatelství </a:t>
            </a:r>
            <a:r>
              <a:rPr lang="sk-SK" sz="2700" b="0" dirty="0" err="1" smtClean="0">
                <a:solidFill>
                  <a:schemeClr val="tx1"/>
                </a:solidFill>
                <a:latin typeface="+mn-lt"/>
              </a:rPr>
              <a:t>Lidové</a:t>
            </a:r>
            <a:r>
              <a:rPr lang="sk-SK" sz="2700" b="0" dirty="0" smtClean="0">
                <a:solidFill>
                  <a:schemeClr val="tx1"/>
                </a:solidFill>
                <a:latin typeface="+mn-lt"/>
              </a:rPr>
              <a:t> noviny 2010</a:t>
            </a:r>
            <a:r>
              <a:rPr lang="en-US" sz="2700" b="0" dirty="0" smtClean="0">
                <a:solidFill>
                  <a:schemeClr val="tx1"/>
                </a:solidFill>
                <a:latin typeface="+mn-lt"/>
              </a:rPr>
              <a:t>]</a:t>
            </a:r>
            <a:endParaRPr lang="sk-SK" dirty="0">
              <a:latin typeface="+mn-lt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pPr eaLnBrk="1" hangingPunct="1"/>
            <a:r>
              <a:rPr lang="en-US" sz="4800" b="1" dirty="0" smtClean="0">
                <a:solidFill>
                  <a:srgbClr val="FFC000"/>
                </a:solidFill>
              </a:rPr>
              <a:t>[NE]</a:t>
            </a:r>
            <a:r>
              <a:rPr lang="sk-SK" sz="4800" b="1" dirty="0" smtClean="0">
                <a:solidFill>
                  <a:schemeClr val="tx2"/>
                </a:solidFill>
              </a:rPr>
              <a:t>očakávané náhody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Genetic</a:t>
            </a:r>
            <a:r>
              <a:rPr lang="sk-SK" dirty="0"/>
              <a:t> art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Počítačovo generované umenie </a:t>
            </a:r>
            <a:endParaRPr lang="sk-SK" dirty="0"/>
          </a:p>
          <a:p>
            <a:r>
              <a:rPr lang="sk-SK" dirty="0" smtClean="0"/>
              <a:t>Schopnosť algoritmov vytvárať entity, ktoré sú schopné sa krížiť, mutovať</a:t>
            </a:r>
          </a:p>
          <a:p>
            <a:r>
              <a:rPr lang="sk-SK" dirty="0" smtClean="0"/>
              <a:t>Rozdiel oproti evolučnému umeniu:</a:t>
            </a:r>
          </a:p>
          <a:p>
            <a:r>
              <a:rPr lang="sk-SK" u="sng" dirty="0" smtClean="0"/>
              <a:t>Každá entita disponuje schopnosťou vytvárať vlastnú aktivitu (output) </a:t>
            </a:r>
          </a:p>
          <a:p>
            <a:r>
              <a:rPr lang="sk-SK" dirty="0" smtClean="0"/>
              <a:t>Individuálna akcia znamená, že entita má svoje gény, ktoré môžu mutovať.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489868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err="1" smtClean="0"/>
              <a:t>Genetic</a:t>
            </a:r>
            <a:r>
              <a:rPr lang="sk-SK" dirty="0" smtClean="0"/>
              <a:t> </a:t>
            </a:r>
            <a:r>
              <a:rPr lang="sk-SK" dirty="0" err="1" smtClean="0"/>
              <a:t>art</a:t>
            </a:r>
            <a:r>
              <a:rPr lang="sk-SK" dirty="0" smtClean="0"/>
              <a:t>: Richard </a:t>
            </a:r>
            <a:r>
              <a:rPr lang="sk-SK" dirty="0" err="1" smtClean="0"/>
              <a:t>Dawkins</a:t>
            </a:r>
            <a:endParaRPr lang="sk-SK" dirty="0"/>
          </a:p>
        </p:txBody>
      </p:sp>
      <p:sp>
        <p:nvSpPr>
          <p:cNvPr id="6" name="Zástupný symbol obsahu 5"/>
          <p:cNvSpPr>
            <a:spLocks noGrp="1"/>
          </p:cNvSpPr>
          <p:nvPr>
            <p:ph sz="half" idx="1"/>
          </p:nvPr>
        </p:nvSpPr>
        <p:spPr>
          <a:xfrm>
            <a:off x="457200" y="1556792"/>
            <a:ext cx="8363272" cy="1944216"/>
          </a:xfrm>
        </p:spPr>
        <p:txBody>
          <a:bodyPr>
            <a:normAutofit fontScale="92500"/>
          </a:bodyPr>
          <a:lstStyle/>
          <a:p>
            <a:r>
              <a:rPr lang="sk-SK" sz="2400" i="1" dirty="0" err="1" smtClean="0"/>
              <a:t>The</a:t>
            </a:r>
            <a:r>
              <a:rPr lang="sk-SK" sz="2400" i="1" dirty="0" smtClean="0"/>
              <a:t> </a:t>
            </a:r>
            <a:r>
              <a:rPr lang="sk-SK" sz="2400" i="1" dirty="0" err="1" smtClean="0"/>
              <a:t>Blind</a:t>
            </a:r>
            <a:r>
              <a:rPr lang="sk-SK" sz="2400" i="1" dirty="0" smtClean="0"/>
              <a:t> </a:t>
            </a:r>
            <a:r>
              <a:rPr lang="sk-SK" sz="2400" i="1" dirty="0" err="1" smtClean="0"/>
              <a:t>Watchmaker</a:t>
            </a:r>
            <a:r>
              <a:rPr lang="sk-SK" sz="2400" i="1" dirty="0" smtClean="0"/>
              <a:t> </a:t>
            </a:r>
            <a:r>
              <a:rPr lang="sk-SK" sz="2400" dirty="0" smtClean="0"/>
              <a:t>(1986, česky 2002)</a:t>
            </a:r>
          </a:p>
          <a:p>
            <a:r>
              <a:rPr lang="sk-SK" sz="2400" b="1" i="1" dirty="0" err="1" smtClean="0"/>
              <a:t>Biomorph</a:t>
            </a:r>
            <a:r>
              <a:rPr lang="sk-SK" sz="2400" b="1" i="1" dirty="0" smtClean="0"/>
              <a:t> </a:t>
            </a:r>
            <a:r>
              <a:rPr lang="sk-SK" sz="2400" b="1" i="1" dirty="0" err="1" smtClean="0"/>
              <a:t>Land</a:t>
            </a:r>
            <a:r>
              <a:rPr lang="sk-SK" sz="2400" b="1" i="1" dirty="0" smtClean="0"/>
              <a:t> </a:t>
            </a:r>
          </a:p>
          <a:p>
            <a:r>
              <a:rPr lang="sk-SK" sz="2400" dirty="0" err="1" smtClean="0"/>
              <a:t>Biomorph</a:t>
            </a:r>
            <a:r>
              <a:rPr lang="sk-SK" sz="2400" dirty="0" smtClean="0"/>
              <a:t> sa vyvíja na základe neprirodzeného výberu</a:t>
            </a:r>
          </a:p>
          <a:p>
            <a:r>
              <a:rPr lang="sk-SK" sz="2400" dirty="0" smtClean="0">
                <a:hlinkClick r:id="rId2"/>
              </a:rPr>
              <a:t>http://www.youtube.com/watch?v=0EjZw7A3ii8</a:t>
            </a:r>
            <a:r>
              <a:rPr lang="sk-SK" sz="2400" dirty="0" smtClean="0"/>
              <a:t> </a:t>
            </a:r>
            <a:endParaRPr lang="sk-SK" sz="2400" dirty="0"/>
          </a:p>
        </p:txBody>
      </p:sp>
      <p:pic>
        <p:nvPicPr>
          <p:cNvPr id="8" name="Zástupný symbol obsahu 7" descr="evolution-biomorphs-616x35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403648" y="3284984"/>
            <a:ext cx="5688632" cy="329682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Karl</a:t>
            </a:r>
            <a:r>
              <a:rPr lang="sk-SK" dirty="0" smtClean="0"/>
              <a:t> </a:t>
            </a:r>
            <a:r>
              <a:rPr lang="sk-SK" dirty="0" err="1" smtClean="0"/>
              <a:t>Sims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323528" y="1772816"/>
            <a:ext cx="3394720" cy="4319360"/>
          </a:xfrm>
        </p:spPr>
        <p:txBody>
          <a:bodyPr>
            <a:normAutofit/>
          </a:bodyPr>
          <a:lstStyle/>
          <a:p>
            <a:r>
              <a:rPr lang="sk-SK" i="1" dirty="0" err="1" smtClean="0"/>
              <a:t>Genetic</a:t>
            </a:r>
            <a:r>
              <a:rPr lang="sk-SK" i="1" dirty="0" smtClean="0"/>
              <a:t> </a:t>
            </a:r>
            <a:r>
              <a:rPr lang="sk-SK" i="1" dirty="0" err="1" smtClean="0"/>
              <a:t>Images</a:t>
            </a:r>
            <a:r>
              <a:rPr lang="sk-SK" i="1" dirty="0" smtClean="0"/>
              <a:t> </a:t>
            </a:r>
            <a:r>
              <a:rPr lang="sk-SK" dirty="0" smtClean="0"/>
              <a:t>(1991)</a:t>
            </a:r>
          </a:p>
          <a:p>
            <a:r>
              <a:rPr lang="sk-SK" i="1" dirty="0" smtClean="0"/>
              <a:t>„</a:t>
            </a:r>
            <a:r>
              <a:rPr lang="sk-SK" i="1" dirty="0" err="1" smtClean="0"/>
              <a:t>survival</a:t>
            </a:r>
            <a:r>
              <a:rPr lang="sk-SK" i="1" dirty="0" smtClean="0"/>
              <a:t> </a:t>
            </a:r>
            <a:r>
              <a:rPr lang="sk-SK" i="1" dirty="0" err="1" smtClean="0"/>
              <a:t>of</a:t>
            </a:r>
            <a:r>
              <a:rPr lang="sk-SK" i="1" dirty="0" smtClean="0"/>
              <a:t> </a:t>
            </a:r>
            <a:r>
              <a:rPr lang="sk-SK" i="1" dirty="0" err="1" smtClean="0"/>
              <a:t>the</a:t>
            </a:r>
            <a:r>
              <a:rPr lang="sk-SK" i="1" dirty="0" smtClean="0"/>
              <a:t> </a:t>
            </a:r>
            <a:r>
              <a:rPr lang="sk-SK" i="1" dirty="0" err="1" smtClean="0"/>
              <a:t>prettiest</a:t>
            </a:r>
            <a:r>
              <a:rPr lang="sk-SK" i="1" dirty="0" smtClean="0"/>
              <a:t>“ </a:t>
            </a:r>
            <a:endParaRPr lang="sk-SK" dirty="0" smtClean="0"/>
          </a:p>
          <a:p>
            <a:r>
              <a:rPr lang="sk-SK" sz="1600" dirty="0" smtClean="0">
                <a:hlinkClick r:id="rId2"/>
              </a:rPr>
              <a:t>http://vimeo.com/7723361</a:t>
            </a:r>
            <a:r>
              <a:rPr lang="sk-SK" sz="1600" dirty="0" smtClean="0"/>
              <a:t> </a:t>
            </a:r>
            <a:endParaRPr lang="sk-SK" sz="1600" dirty="0"/>
          </a:p>
        </p:txBody>
      </p:sp>
      <p:pic>
        <p:nvPicPr>
          <p:cNvPr id="6" name="Zástupný symbol obsahu 5" descr="sim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995936" y="2492896"/>
            <a:ext cx="4932040" cy="3699030"/>
          </a:xfrm>
        </p:spPr>
      </p:pic>
      <p:pic>
        <p:nvPicPr>
          <p:cNvPr id="7" name="Picture 18" descr="grid1-6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149080"/>
            <a:ext cx="3320948" cy="2060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771650" y="1310403"/>
            <a:ext cx="4457700" cy="5029200"/>
          </a:xfrm>
        </p:spPr>
        <p:txBody>
          <a:bodyPr/>
          <a:lstStyle/>
          <a:p>
            <a:pPr marL="0" indent="0">
              <a:buNone/>
            </a:pPr>
            <a:r>
              <a:rPr lang="sk-SK" dirty="0" smtClean="0"/>
              <a:t>I</a:t>
            </a:r>
            <a:r>
              <a:rPr lang="en-US" dirty="0" err="1" smtClean="0"/>
              <a:t>ntera</a:t>
            </a:r>
            <a:r>
              <a:rPr lang="sk-SK" dirty="0" err="1" smtClean="0"/>
              <a:t>ktívna</a:t>
            </a:r>
            <a:r>
              <a:rPr lang="sk-SK" dirty="0" smtClean="0"/>
              <a:t> evolúcia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sk-SK" dirty="0" smtClean="0"/>
              <a:t>procesných textúr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sz="1800" dirty="0">
                <a:hlinkClick r:id="rId2"/>
              </a:rPr>
              <a:t>http://</a:t>
            </a:r>
            <a:r>
              <a:rPr lang="sk-SK" sz="1800" dirty="0" smtClean="0">
                <a:hlinkClick r:id="rId2"/>
              </a:rPr>
              <a:t>www.karlsims.com/noise.html</a:t>
            </a:r>
            <a:endParaRPr lang="sk-SK" sz="1800" dirty="0" smtClean="0"/>
          </a:p>
          <a:p>
            <a:pPr marL="0" indent="0">
              <a:buNone/>
            </a:pPr>
            <a:r>
              <a:rPr lang="sk-SK" sz="1800" dirty="0">
                <a:hlinkClick r:id="rId3"/>
              </a:rPr>
              <a:t>http://www.karlsims.com</a:t>
            </a:r>
            <a:r>
              <a:rPr lang="sk-SK" sz="1800" dirty="0" smtClean="0">
                <a:hlinkClick r:id="rId3"/>
              </a:rPr>
              <a:t>/</a:t>
            </a:r>
            <a:r>
              <a:rPr lang="sk-SK" sz="1800" dirty="0" smtClean="0"/>
              <a:t> 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316180"/>
            <a:ext cx="6552290" cy="5023423"/>
          </a:xfrm>
        </p:spPr>
      </p:pic>
    </p:spTree>
    <p:extLst>
      <p:ext uri="{BB962C8B-B14F-4D97-AF65-F5344CB8AC3E}">
        <p14:creationId xmlns:p14="http://schemas.microsoft.com/office/powerpoint/2010/main" val="42774590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Organic</a:t>
            </a:r>
            <a:r>
              <a:rPr lang="sk-SK" dirty="0" smtClean="0"/>
              <a:t> </a:t>
            </a:r>
            <a:r>
              <a:rPr lang="sk-SK" dirty="0" err="1" smtClean="0"/>
              <a:t>art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95536" y="1628800"/>
            <a:ext cx="3528392" cy="4623816"/>
          </a:xfrm>
        </p:spPr>
        <p:txBody>
          <a:bodyPr>
            <a:normAutofit fontScale="92500" lnSpcReduction="20000"/>
          </a:bodyPr>
          <a:lstStyle/>
          <a:p>
            <a:r>
              <a:rPr lang="sk-SK" dirty="0" err="1" smtClean="0"/>
              <a:t>William</a:t>
            </a:r>
            <a:r>
              <a:rPr lang="sk-SK" dirty="0" smtClean="0"/>
              <a:t> </a:t>
            </a:r>
            <a:r>
              <a:rPr lang="sk-SK" dirty="0" err="1" smtClean="0"/>
              <a:t>Latham</a:t>
            </a:r>
            <a:r>
              <a:rPr lang="sk-SK" dirty="0" smtClean="0"/>
              <a:t> +</a:t>
            </a:r>
          </a:p>
          <a:p>
            <a:r>
              <a:rPr lang="sk-SK" dirty="0" err="1" smtClean="0"/>
              <a:t>Steven</a:t>
            </a:r>
            <a:r>
              <a:rPr lang="sk-SK" dirty="0" smtClean="0"/>
              <a:t> </a:t>
            </a:r>
            <a:r>
              <a:rPr lang="sk-SK" dirty="0" err="1" smtClean="0"/>
              <a:t>Todd</a:t>
            </a:r>
            <a:endParaRPr lang="sk-SK" dirty="0" smtClean="0"/>
          </a:p>
          <a:p>
            <a:r>
              <a:rPr lang="sk-SK" b="1" dirty="0" smtClean="0"/>
              <a:t>MUTATOR</a:t>
            </a:r>
          </a:p>
          <a:p>
            <a:r>
              <a:rPr lang="sk-SK" sz="2000" dirty="0" err="1" smtClean="0"/>
              <a:t>Mutator</a:t>
            </a:r>
            <a:r>
              <a:rPr lang="sk-SK" sz="2000" dirty="0" smtClean="0"/>
              <a:t> simuluje dedičnosť tvarov, teda nový tvar dedí vlastnosti rodičov.</a:t>
            </a:r>
          </a:p>
          <a:p>
            <a:r>
              <a:rPr lang="sk-SK" sz="2000" dirty="0">
                <a:hlinkClick r:id="rId2"/>
              </a:rPr>
              <a:t>http://</a:t>
            </a:r>
            <a:r>
              <a:rPr lang="sk-SK" sz="2000" dirty="0" smtClean="0">
                <a:hlinkClick r:id="rId2"/>
              </a:rPr>
              <a:t>www.youtube.com/watch?v=AN6ngsckRZs</a:t>
            </a:r>
            <a:endParaRPr lang="sk-SK" sz="2000" dirty="0" smtClean="0"/>
          </a:p>
          <a:p>
            <a:endParaRPr lang="sk-SK" sz="2600" dirty="0" smtClean="0"/>
          </a:p>
          <a:p>
            <a:r>
              <a:rPr lang="sk-SK" sz="2600" dirty="0" err="1" smtClean="0"/>
              <a:t>Andrew</a:t>
            </a:r>
            <a:r>
              <a:rPr lang="sk-SK" sz="2600" dirty="0" smtClean="0"/>
              <a:t> </a:t>
            </a:r>
            <a:r>
              <a:rPr lang="sk-SK" sz="2600" dirty="0" err="1"/>
              <a:t>Rowbottom</a:t>
            </a:r>
            <a:r>
              <a:rPr lang="sk-SK" sz="2600"/>
              <a:t> </a:t>
            </a:r>
            <a:endParaRPr lang="sk-SK" sz="2000" dirty="0">
              <a:hlinkClick r:id="rId3"/>
            </a:endParaRPr>
          </a:p>
          <a:p>
            <a:r>
              <a:rPr lang="sk-SK" sz="2000" dirty="0">
                <a:hlinkClick r:id="rId3"/>
              </a:rPr>
              <a:t>http://</a:t>
            </a:r>
            <a:r>
              <a:rPr lang="sk-SK" sz="2000" dirty="0" smtClean="0">
                <a:hlinkClick r:id="rId3"/>
              </a:rPr>
              <a:t>snaffle.users.netlink.co.uk/form/descriptions.html#form</a:t>
            </a:r>
            <a:endParaRPr lang="sk-SK" sz="2000" dirty="0"/>
          </a:p>
          <a:p>
            <a:r>
              <a:rPr lang="sk-SK" sz="2000" dirty="0" smtClean="0"/>
              <a:t> </a:t>
            </a:r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1026" name="Picture 2" descr="H:\ALA TIM\BLOK 3\latha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8938" y="0"/>
            <a:ext cx="4355976" cy="43559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632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Steven</a:t>
            </a:r>
            <a:r>
              <a:rPr lang="sk-SK" dirty="0" smtClean="0"/>
              <a:t> </a:t>
            </a:r>
            <a:r>
              <a:rPr lang="sk-SK" dirty="0" err="1" smtClean="0"/>
              <a:t>Rooke</a:t>
            </a:r>
            <a:endParaRPr lang="sk-SK" dirty="0"/>
          </a:p>
        </p:txBody>
      </p:sp>
      <p:pic>
        <p:nvPicPr>
          <p:cNvPr id="4" name="Zástupný symbol obsahu 3" descr="g01w600_33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861048"/>
            <a:ext cx="3635896" cy="2423930"/>
          </a:xfrm>
        </p:spPr>
      </p:pic>
      <p:pic>
        <p:nvPicPr>
          <p:cNvPr id="5" name="Obrázok 4" descr="w450_05_14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1412776"/>
            <a:ext cx="3672408" cy="2448272"/>
          </a:xfrm>
          <a:prstGeom prst="rect">
            <a:avLst/>
          </a:prstGeom>
        </p:spPr>
      </p:pic>
      <p:pic>
        <p:nvPicPr>
          <p:cNvPr id="6" name="Obrázok 5" descr="w600Ancestor_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412776"/>
            <a:ext cx="3672408" cy="2448272"/>
          </a:xfrm>
          <a:prstGeom prst="rect">
            <a:avLst/>
          </a:prstGeom>
        </p:spPr>
      </p:pic>
      <p:sp>
        <p:nvSpPr>
          <p:cNvPr id="7" name="Obdĺžnik 6"/>
          <p:cNvSpPr/>
          <p:nvPr/>
        </p:nvSpPr>
        <p:spPr>
          <a:xfrm>
            <a:off x="3851920" y="4293096"/>
            <a:ext cx="442140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dirty="0" err="1" smtClean="0"/>
              <a:t>Evolving</a:t>
            </a:r>
            <a:r>
              <a:rPr lang="sk-SK" b="1" dirty="0" smtClean="0"/>
              <a:t> 2D </a:t>
            </a:r>
            <a:r>
              <a:rPr lang="sk-SK" b="1" dirty="0" err="1" smtClean="0"/>
              <a:t>Artifacts</a:t>
            </a:r>
            <a:r>
              <a:rPr lang="sk-SK" b="1" dirty="0" smtClean="0"/>
              <a:t> :</a:t>
            </a:r>
          </a:p>
          <a:p>
            <a:r>
              <a:rPr lang="en-US" i="1" dirty="0" smtClean="0"/>
              <a:t>The Crossing", IRIS Somerset print, 1998</a:t>
            </a:r>
            <a:endParaRPr lang="sk-SK" i="1" dirty="0" smtClean="0"/>
          </a:p>
          <a:p>
            <a:r>
              <a:rPr lang="sk-SK" dirty="0" err="1" smtClean="0">
                <a:hlinkClick r:id="rId5"/>
              </a:rPr>
              <a:t>Genetic</a:t>
            </a:r>
            <a:r>
              <a:rPr lang="sk-SK" dirty="0" smtClean="0">
                <a:hlinkClick r:id="rId5"/>
              </a:rPr>
              <a:t> </a:t>
            </a:r>
            <a:r>
              <a:rPr lang="sk-SK" dirty="0" err="1" smtClean="0">
                <a:hlinkClick r:id="rId5"/>
              </a:rPr>
              <a:t>evolutionary</a:t>
            </a:r>
            <a:r>
              <a:rPr lang="sk-SK" dirty="0" smtClean="0">
                <a:hlinkClick r:id="rId5"/>
              </a:rPr>
              <a:t> </a:t>
            </a:r>
            <a:r>
              <a:rPr lang="sk-SK" dirty="0" err="1" smtClean="0">
                <a:hlinkClick r:id="rId5"/>
              </a:rPr>
              <a:t>art</a:t>
            </a:r>
            <a:r>
              <a:rPr lang="sk-SK" dirty="0" smtClean="0">
                <a:hlinkClick r:id="rId5"/>
              </a:rPr>
              <a:t> </a:t>
            </a:r>
            <a:r>
              <a:rPr lang="sk-SK" dirty="0" err="1" smtClean="0">
                <a:hlinkClick r:id="rId5"/>
              </a:rPr>
              <a:t>process</a:t>
            </a:r>
            <a:r>
              <a:rPr lang="sk-SK" dirty="0" smtClean="0">
                <a:hlinkClick r:id="rId5"/>
              </a:rPr>
              <a:t>:</a:t>
            </a:r>
          </a:p>
          <a:p>
            <a:r>
              <a:rPr lang="sk-SK" dirty="0" smtClean="0">
                <a:hlinkClick r:id="rId5"/>
              </a:rPr>
              <a:t>http://srooke.com/process.html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Jeffrey</a:t>
            </a:r>
            <a:r>
              <a:rPr lang="sk-SK" dirty="0" smtClean="0"/>
              <a:t> </a:t>
            </a:r>
            <a:r>
              <a:rPr lang="sk-SK" dirty="0" err="1" smtClean="0"/>
              <a:t>Ventrella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Darwin </a:t>
            </a:r>
            <a:r>
              <a:rPr lang="sk-SK" dirty="0" err="1" smtClean="0"/>
              <a:t>Pond</a:t>
            </a:r>
            <a:r>
              <a:rPr lang="sk-SK" dirty="0" smtClean="0"/>
              <a:t> :Artificial Life </a:t>
            </a:r>
            <a:r>
              <a:rPr lang="sk-SK" dirty="0" err="1" smtClean="0"/>
              <a:t>Simulation</a:t>
            </a:r>
            <a:endParaRPr lang="sk-SK" dirty="0" smtClean="0"/>
          </a:p>
          <a:p>
            <a:r>
              <a:rPr lang="sk-SK" dirty="0" smtClean="0">
                <a:hlinkClick r:id="rId2"/>
              </a:rPr>
              <a:t>http://www.jjventrella.com/</a:t>
            </a:r>
            <a:r>
              <a:rPr lang="sk-SK" dirty="0" smtClean="0"/>
              <a:t> </a:t>
            </a:r>
          </a:p>
          <a:p>
            <a:r>
              <a:rPr lang="sk-SK" dirty="0" smtClean="0">
                <a:hlinkClick r:id="rId3"/>
              </a:rPr>
              <a:t>http://www.youtube.com/watch?v=f2CpcB5R-f0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 err="1" smtClean="0"/>
              <a:t>Gene</a:t>
            </a:r>
            <a:r>
              <a:rPr lang="sk-SK" dirty="0" smtClean="0"/>
              <a:t> </a:t>
            </a:r>
            <a:r>
              <a:rPr lang="sk-SK" dirty="0" err="1" smtClean="0"/>
              <a:t>Pool</a:t>
            </a:r>
            <a:r>
              <a:rPr lang="sk-SK" dirty="0" smtClean="0"/>
              <a:t> (1996)</a:t>
            </a:r>
          </a:p>
          <a:p>
            <a:r>
              <a:rPr lang="sk-SK" sz="2800" dirty="0" smtClean="0">
                <a:hlinkClick r:id="rId4"/>
              </a:rPr>
              <a:t>http://www.youtube.com/watch?v=X9D7FxB8cOk</a:t>
            </a:r>
            <a:endParaRPr lang="sk-SK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err="1" smtClean="0"/>
              <a:t>Larry</a:t>
            </a:r>
            <a:r>
              <a:rPr lang="sk-SK" dirty="0" smtClean="0"/>
              <a:t> </a:t>
            </a:r>
            <a:r>
              <a:rPr lang="sk-SK" dirty="0" err="1" smtClean="0"/>
              <a:t>Yaeger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smtClean="0"/>
              <a:t>Polyworld  1994</a:t>
            </a:r>
          </a:p>
          <a:p>
            <a:r>
              <a:rPr lang="sk-SK" dirty="0" smtClean="0"/>
              <a:t>„</a:t>
            </a:r>
            <a:r>
              <a:rPr lang="en-US" i="1" dirty="0" err="1" smtClean="0"/>
              <a:t>PolyWorld</a:t>
            </a:r>
            <a:r>
              <a:rPr lang="en-US" i="1" dirty="0" smtClean="0"/>
              <a:t> may serve as a tool for investigating</a:t>
            </a:r>
            <a:r>
              <a:rPr lang="sk-SK" i="1" dirty="0" smtClean="0"/>
              <a:t> </a:t>
            </a:r>
            <a:r>
              <a:rPr lang="en-US" i="1" dirty="0" smtClean="0"/>
              <a:t>issues relevant to evolutionary biology, behavioral ecology, </a:t>
            </a:r>
            <a:r>
              <a:rPr lang="en-US" i="1" dirty="0" err="1" smtClean="0"/>
              <a:t>ethology</a:t>
            </a:r>
            <a:r>
              <a:rPr lang="en-US" i="1" dirty="0" smtClean="0"/>
              <a:t>, and neurophysiology</a:t>
            </a:r>
            <a:r>
              <a:rPr lang="sk-SK" dirty="0" smtClean="0"/>
              <a:t>“</a:t>
            </a:r>
          </a:p>
          <a:p>
            <a:endParaRPr lang="sk-SK" dirty="0" smtClean="0"/>
          </a:p>
          <a:p>
            <a:r>
              <a:rPr lang="sk-SK" sz="2800" dirty="0" smtClean="0">
                <a:hlinkClick r:id="rId2"/>
              </a:rPr>
              <a:t>http://www.youtube.com/watch?v=RvcwuzeoQR0</a:t>
            </a:r>
            <a:endParaRPr lang="sk-SK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Polyworld  1994</a:t>
            </a:r>
            <a:endParaRPr lang="sk-SK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12776"/>
            <a:ext cx="680653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List of genes in organisms of </a:t>
            </a:r>
            <a:r>
              <a:rPr lang="en-US" sz="3600" dirty="0" err="1" smtClean="0"/>
              <a:t>PolyWorld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sk-SK" dirty="0" err="1" smtClean="0"/>
              <a:t>size</a:t>
            </a:r>
            <a:endParaRPr lang="sk-SK" dirty="0" smtClean="0"/>
          </a:p>
          <a:p>
            <a:r>
              <a:rPr lang="sk-SK" dirty="0" smtClean="0"/>
              <a:t>• </a:t>
            </a:r>
            <a:r>
              <a:rPr lang="sk-SK" dirty="0" err="1" smtClean="0"/>
              <a:t>strength</a:t>
            </a:r>
            <a:endParaRPr lang="sk-SK" dirty="0" smtClean="0"/>
          </a:p>
          <a:p>
            <a:r>
              <a:rPr lang="sk-SK" dirty="0" smtClean="0"/>
              <a:t>• maximum </a:t>
            </a:r>
            <a:r>
              <a:rPr lang="sk-SK" dirty="0" err="1" smtClean="0"/>
              <a:t>speed</a:t>
            </a:r>
            <a:endParaRPr lang="sk-SK" dirty="0" smtClean="0"/>
          </a:p>
          <a:p>
            <a:r>
              <a:rPr lang="sk-SK" dirty="0" smtClean="0"/>
              <a:t>• ID (</a:t>
            </a:r>
            <a:r>
              <a:rPr lang="sk-SK" dirty="0" err="1" smtClean="0"/>
              <a:t>green</a:t>
            </a:r>
            <a:r>
              <a:rPr lang="sk-SK" dirty="0" smtClean="0"/>
              <a:t> </a:t>
            </a:r>
            <a:r>
              <a:rPr lang="sk-SK" dirty="0" err="1" smtClean="0"/>
              <a:t>coloration</a:t>
            </a:r>
            <a:r>
              <a:rPr lang="sk-SK" dirty="0" smtClean="0"/>
              <a:t>)</a:t>
            </a:r>
          </a:p>
          <a:p>
            <a:r>
              <a:rPr lang="sk-SK" dirty="0" smtClean="0"/>
              <a:t>• </a:t>
            </a:r>
            <a:r>
              <a:rPr lang="sk-SK" dirty="0" err="1" smtClean="0"/>
              <a:t>mutation</a:t>
            </a:r>
            <a:r>
              <a:rPr lang="sk-SK" dirty="0" smtClean="0"/>
              <a:t> rate</a:t>
            </a:r>
          </a:p>
          <a:p>
            <a:r>
              <a:rPr lang="sk-SK" dirty="0" smtClean="0"/>
              <a:t>• </a:t>
            </a:r>
            <a:r>
              <a:rPr lang="sk-SK" dirty="0" err="1" smtClean="0"/>
              <a:t>number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crossover</a:t>
            </a:r>
            <a:r>
              <a:rPr lang="sk-SK" dirty="0" smtClean="0"/>
              <a:t> </a:t>
            </a:r>
            <a:r>
              <a:rPr lang="sk-SK" dirty="0" err="1" smtClean="0"/>
              <a:t>points</a:t>
            </a:r>
            <a:endParaRPr lang="sk-SK" dirty="0" smtClean="0"/>
          </a:p>
          <a:p>
            <a:r>
              <a:rPr lang="sk-SK" dirty="0" smtClean="0"/>
              <a:t>• life </a:t>
            </a:r>
            <a:r>
              <a:rPr lang="sk-SK" dirty="0" err="1" smtClean="0"/>
              <a:t>span</a:t>
            </a:r>
            <a:endParaRPr lang="sk-SK" dirty="0" smtClean="0"/>
          </a:p>
          <a:p>
            <a:r>
              <a:rPr lang="en-US" dirty="0" smtClean="0"/>
              <a:t>• fraction of energy to offspring</a:t>
            </a:r>
          </a:p>
          <a:p>
            <a:r>
              <a:rPr lang="en-US" dirty="0" smtClean="0"/>
              <a:t>• number of neurons devoted to red component of vision</a:t>
            </a:r>
          </a:p>
          <a:p>
            <a:r>
              <a:rPr lang="en-US" dirty="0" smtClean="0"/>
              <a:t>• number of neurons devoted to green component of vision</a:t>
            </a:r>
          </a:p>
          <a:p>
            <a:r>
              <a:rPr lang="en-US" dirty="0" smtClean="0"/>
              <a:t>• number of neurons devoted to blue component of vision</a:t>
            </a:r>
          </a:p>
          <a:p>
            <a:r>
              <a:rPr lang="en-US" dirty="0" smtClean="0"/>
              <a:t>• number of internal neuronal groups</a:t>
            </a:r>
          </a:p>
          <a:p>
            <a:r>
              <a:rPr lang="en-US" dirty="0" smtClean="0"/>
              <a:t>• number of excitatory neurons in each internal neuronal group</a:t>
            </a:r>
          </a:p>
          <a:p>
            <a:r>
              <a:rPr lang="en-US" dirty="0" smtClean="0"/>
              <a:t>• number of inhibitory neurons in each internal neuronal group</a:t>
            </a:r>
          </a:p>
          <a:p>
            <a:r>
              <a:rPr lang="en-US" dirty="0" smtClean="0"/>
              <a:t>• initial bias of neurons in each non-input neuronal group</a:t>
            </a:r>
          </a:p>
          <a:p>
            <a:r>
              <a:rPr lang="en-US" dirty="0" smtClean="0"/>
              <a:t>• bias learning rate for each non-input neuronal group</a:t>
            </a:r>
          </a:p>
          <a:p>
            <a:r>
              <a:rPr lang="en-US" dirty="0" smtClean="0"/>
              <a:t>• connection density between all pairs of neuronal groups and neuron types</a:t>
            </a:r>
          </a:p>
          <a:p>
            <a:r>
              <a:rPr lang="en-US" dirty="0" smtClean="0"/>
              <a:t>• topological distortion between all pairs of neuronal groups and neuron types</a:t>
            </a:r>
          </a:p>
          <a:p>
            <a:r>
              <a:rPr lang="en-US" dirty="0" smtClean="0"/>
              <a:t>• learning rate between all pairs of neuronal groups and neuron types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IMG_1360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600" y="1340768"/>
            <a:ext cx="6191250" cy="46434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3200" dirty="0" smtClean="0"/>
              <a:t>P</a:t>
            </a:r>
            <a:r>
              <a:rPr lang="en-US" sz="3200" dirty="0" err="1" smtClean="0"/>
              <a:t>rimitive</a:t>
            </a:r>
            <a:r>
              <a:rPr lang="en-US" sz="3200" dirty="0" smtClean="0"/>
              <a:t> behaviors </a:t>
            </a:r>
            <a:r>
              <a:rPr lang="sk-SK" sz="3200" dirty="0" smtClean="0"/>
              <a:t> </a:t>
            </a:r>
            <a:r>
              <a:rPr lang="sk-SK" sz="3200" dirty="0" err="1" smtClean="0"/>
              <a:t>of</a:t>
            </a:r>
            <a:r>
              <a:rPr lang="sk-SK" sz="3200" dirty="0" smtClean="0"/>
              <a:t> </a:t>
            </a:r>
            <a:r>
              <a:rPr lang="en-US" sz="3200" dirty="0" smtClean="0"/>
              <a:t>organisms in</a:t>
            </a:r>
            <a:r>
              <a:rPr lang="sk-SK" sz="3200" dirty="0" smtClean="0"/>
              <a:t>  P</a:t>
            </a:r>
            <a:r>
              <a:rPr lang="en-US" sz="3200" dirty="0" err="1" smtClean="0"/>
              <a:t>olyWorld</a:t>
            </a:r>
            <a:endParaRPr lang="sk-SK" sz="32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• </a:t>
            </a:r>
            <a:r>
              <a:rPr lang="sk-SK" dirty="0" err="1" smtClean="0"/>
              <a:t>eating</a:t>
            </a:r>
            <a:endParaRPr lang="sk-SK" dirty="0" smtClean="0"/>
          </a:p>
          <a:p>
            <a:r>
              <a:rPr lang="sk-SK" dirty="0" smtClean="0"/>
              <a:t>• </a:t>
            </a:r>
            <a:r>
              <a:rPr lang="sk-SK" dirty="0" err="1" smtClean="0"/>
              <a:t>mating</a:t>
            </a:r>
            <a:endParaRPr lang="sk-SK" dirty="0" smtClean="0"/>
          </a:p>
          <a:p>
            <a:r>
              <a:rPr lang="sk-SK" dirty="0" smtClean="0"/>
              <a:t>• </a:t>
            </a:r>
            <a:r>
              <a:rPr lang="sk-SK" dirty="0" err="1" smtClean="0"/>
              <a:t>fighting</a:t>
            </a:r>
            <a:endParaRPr lang="sk-SK" dirty="0" smtClean="0"/>
          </a:p>
          <a:p>
            <a:r>
              <a:rPr lang="sk-SK" dirty="0" smtClean="0"/>
              <a:t>• </a:t>
            </a:r>
            <a:r>
              <a:rPr lang="sk-SK" dirty="0" err="1" smtClean="0"/>
              <a:t>moving</a:t>
            </a:r>
            <a:endParaRPr lang="sk-SK" dirty="0" smtClean="0"/>
          </a:p>
          <a:p>
            <a:r>
              <a:rPr lang="sk-SK" dirty="0" smtClean="0"/>
              <a:t>• </a:t>
            </a:r>
            <a:r>
              <a:rPr lang="sk-SK" dirty="0" err="1" smtClean="0"/>
              <a:t>turning</a:t>
            </a:r>
            <a:endParaRPr lang="sk-SK" dirty="0" smtClean="0"/>
          </a:p>
          <a:p>
            <a:r>
              <a:rPr lang="sk-SK" dirty="0" smtClean="0"/>
              <a:t>• </a:t>
            </a:r>
            <a:r>
              <a:rPr lang="sk-SK" dirty="0" err="1" smtClean="0"/>
              <a:t>focusing</a:t>
            </a:r>
            <a:endParaRPr lang="sk-SK" dirty="0" smtClean="0"/>
          </a:p>
          <a:p>
            <a:r>
              <a:rPr lang="sk-SK" dirty="0" smtClean="0"/>
              <a:t>• </a:t>
            </a:r>
            <a:r>
              <a:rPr lang="sk-SK" dirty="0" err="1" smtClean="0"/>
              <a:t>lighting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400" dirty="0" err="1" smtClean="0">
                <a:solidFill>
                  <a:srgbClr val="FFC000"/>
                </a:solidFill>
              </a:rPr>
              <a:t>Christa</a:t>
            </a:r>
            <a:r>
              <a:rPr lang="cs-CZ" sz="3400" dirty="0" smtClean="0">
                <a:solidFill>
                  <a:srgbClr val="FFC000"/>
                </a:solidFill>
              </a:rPr>
              <a:t> </a:t>
            </a:r>
            <a:r>
              <a:rPr lang="cs-CZ" sz="3400" dirty="0" err="1" smtClean="0">
                <a:solidFill>
                  <a:srgbClr val="FFC000"/>
                </a:solidFill>
              </a:rPr>
              <a:t>Sommerer</a:t>
            </a:r>
            <a:r>
              <a:rPr lang="cs-CZ" sz="3400" dirty="0" smtClean="0">
                <a:solidFill>
                  <a:srgbClr val="FFC000"/>
                </a:solidFill>
              </a:rPr>
              <a:t> a </a:t>
            </a:r>
            <a:r>
              <a:rPr lang="cs-CZ" sz="3400" dirty="0" err="1" smtClean="0">
                <a:solidFill>
                  <a:srgbClr val="FFC000"/>
                </a:solidFill>
              </a:rPr>
              <a:t>Laurent</a:t>
            </a:r>
            <a:r>
              <a:rPr lang="cs-CZ" sz="3400" dirty="0" smtClean="0">
                <a:solidFill>
                  <a:srgbClr val="FFC000"/>
                </a:solidFill>
              </a:rPr>
              <a:t> </a:t>
            </a:r>
            <a:r>
              <a:rPr lang="cs-CZ" sz="3400" dirty="0" err="1" smtClean="0">
                <a:solidFill>
                  <a:srgbClr val="FFC000"/>
                </a:solidFill>
              </a:rPr>
              <a:t>Mignonneau</a:t>
            </a:r>
            <a:endParaRPr lang="sk-SK" sz="3400" dirty="0">
              <a:solidFill>
                <a:srgbClr val="FFC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i="1" dirty="0" smtClean="0"/>
              <a:t>„priekopníci v používaní nových rozhraní, ktoré spolu s artificial life začali novú kapitolu</a:t>
            </a:r>
            <a:endParaRPr lang="sk-SK" dirty="0" smtClean="0"/>
          </a:p>
          <a:p>
            <a:pPr>
              <a:buNone/>
            </a:pPr>
            <a:r>
              <a:rPr lang="sk-SK" i="1" dirty="0" smtClean="0"/>
              <a:t>    v histórií interaktivity</a:t>
            </a:r>
            <a:r>
              <a:rPr lang="sk-SK" dirty="0" smtClean="0"/>
              <a:t>“  (Oliver </a:t>
            </a:r>
            <a:r>
              <a:rPr lang="sk-SK" dirty="0" err="1" smtClean="0"/>
              <a:t>Grau</a:t>
            </a:r>
            <a:r>
              <a:rPr lang="sk-SK" dirty="0" smtClean="0"/>
              <a:t>)</a:t>
            </a:r>
          </a:p>
          <a:p>
            <a:pPr>
              <a:buNone/>
            </a:pPr>
            <a:r>
              <a:rPr lang="sk-SK" dirty="0" smtClean="0"/>
              <a:t>    </a:t>
            </a:r>
            <a:endParaRPr lang="sk-SK" sz="1500" dirty="0" smtClean="0"/>
          </a:p>
          <a:p>
            <a:r>
              <a:rPr lang="sk-SK" dirty="0" smtClean="0"/>
              <a:t>Od r. 1992 pracujú na koncepte </a:t>
            </a:r>
          </a:p>
          <a:p>
            <a:pPr>
              <a:buNone/>
            </a:pPr>
            <a:r>
              <a:rPr lang="sk-SK" dirty="0" smtClean="0"/>
              <a:t>   „</a:t>
            </a:r>
            <a:r>
              <a:rPr lang="sk-SK" b="1" i="1" dirty="0" err="1" smtClean="0"/>
              <a:t>Art</a:t>
            </a:r>
            <a:r>
              <a:rPr lang="sk-SK" b="1" i="1" dirty="0" smtClean="0"/>
              <a:t> </a:t>
            </a:r>
            <a:r>
              <a:rPr lang="sk-SK" b="1" i="1" dirty="0" err="1" smtClean="0"/>
              <a:t>as</a:t>
            </a:r>
            <a:r>
              <a:rPr lang="sk-SK" b="1" i="1" dirty="0" smtClean="0"/>
              <a:t> a </a:t>
            </a:r>
            <a:r>
              <a:rPr lang="sk-SK" b="1" i="1" dirty="0" err="1" smtClean="0"/>
              <a:t>Living</a:t>
            </a:r>
            <a:r>
              <a:rPr lang="sk-SK" b="1" i="1" dirty="0" smtClean="0"/>
              <a:t> </a:t>
            </a:r>
            <a:r>
              <a:rPr lang="sk-SK" b="1" i="1" dirty="0" err="1" smtClean="0"/>
              <a:t>System</a:t>
            </a:r>
            <a:r>
              <a:rPr lang="sk-SK" dirty="0" smtClean="0"/>
              <a:t>„</a:t>
            </a:r>
          </a:p>
          <a:p>
            <a:endParaRPr lang="sk-SK" dirty="0" smtClean="0"/>
          </a:p>
          <a:p>
            <a:r>
              <a:rPr lang="cs-CZ" b="1" i="1" u="sng" dirty="0" smtClean="0"/>
              <a:t>A-</a:t>
            </a:r>
            <a:r>
              <a:rPr lang="cs-CZ" b="1" i="1" u="sng" dirty="0" err="1" smtClean="0"/>
              <a:t>volve</a:t>
            </a:r>
            <a:r>
              <a:rPr lang="cs-CZ" b="1" i="1" u="sng" dirty="0" smtClean="0"/>
              <a:t> 1993</a:t>
            </a:r>
          </a:p>
          <a:p>
            <a:endParaRPr lang="sk-SK" dirty="0" smtClean="0"/>
          </a:p>
          <a:p>
            <a:endParaRPr lang="cs-CZ" b="1" i="1" u="sng" dirty="0" smtClean="0"/>
          </a:p>
          <a:p>
            <a:endParaRPr lang="cs-CZ" i="1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u="sng" dirty="0" smtClean="0"/>
              <a:t>A-</a:t>
            </a:r>
            <a:r>
              <a:rPr lang="cs-CZ" i="1" u="sng" dirty="0" err="1" smtClean="0"/>
              <a:t>volve</a:t>
            </a:r>
            <a:r>
              <a:rPr lang="cs-CZ" i="1" u="sng" dirty="0" smtClean="0"/>
              <a:t> 1993 </a:t>
            </a:r>
            <a:endParaRPr lang="sk-SK" dirty="0"/>
          </a:p>
        </p:txBody>
      </p:sp>
      <p:pic>
        <p:nvPicPr>
          <p:cNvPr id="4" name="Zástupný symbol obsahu 3" descr="a-volv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2060848"/>
            <a:ext cx="6480720" cy="4316405"/>
          </a:xfrm>
        </p:spPr>
      </p:pic>
      <p:sp>
        <p:nvSpPr>
          <p:cNvPr id="5" name="Obdĺžnik 4"/>
          <p:cNvSpPr/>
          <p:nvPr/>
        </p:nvSpPr>
        <p:spPr>
          <a:xfrm>
            <a:off x="467544" y="1412776"/>
            <a:ext cx="51027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>
                <a:hlinkClick r:id="rId3"/>
              </a:rPr>
              <a:t>http://www.youtube.com/watch?v=cZ3v1jcCXmk</a:t>
            </a:r>
            <a:endParaRPr lang="sk-SK" dirty="0" smtClean="0"/>
          </a:p>
          <a:p>
            <a:r>
              <a:rPr lang="sk-SK" dirty="0" smtClean="0">
                <a:hlinkClick r:id="rId4"/>
              </a:rPr>
              <a:t>http://vimeo.com/7723546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i="1" u="sng" dirty="0" smtClean="0"/>
              <a:t>A-</a:t>
            </a:r>
            <a:r>
              <a:rPr lang="cs-CZ" i="1" u="sng" dirty="0" err="1" smtClean="0"/>
              <a:t>volve</a:t>
            </a:r>
            <a:r>
              <a:rPr lang="cs-CZ" i="1" u="sng" dirty="0" smtClean="0"/>
              <a:t> 1993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„</a:t>
            </a:r>
            <a:r>
              <a:rPr lang="sk-SK" b="1" i="1" dirty="0" smtClean="0"/>
              <a:t>Tvorba už nie je chápaná ako výraz umelcovej vlastnej kreativity či génia, ale stáva sa skutočným dynamickým procesom ktorý vyjadruje interakciu medzi divákom, jeho vedomím a evolučnou dynamikou a zložitými procesmi diela</a:t>
            </a:r>
            <a:r>
              <a:rPr lang="sk-SK" dirty="0" smtClean="0"/>
              <a:t>“ </a:t>
            </a:r>
          </a:p>
          <a:p>
            <a:r>
              <a:rPr lang="sk-SK" dirty="0" smtClean="0"/>
              <a:t>                      (</a:t>
            </a:r>
            <a:r>
              <a:rPr lang="sk-SK" dirty="0" err="1" smtClean="0"/>
              <a:t>Sommerer-Mignonneau</a:t>
            </a:r>
            <a:r>
              <a:rPr lang="sk-SK" dirty="0" smtClean="0"/>
              <a:t> 1999)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GENMA (1996)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Genetický manipulátor</a:t>
            </a:r>
          </a:p>
          <a:p>
            <a:r>
              <a:rPr lang="sk-SK" dirty="0" smtClean="0"/>
              <a:t>genetický kód umožňuje manipulovať s virtuálnym génom v reálnom čase. </a:t>
            </a:r>
          </a:p>
          <a:p>
            <a:endParaRPr lang="sk-SK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780928"/>
            <a:ext cx="5136279" cy="3846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a-life art už nie je </a:t>
            </a:r>
            <a:r>
              <a:rPr lang="sk-SK" dirty="0" smtClean="0"/>
              <a:t>statickým preddefinovaným objektom, ale stáva sa „procesuálnym živým systémom“.</a:t>
            </a:r>
          </a:p>
          <a:p>
            <a:r>
              <a:rPr lang="en-US" dirty="0" smtClean="0"/>
              <a:t>SOMMERER, Christa – MIGNONNEAU, Laurent (1999). </a:t>
            </a:r>
            <a:r>
              <a:rPr lang="en-US" i="1" dirty="0" smtClean="0"/>
              <a:t>Art as a Living System in </a:t>
            </a:r>
            <a:r>
              <a:rPr lang="en-US" i="1" dirty="0" err="1" smtClean="0"/>
              <a:t>Art@Science</a:t>
            </a:r>
            <a:r>
              <a:rPr lang="en-US" i="1" dirty="0" smtClean="0"/>
              <a:t>.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err="1" smtClean="0"/>
              <a:t>Erwin</a:t>
            </a:r>
            <a:r>
              <a:rPr lang="sk-SK" dirty="0" smtClean="0"/>
              <a:t> </a:t>
            </a:r>
            <a:r>
              <a:rPr lang="sk-SK" dirty="0" err="1" smtClean="0"/>
              <a:t>Driessens</a:t>
            </a:r>
            <a:r>
              <a:rPr lang="sk-SK" dirty="0" smtClean="0"/>
              <a:t> a Maria </a:t>
            </a:r>
            <a:r>
              <a:rPr lang="sk-SK" dirty="0" err="1" smtClean="0"/>
              <a:t>Verstappen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79512" y="1772816"/>
            <a:ext cx="3898776" cy="4623816"/>
          </a:xfrm>
        </p:spPr>
        <p:txBody>
          <a:bodyPr>
            <a:normAutofit/>
          </a:bodyPr>
          <a:lstStyle/>
          <a:p>
            <a:r>
              <a:rPr lang="sk-SK" i="1" dirty="0" err="1" smtClean="0"/>
              <a:t>Evolver</a:t>
            </a:r>
            <a:r>
              <a:rPr lang="sk-SK" dirty="0" smtClean="0"/>
              <a:t> (2006)</a:t>
            </a:r>
          </a:p>
          <a:p>
            <a:r>
              <a:rPr lang="sk-SK" dirty="0" smtClean="0"/>
              <a:t>Generatívny softvér „</a:t>
            </a:r>
            <a:r>
              <a:rPr lang="sk-SK" i="1" dirty="0" err="1" smtClean="0"/>
              <a:t>image</a:t>
            </a:r>
            <a:r>
              <a:rPr lang="sk-SK" i="1" dirty="0" smtClean="0"/>
              <a:t> </a:t>
            </a:r>
            <a:r>
              <a:rPr lang="sk-SK" i="1" dirty="0" err="1" smtClean="0"/>
              <a:t>cultivating</a:t>
            </a:r>
            <a:endParaRPr lang="sk-SK" dirty="0" smtClean="0"/>
          </a:p>
          <a:p>
            <a:r>
              <a:rPr lang="sk-SK" i="1" dirty="0" err="1" smtClean="0"/>
              <a:t>machine</a:t>
            </a:r>
            <a:r>
              <a:rPr lang="sk-SK" dirty="0" smtClean="0"/>
              <a:t>“</a:t>
            </a:r>
          </a:p>
          <a:p>
            <a:r>
              <a:rPr lang="sk-SK" sz="1600" dirty="0" smtClean="0">
                <a:hlinkClick r:id="rId2"/>
              </a:rPr>
              <a:t>http://notnot.home.xs4all.nl/E-volverLUMC/E-volverLUMC.html</a:t>
            </a:r>
            <a:endParaRPr lang="sk-SK" sz="1600" dirty="0"/>
          </a:p>
        </p:txBody>
      </p:sp>
      <p:pic>
        <p:nvPicPr>
          <p:cNvPr id="5" name="Zástupný symbol obsahu 4" descr="touchHandM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14159" y="1988840"/>
            <a:ext cx="5029841" cy="4019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Komerčné využitie:</a:t>
            </a:r>
            <a:endParaRPr lang="sk-SK" dirty="0"/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000" dirty="0" err="1" smtClean="0"/>
              <a:t>Evolvotron</a:t>
            </a:r>
            <a:endParaRPr lang="sk-SK" sz="2000" dirty="0" smtClean="0"/>
          </a:p>
          <a:p>
            <a:r>
              <a:rPr lang="sk-SK" sz="2000" dirty="0" smtClean="0">
                <a:hlinkClick r:id="rId2"/>
              </a:rPr>
              <a:t>http://www.bottlenose.demon.co.uk/share/evolvotron/gallery.htm</a:t>
            </a:r>
            <a:r>
              <a:rPr lang="sk-SK" sz="2000" dirty="0" smtClean="0"/>
              <a:t> </a:t>
            </a:r>
          </a:p>
          <a:p>
            <a:r>
              <a:rPr lang="sk-SK" sz="2000" dirty="0" err="1" smtClean="0"/>
              <a:t>ArtMatic</a:t>
            </a:r>
            <a:endParaRPr lang="sk-SK" sz="2000" dirty="0" smtClean="0"/>
          </a:p>
          <a:p>
            <a:r>
              <a:rPr lang="sk-SK" sz="2000" dirty="0" smtClean="0">
                <a:hlinkClick r:id="rId3"/>
              </a:rPr>
              <a:t>http://uisoftware.com/artmatic/indexAMVY.php</a:t>
            </a:r>
            <a:endParaRPr lang="sk-SK" sz="2000" dirty="0" smtClean="0"/>
          </a:p>
          <a:p>
            <a:r>
              <a:rPr lang="sk-SK" sz="2000" dirty="0" err="1" smtClean="0"/>
              <a:t>Kandid</a:t>
            </a:r>
            <a:endParaRPr lang="sk-SK" sz="2000" dirty="0" smtClean="0"/>
          </a:p>
          <a:p>
            <a:r>
              <a:rPr lang="sk-SK" sz="2000" dirty="0" smtClean="0">
                <a:hlinkClick r:id="rId4"/>
              </a:rPr>
              <a:t>http://kandid.sourceforge.net/gal_favorites_1.html</a:t>
            </a:r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  <a:p>
            <a:r>
              <a:rPr lang="sk-SK" sz="2000" dirty="0" smtClean="0"/>
              <a:t>programy nám sprostredkujú nové umelecké formy</a:t>
            </a:r>
          </a:p>
          <a:p>
            <a:r>
              <a:rPr lang="sk-SK" sz="2000" dirty="0" smtClean="0"/>
              <a:t>produkujú celú genealógiu estetických výstupov</a:t>
            </a:r>
          </a:p>
          <a:p>
            <a:r>
              <a:rPr lang="sk-SK" sz="2000" dirty="0" smtClean="0"/>
              <a:t>Všetky vygenerované formy sú od seba vždy odlišné</a:t>
            </a:r>
          </a:p>
          <a:p>
            <a:r>
              <a:rPr lang="sk-SK" sz="2000" dirty="0" smtClean="0"/>
              <a:t>sú jedinečné, vždy v závislosti od stanovených pravidiel</a:t>
            </a:r>
            <a:endParaRPr lang="sk-SK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u="sng" dirty="0" smtClean="0"/>
              <a:t>Estetické kategórie digitálneho umenia v ALA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Mark</a:t>
            </a:r>
            <a:r>
              <a:rPr lang="sk-SK" dirty="0" smtClean="0"/>
              <a:t> </a:t>
            </a:r>
            <a:r>
              <a:rPr lang="sk-SK" dirty="0" err="1" smtClean="0"/>
              <a:t>Hansen</a:t>
            </a:r>
            <a:r>
              <a:rPr lang="sk-SK" dirty="0" smtClean="0"/>
              <a:t> : </a:t>
            </a:r>
            <a:r>
              <a:rPr lang="sk-SK" i="1" u="sng" dirty="0" smtClean="0"/>
              <a:t>digitálne modifikovanie</a:t>
            </a:r>
          </a:p>
          <a:p>
            <a:r>
              <a:rPr lang="sk-SK" sz="3600" i="1" dirty="0" smtClean="0"/>
              <a:t>digitálne spracovávanie v otvorenom autonómnom „informačnom kozme“  mimo </a:t>
            </a:r>
            <a:r>
              <a:rPr lang="sk-SK" sz="3600" i="1" dirty="0" err="1" smtClean="0"/>
              <a:t>analógu</a:t>
            </a:r>
            <a:r>
              <a:rPr lang="sk-SK" dirty="0" smtClean="0"/>
              <a:t>. </a:t>
            </a:r>
          </a:p>
          <a:p>
            <a:r>
              <a:rPr lang="sk-SK" dirty="0" err="1" smtClean="0"/>
              <a:t>Infosféra</a:t>
            </a:r>
            <a:endParaRPr lang="sk-SK" dirty="0" smtClean="0"/>
          </a:p>
          <a:p>
            <a:endParaRPr lang="sk-SK" dirty="0" smtClean="0"/>
          </a:p>
          <a:p>
            <a:r>
              <a:rPr lang="en-US" sz="2400" dirty="0" smtClean="0"/>
              <a:t>HANSEN, Mark Boris Nicola (2004). </a:t>
            </a:r>
            <a:r>
              <a:rPr lang="en-US" sz="2400" i="1" dirty="0" smtClean="0"/>
              <a:t>New Philosophy for New Media. Cambridge: The MIT Press</a:t>
            </a:r>
            <a:endParaRPr lang="sk-SK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Somerer</a:t>
            </a:r>
            <a:r>
              <a:rPr lang="sk-SK" dirty="0" smtClean="0"/>
              <a:t> – </a:t>
            </a:r>
            <a:r>
              <a:rPr lang="sk-SK" dirty="0" err="1" smtClean="0"/>
              <a:t>Mignoneau</a:t>
            </a:r>
            <a:r>
              <a:rPr lang="sk-SK" dirty="0" smtClean="0"/>
              <a:t>: „</a:t>
            </a:r>
            <a:r>
              <a:rPr lang="sk-SK" i="1" dirty="0" smtClean="0"/>
              <a:t>umenie sa stáva „procesuálnym živým systémom</a:t>
            </a:r>
            <a:r>
              <a:rPr lang="sk-SK" dirty="0" smtClean="0"/>
              <a:t>“</a:t>
            </a:r>
          </a:p>
          <a:p>
            <a:endParaRPr lang="sk-SK" dirty="0" smtClean="0"/>
          </a:p>
          <a:p>
            <a:r>
              <a:rPr lang="sk-SK" dirty="0" smtClean="0"/>
              <a:t>Umenie ako spletité vzťahy a interakcie reálnych 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a virtuálnych entít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sk-SK" sz="4000" dirty="0" smtClean="0">
              <a:solidFill>
                <a:schemeClr val="tx2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sk-SK" sz="4000" dirty="0" smtClean="0">
                <a:latin typeface="+mj-lt"/>
              </a:rPr>
              <a:t>Blahoslavený ten, kto nič neočakáva,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sk-SK" sz="4000" dirty="0" smtClean="0">
                <a:latin typeface="+mj-lt"/>
              </a:rPr>
              <a:t>lebo nemôže byť sklamaný.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519864" cy="762000"/>
          </a:xfrm>
        </p:spPr>
        <p:txBody>
          <a:bodyPr>
            <a:normAutofit/>
          </a:bodyPr>
          <a:lstStyle/>
          <a:p>
            <a:r>
              <a:rPr lang="sk-SK" dirty="0" smtClean="0"/>
              <a:t>Kvality digitálnych médií I.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000" dirty="0" err="1" smtClean="0"/>
              <a:t>Virtualita</a:t>
            </a:r>
            <a:endParaRPr lang="sk-SK" sz="2000" dirty="0" smtClean="0"/>
          </a:p>
          <a:p>
            <a:r>
              <a:rPr lang="sk-SK" sz="2000" dirty="0" err="1" smtClean="0"/>
              <a:t>Fluidita</a:t>
            </a:r>
            <a:endParaRPr lang="sk-SK" sz="2000" dirty="0" smtClean="0"/>
          </a:p>
          <a:p>
            <a:r>
              <a:rPr lang="sk-SK" sz="2000" dirty="0" err="1" smtClean="0"/>
              <a:t>Adaptibilita</a:t>
            </a:r>
            <a:endParaRPr lang="sk-SK" sz="2000" dirty="0" smtClean="0"/>
          </a:p>
          <a:p>
            <a:r>
              <a:rPr lang="sk-SK" sz="2000" dirty="0" smtClean="0"/>
              <a:t>Otvorenosť (alebo </a:t>
            </a:r>
            <a:r>
              <a:rPr lang="sk-SK" sz="2000" dirty="0" err="1" smtClean="0"/>
              <a:t>bezhraničnosť</a:t>
            </a:r>
            <a:r>
              <a:rPr lang="sk-SK" sz="2000" dirty="0" smtClean="0"/>
              <a:t>)</a:t>
            </a:r>
          </a:p>
          <a:p>
            <a:r>
              <a:rPr lang="sk-SK" sz="2000" dirty="0" smtClean="0"/>
              <a:t>Procesuálnosť</a:t>
            </a:r>
          </a:p>
          <a:p>
            <a:r>
              <a:rPr lang="sk-SK" sz="2000" dirty="0" smtClean="0"/>
              <a:t>Nekonečná </a:t>
            </a:r>
            <a:r>
              <a:rPr lang="sk-SK" sz="2000" dirty="0" err="1" smtClean="0"/>
              <a:t>duplikovateľnosť</a:t>
            </a:r>
            <a:endParaRPr lang="sk-SK" sz="2000" dirty="0" smtClean="0"/>
          </a:p>
          <a:p>
            <a:r>
              <a:rPr lang="sk-SK" sz="2000" dirty="0" err="1" smtClean="0"/>
              <a:t>Sieťovateľnosť</a:t>
            </a:r>
            <a:endParaRPr lang="sk-SK" sz="2000" dirty="0" smtClean="0"/>
          </a:p>
          <a:p>
            <a:r>
              <a:rPr lang="sk-SK" sz="2000" dirty="0" smtClean="0"/>
              <a:t>Rýchly prenos dát</a:t>
            </a:r>
          </a:p>
          <a:p>
            <a:r>
              <a:rPr lang="sk-SK" sz="2000" dirty="0" smtClean="0"/>
              <a:t>Reprodukovateľnosť</a:t>
            </a:r>
          </a:p>
          <a:p>
            <a:r>
              <a:rPr lang="sk-SK" sz="2000" dirty="0" err="1" smtClean="0"/>
              <a:t>Sieťovateľnosť</a:t>
            </a:r>
            <a:r>
              <a:rPr lang="sk-SK" sz="2000" dirty="0" smtClean="0"/>
              <a:t> </a:t>
            </a:r>
          </a:p>
          <a:p>
            <a:r>
              <a:rPr lang="sk-SK" sz="2000" dirty="0" err="1"/>
              <a:t>neukončenosť</a:t>
            </a:r>
            <a:r>
              <a:rPr lang="sk-SK" sz="2000" dirty="0"/>
              <a:t> // </a:t>
            </a:r>
            <a:r>
              <a:rPr lang="sk-SK" sz="2000" dirty="0" err="1"/>
              <a:t>neuzavretosť</a:t>
            </a:r>
            <a:endParaRPr lang="sk-SK" sz="2000" dirty="0"/>
          </a:p>
          <a:p>
            <a:endParaRPr lang="sk-SK" sz="2000" dirty="0" smtClean="0"/>
          </a:p>
          <a:p>
            <a:endParaRPr lang="sk-S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136904" cy="762000"/>
          </a:xfrm>
        </p:spPr>
        <p:txBody>
          <a:bodyPr/>
          <a:lstStyle/>
          <a:p>
            <a:r>
              <a:rPr lang="sk-SK" dirty="0"/>
              <a:t>Kvality digitálnych médií </a:t>
            </a:r>
            <a:r>
              <a:rPr lang="sk-SK" dirty="0" smtClean="0"/>
              <a:t>II.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r>
              <a:rPr lang="sk-SK" dirty="0" smtClean="0"/>
              <a:t>Manipulovateľnosť</a:t>
            </a:r>
            <a:endParaRPr lang="sk-SK" dirty="0"/>
          </a:p>
          <a:p>
            <a:r>
              <a:rPr lang="sk-SK" dirty="0" err="1"/>
              <a:t>Sieťovateľnosť</a:t>
            </a:r>
            <a:endParaRPr lang="sk-SK" dirty="0"/>
          </a:p>
          <a:p>
            <a:r>
              <a:rPr lang="sk-SK" dirty="0" err="1"/>
              <a:t>Zhusťovateľnosť</a:t>
            </a:r>
            <a:r>
              <a:rPr lang="sk-SK" dirty="0"/>
              <a:t>/ Koncentrovateľnosť</a:t>
            </a:r>
          </a:p>
          <a:p>
            <a:r>
              <a:rPr lang="sk-SK" dirty="0" err="1"/>
              <a:t>Komprimovateľnosť</a:t>
            </a:r>
            <a:r>
              <a:rPr lang="sk-SK" dirty="0"/>
              <a:t> </a:t>
            </a:r>
          </a:p>
          <a:p>
            <a:r>
              <a:rPr lang="sk-SK" dirty="0" smtClean="0"/>
              <a:t>Nestrannosť</a:t>
            </a:r>
          </a:p>
          <a:p>
            <a:endParaRPr lang="sk-SK" dirty="0"/>
          </a:p>
          <a:p>
            <a:endParaRPr lang="sk-SK" dirty="0"/>
          </a:p>
          <a:p>
            <a:r>
              <a:rPr lang="sk-SK" dirty="0"/>
              <a:t>F</a:t>
            </a:r>
            <a:r>
              <a:rPr lang="en-US" dirty="0"/>
              <a:t>ELDMAN, Tony (1996). </a:t>
            </a:r>
            <a:r>
              <a:rPr lang="en-US" i="1" dirty="0"/>
              <a:t>An Introduction To Digital Media. London: Routledge.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647078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591872" cy="762000"/>
          </a:xfrm>
        </p:spPr>
        <p:txBody>
          <a:bodyPr/>
          <a:lstStyle/>
          <a:p>
            <a:r>
              <a:rPr lang="sk-SK" dirty="0" err="1" smtClean="0"/>
              <a:t>Ivor</a:t>
            </a:r>
            <a:r>
              <a:rPr lang="sk-SK" dirty="0"/>
              <a:t> DIOSI  </a:t>
            </a:r>
            <a:r>
              <a:rPr lang="sk-SK" sz="2400" b="0" dirty="0"/>
              <a:t>(</a:t>
            </a:r>
            <a:r>
              <a:rPr lang="sk-SK" sz="2400" b="0" dirty="0" err="1"/>
              <a:t>neukončenosť</a:t>
            </a:r>
            <a:r>
              <a:rPr lang="sk-SK" sz="2400" b="0" dirty="0"/>
              <a:t> // </a:t>
            </a:r>
            <a:r>
              <a:rPr lang="sk-SK" sz="2400" b="0" dirty="0" err="1" smtClean="0"/>
              <a:t>neuzavretosť</a:t>
            </a:r>
            <a:r>
              <a:rPr lang="sk-SK" sz="2400" b="0" dirty="0" smtClean="0"/>
              <a:t>)</a:t>
            </a:r>
            <a:endParaRPr lang="sk-SK" sz="2400" b="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„</a:t>
            </a:r>
            <a:r>
              <a:rPr lang="sk-SK" i="1" dirty="0" smtClean="0"/>
              <a:t>Moja práca je telom softvéru s  nespočítateľnými revíziami, ktoré sa rozrastajú k novým inšpiráciám, zahaľujú sa a odhadzujú staré. </a:t>
            </a:r>
          </a:p>
          <a:p>
            <a:r>
              <a:rPr lang="sk-SK" i="1" dirty="0" smtClean="0"/>
              <a:t>Dielo sa vyvíja s každou čiarou pridaného</a:t>
            </a:r>
          </a:p>
          <a:p>
            <a:pPr>
              <a:buNone/>
            </a:pPr>
            <a:r>
              <a:rPr lang="sk-SK" i="1" dirty="0" smtClean="0"/>
              <a:t>    kódu, je neustálou </a:t>
            </a:r>
            <a:r>
              <a:rPr lang="sk-SK" i="1" dirty="0" err="1" smtClean="0"/>
              <a:t>pre-beta</a:t>
            </a:r>
            <a:r>
              <a:rPr lang="sk-SK" i="1" dirty="0" smtClean="0"/>
              <a:t> verziou, vizualizácie iba nasledujú stream magického kódu, </a:t>
            </a:r>
            <a:r>
              <a:rPr lang="sk-SK" i="1" dirty="0" err="1" smtClean="0"/>
              <a:t>engines</a:t>
            </a:r>
            <a:r>
              <a:rPr lang="sk-SK" i="1" dirty="0" smtClean="0"/>
              <a:t> nikdy nedospejú k finálnemu oslobodeniu</a:t>
            </a:r>
            <a:r>
              <a:rPr lang="sk-SK" dirty="0" smtClean="0"/>
              <a:t>.“</a:t>
            </a:r>
          </a:p>
          <a:p>
            <a:pPr>
              <a:buNone/>
            </a:pPr>
            <a:endParaRPr lang="sk-SK" dirty="0" smtClean="0"/>
          </a:p>
          <a:p>
            <a:r>
              <a:rPr lang="sk-SK" sz="2200" dirty="0" smtClean="0"/>
              <a:t>DIOSI, </a:t>
            </a:r>
            <a:r>
              <a:rPr lang="sk-SK" sz="2200" dirty="0" err="1" smtClean="0"/>
              <a:t>Ivor</a:t>
            </a:r>
            <a:r>
              <a:rPr lang="sk-SK" sz="2200" dirty="0" smtClean="0"/>
              <a:t> (2003). </a:t>
            </a:r>
            <a:r>
              <a:rPr lang="sk-SK" sz="2200" i="1" dirty="0" err="1" smtClean="0"/>
              <a:t>Ivor</a:t>
            </a:r>
            <a:r>
              <a:rPr lang="sk-SK" sz="2200" i="1" dirty="0" smtClean="0"/>
              <a:t> </a:t>
            </a:r>
            <a:r>
              <a:rPr lang="sk-SK" sz="2200" i="1" dirty="0" err="1" smtClean="0"/>
              <a:t>Diosi</a:t>
            </a:r>
            <a:r>
              <a:rPr lang="sk-SK" sz="2200" i="1" dirty="0" smtClean="0"/>
              <a:t> - </a:t>
            </a:r>
            <a:r>
              <a:rPr lang="sk-SK" sz="2200" i="1" dirty="0" err="1" smtClean="0"/>
              <a:t>virtualna</a:t>
            </a:r>
            <a:r>
              <a:rPr lang="sk-SK" sz="2200" i="1" dirty="0" smtClean="0"/>
              <a:t> realita a </a:t>
            </a:r>
            <a:r>
              <a:rPr lang="sk-SK" sz="2200" i="1" dirty="0" err="1" smtClean="0"/>
              <a:t>interaktivne</a:t>
            </a:r>
            <a:r>
              <a:rPr lang="sk-SK" sz="2200" i="1" dirty="0" smtClean="0"/>
              <a:t> </a:t>
            </a:r>
            <a:r>
              <a:rPr lang="sk-SK" sz="2200" i="1" dirty="0" err="1" smtClean="0"/>
              <a:t>instalacie</a:t>
            </a:r>
            <a:r>
              <a:rPr lang="sk-SK" sz="2200" i="1" dirty="0" smtClean="0"/>
              <a:t>. </a:t>
            </a:r>
          </a:p>
          <a:p>
            <a:r>
              <a:rPr lang="sk-SK" sz="2200" dirty="0" smtClean="0">
                <a:hlinkClick r:id="rId2"/>
              </a:rPr>
              <a:t>http://www.forum.animacia.sk/viewtopic.php?t=595&amp;sid=40937260203481e963630395301c1461</a:t>
            </a:r>
            <a:endParaRPr lang="sk-SK" sz="2200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k-SK" dirty="0" smtClean="0"/>
              <a:t>Digitálne médium je zatiaľ to najlepšie, na čo som k tomuto účelu narazil.</a:t>
            </a:r>
          </a:p>
          <a:p>
            <a:endParaRPr lang="sk-SK" sz="1200" dirty="0" smtClean="0"/>
          </a:p>
          <a:p>
            <a:r>
              <a:rPr lang="sk-SK" dirty="0" smtClean="0"/>
              <a:t> </a:t>
            </a:r>
            <a:r>
              <a:rPr lang="sk-SK" b="1" u="sng" dirty="0" err="1" smtClean="0"/>
              <a:t>Castanedize</a:t>
            </a:r>
            <a:r>
              <a:rPr lang="sk-SK" b="1" u="sng" dirty="0" smtClean="0"/>
              <a:t>! : </a:t>
            </a:r>
            <a:r>
              <a:rPr lang="sk-SK" b="1" u="sng" dirty="0" err="1" smtClean="0"/>
              <a:t>Dingir</a:t>
            </a:r>
            <a:r>
              <a:rPr lang="sk-SK" b="1" u="sng" dirty="0" smtClean="0"/>
              <a:t> </a:t>
            </a:r>
            <a:r>
              <a:rPr lang="sk-SK" u="sng" dirty="0" smtClean="0"/>
              <a:t>(1999)</a:t>
            </a:r>
          </a:p>
          <a:p>
            <a:r>
              <a:rPr lang="sk-SK" dirty="0" smtClean="0"/>
              <a:t>koncept </a:t>
            </a:r>
            <a:r>
              <a:rPr lang="sk-SK" dirty="0" err="1" smtClean="0"/>
              <a:t>augmentovanej</a:t>
            </a:r>
            <a:r>
              <a:rPr lang="sk-SK" dirty="0" smtClean="0"/>
              <a:t> reality</a:t>
            </a:r>
          </a:p>
          <a:p>
            <a:r>
              <a:rPr lang="sk-SK" dirty="0" smtClean="0"/>
              <a:t>Vkročením do priestoru inštalácie je divák zosnímaný a na základe jeho prítomnosti sa vo virtuálnom priestore objavujú nové </a:t>
            </a:r>
            <a:r>
              <a:rPr lang="sk-SK" dirty="0" err="1" smtClean="0"/>
              <a:t>artificiálne</a:t>
            </a:r>
            <a:r>
              <a:rPr lang="sk-SK" dirty="0" smtClean="0"/>
              <a:t> organizmy, ktoré reagujú na jeho pohyby. Človek tak môže ovplyvniť ich chovanie a vývoj. Svojim hlasom zároveň divák tieto organizmy „kŕmi“, pretože z jeho hlasu čerpajú energiu pre svoj vývoj.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3528" y="1580956"/>
            <a:ext cx="4330824" cy="2517905"/>
          </a:xfrm>
        </p:spPr>
        <p:txBody>
          <a:bodyPr>
            <a:normAutofit fontScale="92500"/>
          </a:bodyPr>
          <a:lstStyle/>
          <a:p>
            <a:r>
              <a:rPr lang="sk-SK" sz="2000" dirty="0" smtClean="0"/>
              <a:t>„</a:t>
            </a:r>
            <a:r>
              <a:rPr lang="sk-SK" sz="2000" i="1" dirty="0" err="1" smtClean="0"/>
              <a:t>Věřím</a:t>
            </a:r>
            <a:r>
              <a:rPr lang="sk-SK" sz="2000" i="1" dirty="0" smtClean="0"/>
              <a:t>, že </a:t>
            </a:r>
            <a:r>
              <a:rPr lang="sk-SK" sz="2000" i="1" dirty="0" err="1" smtClean="0"/>
              <a:t>evoluce</a:t>
            </a:r>
            <a:r>
              <a:rPr lang="sk-SK" sz="2000" i="1" dirty="0" smtClean="0"/>
              <a:t> je </a:t>
            </a:r>
            <a:r>
              <a:rPr lang="sk-SK" sz="2000" i="1" dirty="0" err="1" smtClean="0"/>
              <a:t>universální</a:t>
            </a:r>
            <a:r>
              <a:rPr lang="sk-SK" sz="2000" i="1" dirty="0" smtClean="0"/>
              <a:t> fenomén. </a:t>
            </a:r>
            <a:r>
              <a:rPr lang="sk-SK" sz="2000" i="1" dirty="0" err="1" smtClean="0"/>
              <a:t>Emergentní</a:t>
            </a:r>
            <a:r>
              <a:rPr lang="sk-SK" sz="2000" i="1" dirty="0" smtClean="0"/>
              <a:t> evoluční </a:t>
            </a:r>
            <a:r>
              <a:rPr lang="sk-SK" sz="2000" i="1" dirty="0" err="1" smtClean="0"/>
              <a:t>princip</a:t>
            </a:r>
            <a:r>
              <a:rPr lang="sk-SK" sz="2000" i="1" dirty="0" smtClean="0"/>
              <a:t> </a:t>
            </a:r>
            <a:r>
              <a:rPr lang="sk-SK" sz="2000" i="1" dirty="0" err="1" smtClean="0"/>
              <a:t>se</a:t>
            </a:r>
            <a:r>
              <a:rPr lang="sk-SK" sz="2000" i="1" dirty="0" smtClean="0"/>
              <a:t> </a:t>
            </a:r>
            <a:r>
              <a:rPr lang="sk-SK" sz="2000" i="1" dirty="0" err="1" smtClean="0"/>
              <a:t>projevuje</a:t>
            </a:r>
            <a:r>
              <a:rPr lang="sk-SK" sz="2000" i="1" dirty="0" smtClean="0"/>
              <a:t> </a:t>
            </a:r>
            <a:r>
              <a:rPr lang="sk-SK" sz="2000" i="1" dirty="0" err="1" smtClean="0"/>
              <a:t>všude</a:t>
            </a:r>
            <a:r>
              <a:rPr lang="sk-SK" sz="2000" i="1" dirty="0" smtClean="0"/>
              <a:t> tam, kde </a:t>
            </a:r>
            <a:r>
              <a:rPr lang="sk-SK" sz="2000" i="1" dirty="0" err="1" smtClean="0"/>
              <a:t>se</a:t>
            </a:r>
            <a:r>
              <a:rPr lang="sk-SK" sz="2000" i="1" dirty="0" smtClean="0"/>
              <a:t> </a:t>
            </a:r>
            <a:r>
              <a:rPr lang="sk-SK" sz="2000" i="1" dirty="0" err="1" smtClean="0"/>
              <a:t>částice</a:t>
            </a:r>
            <a:r>
              <a:rPr lang="sk-SK" sz="2000" i="1" dirty="0" smtClean="0"/>
              <a:t> </a:t>
            </a:r>
            <a:r>
              <a:rPr lang="sk-SK" sz="2000" i="1" dirty="0" err="1" smtClean="0"/>
              <a:t>jakéhokoliv</a:t>
            </a:r>
            <a:r>
              <a:rPr lang="sk-SK" sz="2000" i="1" dirty="0" smtClean="0"/>
              <a:t> druhu </a:t>
            </a:r>
            <a:r>
              <a:rPr lang="sk-SK" sz="2000" i="1" dirty="0" err="1" smtClean="0"/>
              <a:t>dostávají</a:t>
            </a:r>
            <a:r>
              <a:rPr lang="sk-SK" sz="2000" i="1" dirty="0" smtClean="0"/>
              <a:t> do </a:t>
            </a:r>
            <a:r>
              <a:rPr lang="sk-SK" sz="2000" i="1" dirty="0" err="1" smtClean="0"/>
              <a:t>interakce</a:t>
            </a:r>
            <a:r>
              <a:rPr lang="sk-SK" sz="2000" dirty="0" smtClean="0"/>
              <a:t>“  I.DIOSI</a:t>
            </a:r>
          </a:p>
          <a:p>
            <a:r>
              <a:rPr lang="sk-SK" sz="2000" dirty="0" smtClean="0">
                <a:hlinkClick r:id="rId2"/>
              </a:rPr>
              <a:t>http://www.fundacion.telefonica.com/es/at/vida/vida10/paginas/v4/edingir.html</a:t>
            </a:r>
            <a:endParaRPr lang="sk-SK" sz="2000" dirty="0"/>
          </a:p>
        </p:txBody>
      </p:sp>
      <p:pic>
        <p:nvPicPr>
          <p:cNvPr id="2050" name="Picture 2" descr="H:\ALA TIM\BLOK 3\diosi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8224" y="4221088"/>
            <a:ext cx="3641450" cy="2636912"/>
          </a:xfrm>
          <a:prstGeom prst="rect">
            <a:avLst/>
          </a:prstGeom>
          <a:noFill/>
        </p:spPr>
      </p:pic>
      <p:pic>
        <p:nvPicPr>
          <p:cNvPr id="2051" name="Picture 3" descr="H:\ALA TIM\BLOK 3\diosi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6172" y="4213237"/>
            <a:ext cx="3652292" cy="2644763"/>
          </a:xfrm>
          <a:prstGeom prst="rect">
            <a:avLst/>
          </a:prstGeom>
          <a:noFill/>
        </p:spPr>
      </p:pic>
      <p:pic>
        <p:nvPicPr>
          <p:cNvPr id="2052" name="Picture 4" descr="H:\ALA TIM\BLOK 3\diosi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12568" y="1608936"/>
            <a:ext cx="3635896" cy="26328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Princípy NM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Automatizácia</a:t>
            </a:r>
          </a:p>
          <a:p>
            <a:r>
              <a:rPr lang="sk-SK" dirty="0" smtClean="0"/>
              <a:t>Variabilita</a:t>
            </a:r>
          </a:p>
          <a:p>
            <a:r>
              <a:rPr lang="sk-SK" dirty="0" smtClean="0"/>
              <a:t>Číselná reprezentácia</a:t>
            </a:r>
          </a:p>
          <a:p>
            <a:r>
              <a:rPr lang="sk-SK" dirty="0" smtClean="0"/>
              <a:t>Modularita</a:t>
            </a:r>
          </a:p>
          <a:p>
            <a:r>
              <a:rPr lang="sk-SK" dirty="0" smtClean="0"/>
              <a:t>Prekódovanie </a:t>
            </a:r>
          </a:p>
          <a:p>
            <a:endParaRPr lang="sk-SK" dirty="0" smtClean="0"/>
          </a:p>
          <a:p>
            <a:r>
              <a:rPr lang="en-US" dirty="0" smtClean="0"/>
              <a:t>MANOVICH, Lev (2005). </a:t>
            </a:r>
            <a:r>
              <a:rPr lang="en-US" i="1" dirty="0" smtClean="0"/>
              <a:t>The Language of New Media. Cambridge: The MIT Press.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Princípy NM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Automatizácia</a:t>
            </a:r>
          </a:p>
          <a:p>
            <a:r>
              <a:rPr lang="sk-SK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Variabilita</a:t>
            </a:r>
          </a:p>
          <a:p>
            <a:r>
              <a:rPr lang="sk-SK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Číselná reprezentácia</a:t>
            </a:r>
          </a:p>
          <a:p>
            <a:r>
              <a:rPr lang="sk-SK" dirty="0" smtClean="0"/>
              <a:t>Modularita</a:t>
            </a:r>
          </a:p>
          <a:p>
            <a:r>
              <a:rPr lang="sk-SK" dirty="0" smtClean="0"/>
              <a:t>Kultúrne prekódovanie </a:t>
            </a:r>
          </a:p>
          <a:p>
            <a:endParaRPr lang="sk-SK" dirty="0" smtClean="0"/>
          </a:p>
          <a:p>
            <a:r>
              <a:rPr lang="en-US" dirty="0" smtClean="0"/>
              <a:t>MANOVICH, Lev (2005). </a:t>
            </a:r>
            <a:r>
              <a:rPr lang="en-US" i="1" dirty="0" smtClean="0"/>
              <a:t>The Language of New Media. Cambridge: The MIT Press.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022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Kultúrne </a:t>
            </a:r>
            <a:r>
              <a:rPr lang="sk-SK" dirty="0" smtClean="0"/>
              <a:t>prekódovanie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Manovich</a:t>
            </a:r>
            <a:r>
              <a:rPr lang="sk-SK" dirty="0" smtClean="0"/>
              <a:t> rozdeľuje NM do dvoch vrstiev: (</a:t>
            </a:r>
            <a:r>
              <a:rPr lang="sk-SK" b="0" dirty="0" smtClean="0"/>
              <a:t>počítačová vrstva //  kultúrna vrstva) </a:t>
            </a:r>
            <a:endParaRPr lang="sk-SK" b="0" dirty="0"/>
          </a:p>
          <a:p>
            <a:endParaRPr lang="sk-SK" dirty="0"/>
          </a:p>
          <a:p>
            <a:r>
              <a:rPr lang="sk-SK" dirty="0" smtClean="0"/>
              <a:t>AL: </a:t>
            </a:r>
          </a:p>
          <a:p>
            <a:r>
              <a:rPr lang="sk-SK" b="0" dirty="0" smtClean="0"/>
              <a:t>trojitá fragmentácia vnímania </a:t>
            </a:r>
            <a:r>
              <a:rPr lang="sk-SK" b="0" dirty="0"/>
              <a:t>digitálneho diela, ktoré </a:t>
            </a:r>
            <a:r>
              <a:rPr lang="sk-SK" b="0" dirty="0" smtClean="0"/>
              <a:t>je vnímané </a:t>
            </a:r>
            <a:r>
              <a:rPr lang="sk-SK" b="0" dirty="0"/>
              <a:t>z </a:t>
            </a:r>
            <a:r>
              <a:rPr lang="sk-SK" b="0" dirty="0" smtClean="0"/>
              <a:t>pohľadu: </a:t>
            </a:r>
            <a:endParaRPr lang="sk-SK" b="0" dirty="0"/>
          </a:p>
          <a:p>
            <a:r>
              <a:rPr lang="sk-S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biologického </a:t>
            </a:r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kultúrneho </a:t>
            </a:r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počítačového</a:t>
            </a:r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2415479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755576" y="4077072"/>
            <a:ext cx="7920880" cy="936104"/>
          </a:xfrm>
        </p:spPr>
        <p:txBody>
          <a:bodyPr/>
          <a:lstStyle/>
          <a:p>
            <a:r>
              <a:rPr lang="sk-SK" sz="4000" dirty="0"/>
              <a:t>ALA z hľadiska použitých </a:t>
            </a:r>
            <a:r>
              <a:rPr lang="sk-SK" sz="4000" dirty="0" smtClean="0"/>
              <a:t>médií</a:t>
            </a:r>
            <a:endParaRPr lang="sk-SK" sz="4000" dirty="0"/>
          </a:p>
        </p:txBody>
      </p:sp>
    </p:spTree>
    <p:extLst>
      <p:ext uri="{BB962C8B-B14F-4D97-AF65-F5344CB8AC3E}">
        <p14:creationId xmlns:p14="http://schemas.microsoft.com/office/powerpoint/2010/main" val="201733240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Autonómny </a:t>
            </a:r>
            <a:r>
              <a:rPr lang="sk-SK" dirty="0" smtClean="0"/>
              <a:t>SW</a:t>
            </a:r>
          </a:p>
          <a:p>
            <a:r>
              <a:rPr lang="sk-SK" dirty="0" smtClean="0"/>
              <a:t>Polo-autonómny SW</a:t>
            </a:r>
          </a:p>
          <a:p>
            <a:r>
              <a:rPr lang="sk-SK" dirty="0" smtClean="0"/>
              <a:t>Skulptúry/fyzické objekty</a:t>
            </a:r>
            <a:endParaRPr lang="sk-SK" dirty="0"/>
          </a:p>
          <a:p>
            <a:r>
              <a:rPr lang="sk-SK" dirty="0" smtClean="0"/>
              <a:t>Animácie</a:t>
            </a:r>
          </a:p>
          <a:p>
            <a:r>
              <a:rPr lang="sk-SK" dirty="0" smtClean="0"/>
              <a:t>Internet art</a:t>
            </a:r>
          </a:p>
          <a:p>
            <a:r>
              <a:rPr lang="sk-SK" dirty="0" smtClean="0"/>
              <a:t>VR </a:t>
            </a:r>
            <a:r>
              <a:rPr lang="sk-SK" dirty="0"/>
              <a:t>a  </a:t>
            </a:r>
            <a:r>
              <a:rPr lang="sk-SK" dirty="0" smtClean="0"/>
              <a:t>AR</a:t>
            </a:r>
          </a:p>
          <a:p>
            <a:r>
              <a:rPr lang="sk-SK" dirty="0" smtClean="0"/>
              <a:t>Zvukové/hudobné </a:t>
            </a:r>
            <a:r>
              <a:rPr lang="sk-SK" dirty="0" err="1" smtClean="0"/>
              <a:t>environmenty</a:t>
            </a:r>
            <a:r>
              <a:rPr lang="sk-SK" i="1" dirty="0" smtClean="0"/>
              <a:t> 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49504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i="1" dirty="0" smtClean="0"/>
              <a:t>Náhoda 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slovo </a:t>
            </a:r>
            <a:r>
              <a:rPr lang="sk-SK" i="1" dirty="0"/>
              <a:t>náhoda</a:t>
            </a:r>
            <a:r>
              <a:rPr lang="sk-SK" dirty="0"/>
              <a:t> </a:t>
            </a:r>
            <a:r>
              <a:rPr lang="sk-SK" dirty="0" smtClean="0"/>
              <a:t>je </a:t>
            </a:r>
            <a:r>
              <a:rPr lang="sk-SK" dirty="0"/>
              <a:t>zložené z troch častí: </a:t>
            </a:r>
          </a:p>
          <a:p>
            <a:pPr marL="0" indent="0">
              <a:buNone/>
            </a:pPr>
            <a:r>
              <a:rPr lang="sk-SK" i="1" dirty="0" smtClean="0"/>
              <a:t>				</a:t>
            </a:r>
            <a:r>
              <a:rPr lang="sk-SK" i="1" dirty="0" err="1" smtClean="0"/>
              <a:t>ná</a:t>
            </a:r>
            <a:r>
              <a:rPr lang="sk-SK" i="1" dirty="0" smtClean="0"/>
              <a:t>-hod-a</a:t>
            </a:r>
            <a:endParaRPr lang="sk-SK" dirty="0"/>
          </a:p>
          <a:p>
            <a:pPr marL="0" indent="0">
              <a:buNone/>
            </a:pPr>
            <a:r>
              <a:rPr lang="sk-SK" i="1" dirty="0" smtClean="0"/>
              <a:t>Hod</a:t>
            </a:r>
            <a:r>
              <a:rPr lang="sk-SK" dirty="0" smtClean="0"/>
              <a:t> = čin</a:t>
            </a:r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žiaden </a:t>
            </a:r>
            <a:r>
              <a:rPr lang="sk-SK" i="1" dirty="0"/>
              <a:t>hod</a:t>
            </a:r>
            <a:r>
              <a:rPr lang="sk-SK" dirty="0"/>
              <a:t>, či </a:t>
            </a:r>
            <a:r>
              <a:rPr lang="sk-SK" i="1" dirty="0" err="1"/>
              <a:t>nahod-enie</a:t>
            </a:r>
            <a:r>
              <a:rPr lang="sk-SK" dirty="0"/>
              <a:t> sa neudeje len </a:t>
            </a:r>
            <a:r>
              <a:rPr lang="sk-SK" dirty="0" smtClean="0"/>
              <a:t>tak</a:t>
            </a:r>
          </a:p>
          <a:p>
            <a:pPr marL="0" indent="0">
              <a:buNone/>
            </a:pPr>
            <a:r>
              <a:rPr lang="sk-SK" dirty="0" smtClean="0"/>
              <a:t>predchádza mu myšlienka</a:t>
            </a:r>
            <a:r>
              <a:rPr lang="sk-SK" dirty="0"/>
              <a:t>, ktorú niekto zrealizuje. </a:t>
            </a:r>
            <a:endParaRPr lang="sk-SK" dirty="0" smtClean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príčina </a:t>
            </a:r>
            <a:r>
              <a:rPr lang="sk-SK" dirty="0"/>
              <a:t>= následok. </a:t>
            </a: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401924081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Autonómny SW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64071" y="1556792"/>
            <a:ext cx="6779096" cy="3670033"/>
          </a:xfrm>
        </p:spPr>
        <p:txBody>
          <a:bodyPr>
            <a:normAutofit fontScale="92500" lnSpcReduction="20000"/>
          </a:bodyPr>
          <a:lstStyle/>
          <a:p>
            <a:r>
              <a:rPr lang="sk-SK" b="1" dirty="0" err="1" smtClean="0"/>
              <a:t>Thomas</a:t>
            </a:r>
            <a:r>
              <a:rPr lang="sk-SK" b="1" dirty="0" smtClean="0"/>
              <a:t> </a:t>
            </a:r>
            <a:r>
              <a:rPr lang="sk-SK" b="1" dirty="0" err="1" smtClean="0"/>
              <a:t>Ray:</a:t>
            </a:r>
            <a:r>
              <a:rPr lang="sk-SK" b="1" i="1" dirty="0" err="1" smtClean="0"/>
              <a:t>Tierra</a:t>
            </a:r>
            <a:r>
              <a:rPr lang="sk-SK" b="1" i="1" dirty="0" smtClean="0"/>
              <a:t> (1990)</a:t>
            </a:r>
          </a:p>
          <a:p>
            <a:r>
              <a:rPr lang="sk-SK" dirty="0" smtClean="0"/>
              <a:t>je prvým príkladom umelej evolúcie založenej na </a:t>
            </a:r>
            <a:r>
              <a:rPr lang="sk-SK" dirty="0" err="1" smtClean="0"/>
              <a:t>darwinovských</a:t>
            </a:r>
            <a:r>
              <a:rPr lang="sk-SK" dirty="0" smtClean="0"/>
              <a:t> princípoch</a:t>
            </a:r>
          </a:p>
          <a:p>
            <a:endParaRPr lang="sk-SK" dirty="0" smtClean="0"/>
          </a:p>
          <a:p>
            <a:r>
              <a:rPr lang="sk-SK" dirty="0" smtClean="0"/>
              <a:t>simuluje evolúciu prostredníctvom </a:t>
            </a:r>
          </a:p>
          <a:p>
            <a:pPr>
              <a:buNone/>
            </a:pPr>
            <a:r>
              <a:rPr lang="sk-SK" dirty="0" smtClean="0"/>
              <a:t>   reprodukovateľnej genetickej architektúry</a:t>
            </a:r>
          </a:p>
          <a:p>
            <a:pPr>
              <a:buNone/>
            </a:pPr>
            <a:endParaRPr lang="sk-SK" b="1" dirty="0" smtClean="0"/>
          </a:p>
          <a:p>
            <a:pPr>
              <a:buNone/>
            </a:pPr>
            <a:r>
              <a:rPr lang="sk-SK" b="1" dirty="0" smtClean="0"/>
              <a:t>   „</a:t>
            </a:r>
            <a:r>
              <a:rPr lang="sk-SK" b="1" i="1" dirty="0" smtClean="0"/>
              <a:t>prírodná umelá evolúcia</a:t>
            </a:r>
            <a:r>
              <a:rPr lang="sk-SK" b="1" dirty="0" smtClean="0"/>
              <a:t>“</a:t>
            </a:r>
            <a:endParaRPr lang="sk-SK" dirty="0" smtClean="0"/>
          </a:p>
          <a:p>
            <a:pPr>
              <a:buNone/>
            </a:pPr>
            <a:endParaRPr lang="sk-SK" dirty="0" smtClean="0"/>
          </a:p>
        </p:txBody>
      </p:sp>
      <p:pic>
        <p:nvPicPr>
          <p:cNvPr id="3074" name="Picture 2" descr="H:\ALA TIM\BLOK 3\obrazky\ray_tierra_almondc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717032"/>
            <a:ext cx="3425019" cy="2655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err="1" smtClean="0"/>
              <a:t>Thomas</a:t>
            </a:r>
            <a:r>
              <a:rPr lang="sk-SK" dirty="0" smtClean="0"/>
              <a:t> </a:t>
            </a:r>
            <a:r>
              <a:rPr lang="sk-SK" dirty="0" err="1" smtClean="0"/>
              <a:t>Ray:</a:t>
            </a:r>
            <a:r>
              <a:rPr lang="sk-SK" i="1" dirty="0" err="1" smtClean="0"/>
              <a:t>Tierra</a:t>
            </a:r>
            <a:r>
              <a:rPr lang="sk-SK" i="1" dirty="0" smtClean="0"/>
              <a:t> (1990)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Životným prostredím je CPU</a:t>
            </a:r>
          </a:p>
          <a:p>
            <a:r>
              <a:rPr lang="sk-SK" dirty="0" smtClean="0"/>
              <a:t>Boj o život predstavuje boj jedincov o operačnú pamäť  (</a:t>
            </a:r>
            <a:r>
              <a:rPr lang="sk-SK" dirty="0" err="1" smtClean="0"/>
              <a:t>soup</a:t>
            </a:r>
            <a:r>
              <a:rPr lang="sk-SK" dirty="0" smtClean="0"/>
              <a:t>)</a:t>
            </a:r>
          </a:p>
          <a:p>
            <a:r>
              <a:rPr lang="sk-SK" dirty="0" smtClean="0"/>
              <a:t>Kód môže "mutovať„ (náhodnými zmenami bitov) alebo sa "</a:t>
            </a:r>
            <a:r>
              <a:rPr lang="sk-SK" dirty="0" err="1" smtClean="0"/>
              <a:t>rekombinovať</a:t>
            </a:r>
            <a:r>
              <a:rPr lang="sk-SK" dirty="0" smtClean="0"/>
              <a:t>" (výmenou častí kódu medzi algoritmami).</a:t>
            </a:r>
          </a:p>
          <a:p>
            <a:r>
              <a:rPr lang="sk-SK" dirty="0" smtClean="0"/>
              <a:t>Mutácie ovplyvňujú tú časť kódu, ktorá určuje schopnosť (</a:t>
            </a:r>
            <a:r>
              <a:rPr lang="sk-SK" i="1" dirty="0" err="1" smtClean="0"/>
              <a:t>fitness</a:t>
            </a:r>
            <a:r>
              <a:rPr lang="sk-SK" i="1" dirty="0" smtClean="0"/>
              <a:t>) </a:t>
            </a:r>
            <a:r>
              <a:rPr lang="sk-SK" dirty="0" smtClean="0"/>
              <a:t>daného jedinca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95536" y="356607"/>
            <a:ext cx="7772400" cy="1362075"/>
          </a:xfrm>
        </p:spPr>
        <p:txBody>
          <a:bodyPr/>
          <a:lstStyle/>
          <a:p>
            <a:r>
              <a:rPr lang="sk-SK" sz="3200" dirty="0"/>
              <a:t>Thomas </a:t>
            </a:r>
            <a:r>
              <a:rPr lang="sk-SK" sz="3200" dirty="0" err="1"/>
              <a:t>Ray:</a:t>
            </a:r>
            <a:r>
              <a:rPr lang="sk-SK" sz="3200" i="1" dirty="0" err="1"/>
              <a:t>Tierra</a:t>
            </a:r>
            <a:r>
              <a:rPr lang="sk-SK" sz="3200" i="1" dirty="0"/>
              <a:t> (1990)</a:t>
            </a:r>
            <a:endParaRPr lang="sk-SK" sz="3200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115616" y="4715534"/>
            <a:ext cx="7772400" cy="924123"/>
          </a:xfrm>
        </p:spPr>
        <p:txBody>
          <a:bodyPr/>
          <a:lstStyle/>
          <a:p>
            <a:r>
              <a:rPr lang="sk-SK" dirty="0"/>
              <a:t>https://www.youtube.com/watch?v=Wl5rRGVD0QI</a:t>
            </a:r>
          </a:p>
        </p:txBody>
      </p:sp>
      <p:pic>
        <p:nvPicPr>
          <p:cNvPr id="4" name="Zástupný symbol obsahu 3" descr="almonda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rcRect t="1299" b="1299"/>
          <a:stretch>
            <a:fillRect/>
          </a:stretch>
        </p:blipFill>
        <p:spPr>
          <a:xfrm>
            <a:off x="1538536" y="1062796"/>
            <a:ext cx="5486400" cy="4114800"/>
          </a:xfrm>
        </p:spPr>
      </p:pic>
      <p:sp>
        <p:nvSpPr>
          <p:cNvPr id="5" name="Obdĺžnik 4"/>
          <p:cNvSpPr/>
          <p:nvPr/>
        </p:nvSpPr>
        <p:spPr>
          <a:xfrm>
            <a:off x="251520" y="5883785"/>
            <a:ext cx="8748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600" dirty="0" smtClean="0"/>
              <a:t>Digitálne organizmy v systéme Tierra: hostitelia – dlhé červené organizmy (programy),</a:t>
            </a:r>
            <a:br>
              <a:rPr lang="sk-SK" sz="1600" dirty="0" smtClean="0"/>
            </a:br>
            <a:r>
              <a:rPr lang="sk-SK" sz="1600" dirty="0" smtClean="0"/>
              <a:t>parazity – krátke žlté organizmy (programy), ďalšie farby - iné mutácie pôvodných</a:t>
            </a:r>
            <a:br>
              <a:rPr lang="sk-SK" sz="1600" dirty="0" smtClean="0"/>
            </a:br>
            <a:r>
              <a:rPr lang="sk-SK" sz="1600" dirty="0" smtClean="0"/>
              <a:t>programov. Zdroj: Tierra</a:t>
            </a:r>
            <a:endParaRPr lang="sk-SK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Thomas</a:t>
            </a:r>
            <a:r>
              <a:rPr lang="sk-SK" dirty="0" smtClean="0"/>
              <a:t> </a:t>
            </a:r>
            <a:r>
              <a:rPr lang="sk-SK" dirty="0" err="1" smtClean="0"/>
              <a:t>Ray:</a:t>
            </a:r>
            <a:r>
              <a:rPr lang="sk-SK" i="1" dirty="0" err="1" smtClean="0"/>
              <a:t>Tierra</a:t>
            </a:r>
            <a:r>
              <a:rPr lang="sk-SK" i="1" dirty="0" smtClean="0"/>
              <a:t> (1990)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i="1" dirty="0" smtClean="0"/>
              <a:t>„ ide o binárne operácie, ktoré sa transformujú do </a:t>
            </a:r>
            <a:r>
              <a:rPr lang="sk-SK" sz="2800" i="1" dirty="0" err="1" smtClean="0"/>
              <a:t>darwinovského</a:t>
            </a:r>
            <a:r>
              <a:rPr lang="sk-SK" sz="2800" i="1" dirty="0" smtClean="0"/>
              <a:t> zápasu o prežitie a reprodukciu“</a:t>
            </a:r>
          </a:p>
          <a:p>
            <a:endParaRPr lang="sk-SK" sz="2800" i="1" dirty="0" smtClean="0"/>
          </a:p>
          <a:p>
            <a:r>
              <a:rPr lang="sk-SK" sz="2800" i="1" dirty="0" smtClean="0"/>
              <a:t>„V </a:t>
            </a:r>
            <a:r>
              <a:rPr lang="sk-SK" sz="2800" i="1" dirty="0" err="1" smtClean="0"/>
              <a:t>Tierre</a:t>
            </a:r>
            <a:r>
              <a:rPr lang="sk-SK" sz="2800" i="1" dirty="0" smtClean="0"/>
              <a:t> prebieha dráma, ktorá opisuje život, vzostupy a pády rás, niektorých beznádejných, iných víťazných“</a:t>
            </a:r>
          </a:p>
          <a:p>
            <a:endParaRPr lang="sk-SK" dirty="0" smtClean="0"/>
          </a:p>
          <a:p>
            <a:r>
              <a:rPr lang="en-US" sz="2000" dirty="0" smtClean="0"/>
              <a:t>HAYLES, N. Katherine (1999). </a:t>
            </a:r>
            <a:r>
              <a:rPr lang="en-US" sz="2000" i="1" dirty="0" smtClean="0"/>
              <a:t>How we Became </a:t>
            </a:r>
            <a:r>
              <a:rPr lang="en-US" sz="2000" i="1" dirty="0" err="1" smtClean="0"/>
              <a:t>Posthuman</a:t>
            </a:r>
            <a:r>
              <a:rPr lang="en-US" sz="2000" i="1" dirty="0" smtClean="0"/>
              <a:t>, in Virtual Bodies in Cybernetics, Literature, and</a:t>
            </a:r>
          </a:p>
          <a:p>
            <a:r>
              <a:rPr lang="en-US" sz="2000" i="1" dirty="0" smtClean="0"/>
              <a:t>Informatics. Chicago: The University of Chicago Press.</a:t>
            </a:r>
            <a:endParaRPr lang="sk-SK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i="1" dirty="0" smtClean="0"/>
              <a:t>Ide o rýdzo strojové </a:t>
            </a:r>
            <a:r>
              <a:rPr lang="sk-SK" i="1" dirty="0" err="1" smtClean="0"/>
              <a:t>performance</a:t>
            </a:r>
            <a:r>
              <a:rPr lang="sk-SK" i="1" dirty="0" smtClean="0"/>
              <a:t> bez ľudských činiteľov, ktoré zdôrazňujú autonómiu  procesov a predvádzajú rôzne vlastnosti softvéru, hardvéru či siete. Táto skupina chápe </a:t>
            </a:r>
            <a:r>
              <a:rPr lang="sk-SK" i="1" dirty="0" err="1" smtClean="0"/>
              <a:t>performativitu</a:t>
            </a:r>
            <a:r>
              <a:rPr lang="sk-SK" i="1" dirty="0" smtClean="0"/>
              <a:t> ako prostriedok, ako ukázať autonómiu strojov</a:t>
            </a:r>
            <a:r>
              <a:rPr lang="sk-SK" dirty="0" smtClean="0"/>
              <a:t>“ </a:t>
            </a:r>
          </a:p>
          <a:p>
            <a:endParaRPr lang="sk-SK" dirty="0" smtClean="0"/>
          </a:p>
          <a:p>
            <a:r>
              <a:rPr lang="sk-SK" sz="2200" dirty="0" smtClean="0"/>
              <a:t>KERA, Denisa (2005). </a:t>
            </a:r>
            <a:r>
              <a:rPr lang="sk-SK" sz="2200" i="1" dirty="0" err="1" smtClean="0"/>
              <a:t>Performativita</a:t>
            </a:r>
            <a:r>
              <a:rPr lang="sk-SK" sz="2200" i="1" dirty="0" smtClean="0"/>
              <a:t>, </a:t>
            </a:r>
            <a:r>
              <a:rPr lang="sk-SK" sz="2200" i="1" dirty="0" err="1" smtClean="0"/>
              <a:t>emergence</a:t>
            </a:r>
            <a:r>
              <a:rPr lang="sk-SK" sz="2200" i="1" dirty="0" smtClean="0"/>
              <a:t> a kódy. </a:t>
            </a:r>
            <a:r>
              <a:rPr lang="sk-SK" sz="2200" i="1" dirty="0" err="1" smtClean="0"/>
              <a:t>Entermediale</a:t>
            </a:r>
            <a:r>
              <a:rPr lang="sk-SK" sz="2200" i="1" dirty="0" smtClean="0"/>
              <a:t>: Festival nových technológií. </a:t>
            </a:r>
            <a:r>
              <a:rPr lang="sk-SK" sz="2200" dirty="0" smtClean="0"/>
              <a:t>In: </a:t>
            </a:r>
            <a:r>
              <a:rPr lang="sk-SK" sz="2200" dirty="0" err="1" smtClean="0"/>
              <a:t>Entermultimediale</a:t>
            </a:r>
            <a:r>
              <a:rPr lang="sk-SK" sz="2200" dirty="0" smtClean="0"/>
              <a:t> 2. 1. vyd. 2005. Praha: CIANT0</a:t>
            </a:r>
          </a:p>
          <a:p>
            <a:r>
              <a:rPr lang="sk-SK" sz="2200" dirty="0" smtClean="0"/>
              <a:t> </a:t>
            </a:r>
            <a:r>
              <a:rPr lang="sk-SK" sz="1200" dirty="0" smtClean="0">
                <a:hlinkClick r:id="rId2"/>
              </a:rPr>
              <a:t>http://www.ciant.cz/index.php/Publikace/View-document/1-Festival-Enter-2005?format=raw&amp;tmpl=component</a:t>
            </a:r>
            <a:endParaRPr lang="sk-SK" sz="1200" dirty="0" smtClean="0"/>
          </a:p>
          <a:p>
            <a:endParaRPr lang="sk-SK" sz="1200" dirty="0" smtClean="0"/>
          </a:p>
          <a:p>
            <a:endParaRPr lang="sk-S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Ďalšie AL simulátory </a:t>
            </a:r>
            <a:endParaRPr lang="sk-SK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2564973"/>
              </p:ext>
            </p:extLst>
          </p:nvPr>
        </p:nvGraphicFramePr>
        <p:xfrm>
          <a:off x="611560" y="1268760"/>
          <a:ext cx="7160840" cy="5381305"/>
        </p:xfrm>
        <a:graphic>
          <a:graphicData uri="http://schemas.openxmlformats.org/drawingml/2006/table">
            <a:tbl>
              <a:tblPr/>
              <a:tblGrid>
                <a:gridCol w="1790210"/>
                <a:gridCol w="1790210"/>
                <a:gridCol w="1790210"/>
                <a:gridCol w="1790210"/>
              </a:tblGrid>
              <a:tr h="263502">
                <a:tc>
                  <a:txBody>
                    <a:bodyPr/>
                    <a:lstStyle/>
                    <a:p>
                      <a:r>
                        <a:rPr lang="sk-SK" sz="1200" b="1" dirty="0" err="1">
                          <a:solidFill>
                            <a:schemeClr val="tx2"/>
                          </a:solidFill>
                        </a:rPr>
                        <a:t>Name</a:t>
                      </a:r>
                      <a:endParaRPr lang="sk-SK" sz="1200" b="1" dirty="0">
                        <a:solidFill>
                          <a:schemeClr val="tx2"/>
                        </a:solidFill>
                      </a:endParaRPr>
                    </a:p>
                  </a:txBody>
                  <a:tcPr marL="61332" marR="61332" marT="30666" marB="306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200" b="1">
                          <a:solidFill>
                            <a:schemeClr val="tx2"/>
                          </a:solidFill>
                        </a:rPr>
                        <a:t>Driven By</a:t>
                      </a:r>
                    </a:p>
                  </a:txBody>
                  <a:tcPr marL="61332" marR="61332" marT="30666" marB="306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200" b="1">
                          <a:solidFill>
                            <a:schemeClr val="tx2"/>
                          </a:solidFill>
                        </a:rPr>
                        <a:t>Started</a:t>
                      </a:r>
                    </a:p>
                  </a:txBody>
                  <a:tcPr marL="61332" marR="61332" marT="30666" marB="306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200" b="1">
                          <a:solidFill>
                            <a:schemeClr val="tx2"/>
                          </a:solidFill>
                        </a:rPr>
                        <a:t>Ended</a:t>
                      </a:r>
                    </a:p>
                  </a:txBody>
                  <a:tcPr marL="61332" marR="61332" marT="30666" marB="306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2305">
                <a:tc>
                  <a:txBody>
                    <a:bodyPr/>
                    <a:lstStyle/>
                    <a:p>
                      <a:r>
                        <a:rPr lang="sk-SK" sz="1200" b="1" u="sng" dirty="0">
                          <a:solidFill>
                            <a:schemeClr val="tx2"/>
                          </a:solidFill>
                        </a:rPr>
                        <a:t>Avida</a:t>
                      </a:r>
                    </a:p>
                  </a:txBody>
                  <a:tcPr marL="61332" marR="61332" marT="30666" marB="306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200" b="1">
                          <a:solidFill>
                            <a:schemeClr val="tx2"/>
                          </a:solidFill>
                        </a:rPr>
                        <a:t>executable dna</a:t>
                      </a:r>
                    </a:p>
                  </a:txBody>
                  <a:tcPr marL="61332" marR="61332" marT="30666" marB="306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200" b="1">
                          <a:solidFill>
                            <a:schemeClr val="tx2"/>
                          </a:solidFill>
                        </a:rPr>
                        <a:t>1993</a:t>
                      </a:r>
                    </a:p>
                  </a:txBody>
                  <a:tcPr marL="61332" marR="61332" marT="30666" marB="306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200" b="1">
                          <a:solidFill>
                            <a:schemeClr val="tx2"/>
                          </a:solidFill>
                        </a:rPr>
                        <a:t>NA</a:t>
                      </a:r>
                    </a:p>
                  </a:txBody>
                  <a:tcPr marL="61332" marR="61332" marT="30666" marB="306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502">
                <a:tc>
                  <a:txBody>
                    <a:bodyPr/>
                    <a:lstStyle/>
                    <a:p>
                      <a:r>
                        <a:rPr lang="sk-SK" sz="1200" b="1" dirty="0">
                          <a:solidFill>
                            <a:schemeClr val="tx2"/>
                          </a:solidFill>
                        </a:rPr>
                        <a:t>brev</a:t>
                      </a:r>
                      <a:r>
                        <a:rPr lang="sk-SK" sz="1200" b="1" dirty="0">
                          <a:solidFill>
                            <a:schemeClr val="tx2"/>
                          </a:solidFill>
                          <a:hlinkClick r:id="rId2" tooltip="Breve (software)"/>
                        </a:rPr>
                        <a:t>e</a:t>
                      </a:r>
                      <a:endParaRPr lang="sk-SK" sz="1200" b="1" dirty="0">
                        <a:solidFill>
                          <a:schemeClr val="tx2"/>
                        </a:solidFill>
                      </a:endParaRPr>
                    </a:p>
                  </a:txBody>
                  <a:tcPr marL="61332" marR="61332" marT="30666" marB="306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200" b="1">
                          <a:solidFill>
                            <a:schemeClr val="tx2"/>
                          </a:solidFill>
                        </a:rPr>
                        <a:t>executable dna</a:t>
                      </a:r>
                    </a:p>
                  </a:txBody>
                  <a:tcPr marL="61332" marR="61332" marT="30666" marB="306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200" b="1">
                          <a:solidFill>
                            <a:schemeClr val="tx2"/>
                          </a:solidFill>
                        </a:rPr>
                        <a:t>2006</a:t>
                      </a:r>
                    </a:p>
                  </a:txBody>
                  <a:tcPr marL="61332" marR="61332" marT="30666" marB="306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200" b="1">
                          <a:solidFill>
                            <a:schemeClr val="tx2"/>
                          </a:solidFill>
                        </a:rPr>
                        <a:t>NA</a:t>
                      </a:r>
                    </a:p>
                  </a:txBody>
                  <a:tcPr marL="61332" marR="61332" marT="30666" marB="306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502">
                <a:tc>
                  <a:txBody>
                    <a:bodyPr/>
                    <a:lstStyle/>
                    <a:p>
                      <a:r>
                        <a:rPr lang="sk-SK" sz="1200" b="1" dirty="0">
                          <a:solidFill>
                            <a:schemeClr val="tx2"/>
                          </a:solidFill>
                        </a:rPr>
                        <a:t>Creatures</a:t>
                      </a:r>
                    </a:p>
                  </a:txBody>
                  <a:tcPr marL="61332" marR="61332" marT="30666" marB="306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200" b="1">
                          <a:solidFill>
                            <a:schemeClr val="tx2"/>
                          </a:solidFill>
                        </a:rPr>
                        <a:t>neural net</a:t>
                      </a:r>
                    </a:p>
                  </a:txBody>
                  <a:tcPr marL="61332" marR="61332" marT="30666" marB="306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200" b="1">
                          <a:solidFill>
                            <a:schemeClr val="tx2"/>
                          </a:solidFill>
                        </a:rPr>
                        <a:t>mid-1990s</a:t>
                      </a:r>
                    </a:p>
                  </a:txBody>
                  <a:tcPr marL="61332" marR="61332" marT="30666" marB="306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sk-SK" sz="1200" b="1">
                        <a:solidFill>
                          <a:schemeClr val="tx2"/>
                        </a:solidFill>
                      </a:endParaRPr>
                    </a:p>
                  </a:txBody>
                  <a:tcPr marL="61332" marR="61332" marT="30666" marB="306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502">
                <a:tc>
                  <a:txBody>
                    <a:bodyPr/>
                    <a:lstStyle/>
                    <a:p>
                      <a:r>
                        <a:rPr lang="sk-SK" sz="1200" b="1" dirty="0">
                          <a:solidFill>
                            <a:schemeClr val="tx2"/>
                          </a:solidFill>
                        </a:rPr>
                        <a:t>Critterding</a:t>
                      </a:r>
                    </a:p>
                  </a:txBody>
                  <a:tcPr marL="61332" marR="61332" marT="30666" marB="306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200" b="1">
                          <a:solidFill>
                            <a:schemeClr val="tx2"/>
                          </a:solidFill>
                        </a:rPr>
                        <a:t>neural net</a:t>
                      </a:r>
                    </a:p>
                  </a:txBody>
                  <a:tcPr marL="61332" marR="61332" marT="30666" marB="306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200" b="1">
                          <a:solidFill>
                            <a:schemeClr val="tx2"/>
                          </a:solidFill>
                        </a:rPr>
                        <a:t>2005</a:t>
                      </a:r>
                    </a:p>
                  </a:txBody>
                  <a:tcPr marL="61332" marR="61332" marT="30666" marB="306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200" b="1">
                          <a:solidFill>
                            <a:schemeClr val="tx2"/>
                          </a:solidFill>
                        </a:rPr>
                        <a:t>NA</a:t>
                      </a:r>
                    </a:p>
                  </a:txBody>
                  <a:tcPr marL="61332" marR="61332" marT="30666" marB="306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502">
                <a:tc>
                  <a:txBody>
                    <a:bodyPr/>
                    <a:lstStyle/>
                    <a:p>
                      <a:r>
                        <a:rPr lang="sk-SK" sz="1200" b="1" dirty="0">
                          <a:solidFill>
                            <a:schemeClr val="tx2"/>
                          </a:solidFill>
                        </a:rPr>
                        <a:t>Darwinbots</a:t>
                      </a:r>
                    </a:p>
                  </a:txBody>
                  <a:tcPr marL="61332" marR="61332" marT="30666" marB="306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200" b="1">
                          <a:solidFill>
                            <a:schemeClr val="tx2"/>
                          </a:solidFill>
                        </a:rPr>
                        <a:t>executable dna</a:t>
                      </a:r>
                    </a:p>
                  </a:txBody>
                  <a:tcPr marL="61332" marR="61332" marT="30666" marB="306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200" b="1">
                          <a:solidFill>
                            <a:schemeClr val="tx2"/>
                          </a:solidFill>
                        </a:rPr>
                        <a:t>2003</a:t>
                      </a:r>
                    </a:p>
                  </a:txBody>
                  <a:tcPr marL="61332" marR="61332" marT="30666" marB="306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sk-SK" sz="1200" b="1">
                        <a:solidFill>
                          <a:schemeClr val="tx2"/>
                        </a:solidFill>
                      </a:endParaRPr>
                    </a:p>
                  </a:txBody>
                  <a:tcPr marL="61332" marR="61332" marT="30666" marB="306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502">
                <a:tc>
                  <a:txBody>
                    <a:bodyPr/>
                    <a:lstStyle/>
                    <a:p>
                      <a:r>
                        <a:rPr lang="sk-SK" sz="1200" b="1" dirty="0">
                          <a:solidFill>
                            <a:schemeClr val="tx2"/>
                          </a:solidFill>
                        </a:rPr>
                        <a:t>DigiHive</a:t>
                      </a:r>
                    </a:p>
                  </a:txBody>
                  <a:tcPr marL="61332" marR="61332" marT="30666" marB="306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200" b="1">
                          <a:solidFill>
                            <a:schemeClr val="tx2"/>
                          </a:solidFill>
                        </a:rPr>
                        <a:t>executable dna</a:t>
                      </a:r>
                    </a:p>
                  </a:txBody>
                  <a:tcPr marL="61332" marR="61332" marT="30666" marB="306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200" b="1">
                          <a:solidFill>
                            <a:schemeClr val="tx2"/>
                          </a:solidFill>
                        </a:rPr>
                        <a:t>2006</a:t>
                      </a:r>
                    </a:p>
                  </a:txBody>
                  <a:tcPr marL="61332" marR="61332" marT="30666" marB="306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200" b="1">
                          <a:solidFill>
                            <a:schemeClr val="tx2"/>
                          </a:solidFill>
                        </a:rPr>
                        <a:t>2009</a:t>
                      </a:r>
                    </a:p>
                  </a:txBody>
                  <a:tcPr marL="61332" marR="61332" marT="30666" marB="306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0899">
                <a:tc>
                  <a:txBody>
                    <a:bodyPr/>
                    <a:lstStyle/>
                    <a:p>
                      <a:r>
                        <a:rPr lang="sk-SK" sz="1200" b="1" dirty="0">
                          <a:solidFill>
                            <a:schemeClr val="tx2"/>
                          </a:solidFill>
                        </a:rPr>
                        <a:t>DOSE</a:t>
                      </a:r>
                    </a:p>
                  </a:txBody>
                  <a:tcPr marL="61332" marR="61332" marT="30666" marB="306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200" b="1">
                          <a:solidFill>
                            <a:schemeClr val="tx2"/>
                          </a:solidFill>
                        </a:rPr>
                        <a:t>executable dna</a:t>
                      </a:r>
                    </a:p>
                  </a:txBody>
                  <a:tcPr marL="61332" marR="61332" marT="30666" marB="306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200" b="1">
                          <a:solidFill>
                            <a:schemeClr val="tx2"/>
                          </a:solidFill>
                        </a:rPr>
                        <a:t>2012</a:t>
                      </a:r>
                    </a:p>
                  </a:txBody>
                  <a:tcPr marL="61332" marR="61332" marT="30666" marB="306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200" b="1">
                          <a:solidFill>
                            <a:schemeClr val="tx2"/>
                          </a:solidFill>
                        </a:rPr>
                        <a:t>NA</a:t>
                      </a:r>
                    </a:p>
                  </a:txBody>
                  <a:tcPr marL="61332" marR="61332" marT="30666" marB="306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1129">
                <a:tc>
                  <a:txBody>
                    <a:bodyPr/>
                    <a:lstStyle/>
                    <a:p>
                      <a:r>
                        <a:rPr lang="sk-SK" sz="1200" b="1" dirty="0">
                          <a:solidFill>
                            <a:schemeClr val="tx2"/>
                          </a:solidFill>
                        </a:rPr>
                        <a:t>EcoSim</a:t>
                      </a:r>
                    </a:p>
                  </a:txBody>
                  <a:tcPr marL="61332" marR="61332" marT="30666" marB="306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200" b="1">
                          <a:solidFill>
                            <a:schemeClr val="tx2"/>
                          </a:solidFill>
                        </a:rPr>
                        <a:t>Fuzzy Cognitive Map</a:t>
                      </a:r>
                    </a:p>
                  </a:txBody>
                  <a:tcPr marL="61332" marR="61332" marT="30666" marB="306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200" b="1">
                          <a:solidFill>
                            <a:schemeClr val="tx2"/>
                          </a:solidFill>
                        </a:rPr>
                        <a:t>2009</a:t>
                      </a:r>
                    </a:p>
                  </a:txBody>
                  <a:tcPr marL="61332" marR="61332" marT="30666" marB="306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200" b="1">
                          <a:solidFill>
                            <a:schemeClr val="tx2"/>
                          </a:solidFill>
                        </a:rPr>
                        <a:t>NA</a:t>
                      </a:r>
                    </a:p>
                  </a:txBody>
                  <a:tcPr marL="61332" marR="61332" marT="30666" marB="306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502">
                <a:tc>
                  <a:txBody>
                    <a:bodyPr/>
                    <a:lstStyle/>
                    <a:p>
                      <a:r>
                        <a:rPr lang="sk-SK" sz="1200" b="1" dirty="0">
                          <a:solidFill>
                            <a:schemeClr val="tx2"/>
                          </a:solidFill>
                        </a:rPr>
                        <a:t>Evolve 4.0</a:t>
                      </a:r>
                    </a:p>
                  </a:txBody>
                  <a:tcPr marL="61332" marR="61332" marT="30666" marB="306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200" b="1">
                          <a:solidFill>
                            <a:schemeClr val="tx2"/>
                          </a:solidFill>
                        </a:rPr>
                        <a:t>executable dna</a:t>
                      </a:r>
                    </a:p>
                  </a:txBody>
                  <a:tcPr marL="61332" marR="61332" marT="30666" marB="306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200" b="1">
                          <a:solidFill>
                            <a:schemeClr val="tx2"/>
                          </a:solidFill>
                        </a:rPr>
                        <a:t>1996</a:t>
                      </a:r>
                    </a:p>
                  </a:txBody>
                  <a:tcPr marL="61332" marR="61332" marT="30666" marB="306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200" b="1" dirty="0">
                          <a:solidFill>
                            <a:schemeClr val="tx2"/>
                          </a:solidFill>
                        </a:rPr>
                        <a:t>2007</a:t>
                      </a:r>
                    </a:p>
                  </a:txBody>
                  <a:tcPr marL="61332" marR="61332" marT="30666" marB="306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502">
                <a:tc>
                  <a:txBody>
                    <a:bodyPr/>
                    <a:lstStyle/>
                    <a:p>
                      <a:r>
                        <a:rPr lang="sk-SK" sz="1200" b="1" dirty="0">
                          <a:solidFill>
                            <a:schemeClr val="tx2"/>
                          </a:solidFill>
                        </a:rPr>
                        <a:t>Framsticks</a:t>
                      </a:r>
                    </a:p>
                  </a:txBody>
                  <a:tcPr marL="61332" marR="61332" marT="30666" marB="306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200" b="1">
                          <a:solidFill>
                            <a:schemeClr val="tx2"/>
                          </a:solidFill>
                        </a:rPr>
                        <a:t>executable dna</a:t>
                      </a:r>
                    </a:p>
                  </a:txBody>
                  <a:tcPr marL="61332" marR="61332" marT="30666" marB="306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200" b="1">
                          <a:solidFill>
                            <a:schemeClr val="tx2"/>
                          </a:solidFill>
                        </a:rPr>
                        <a:t>1996</a:t>
                      </a:r>
                    </a:p>
                  </a:txBody>
                  <a:tcPr marL="61332" marR="61332" marT="30666" marB="306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200" b="1" dirty="0">
                          <a:solidFill>
                            <a:schemeClr val="tx2"/>
                          </a:solidFill>
                        </a:rPr>
                        <a:t>NA</a:t>
                      </a:r>
                    </a:p>
                  </a:txBody>
                  <a:tcPr marL="61332" marR="61332" marT="30666" marB="306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502">
                <a:tc>
                  <a:txBody>
                    <a:bodyPr/>
                    <a:lstStyle/>
                    <a:p>
                      <a:r>
                        <a:rPr lang="sk-SK" sz="1200" b="1" dirty="0">
                          <a:solidFill>
                            <a:schemeClr val="tx2"/>
                          </a:solidFill>
                        </a:rPr>
                        <a:t>Noble </a:t>
                      </a:r>
                      <a:r>
                        <a:rPr lang="sk-SK" sz="1200" b="1" dirty="0" err="1">
                          <a:solidFill>
                            <a:schemeClr val="tx2"/>
                          </a:solidFill>
                        </a:rPr>
                        <a:t>Ape</a:t>
                      </a:r>
                      <a:endParaRPr lang="sk-SK" sz="1200" b="1" dirty="0">
                        <a:solidFill>
                          <a:schemeClr val="tx2"/>
                        </a:solidFill>
                      </a:endParaRPr>
                    </a:p>
                  </a:txBody>
                  <a:tcPr marL="61332" marR="61332" marT="30666" marB="306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200" b="1" dirty="0" err="1">
                          <a:solidFill>
                            <a:schemeClr val="tx2"/>
                          </a:solidFill>
                        </a:rPr>
                        <a:t>neural</a:t>
                      </a:r>
                      <a:r>
                        <a:rPr lang="sk-SK" sz="1200" b="1" dirty="0">
                          <a:solidFill>
                            <a:schemeClr val="tx2"/>
                          </a:solidFill>
                        </a:rPr>
                        <a:t> net</a:t>
                      </a:r>
                    </a:p>
                  </a:txBody>
                  <a:tcPr marL="61332" marR="61332" marT="30666" marB="306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200" b="1">
                          <a:solidFill>
                            <a:schemeClr val="tx2"/>
                          </a:solidFill>
                        </a:rPr>
                        <a:t>1996</a:t>
                      </a:r>
                    </a:p>
                  </a:txBody>
                  <a:tcPr marL="61332" marR="61332" marT="30666" marB="306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200" b="1">
                          <a:solidFill>
                            <a:schemeClr val="tx2"/>
                          </a:solidFill>
                        </a:rPr>
                        <a:t>NA</a:t>
                      </a:r>
                    </a:p>
                  </a:txBody>
                  <a:tcPr marL="61332" marR="61332" marT="30666" marB="306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502">
                <a:tc>
                  <a:txBody>
                    <a:bodyPr/>
                    <a:lstStyle/>
                    <a:p>
                      <a:r>
                        <a:rPr lang="sk-SK" sz="1200" b="1" dirty="0">
                          <a:solidFill>
                            <a:schemeClr val="tx2"/>
                          </a:solidFill>
                        </a:rPr>
                        <a:t>OpenWorm</a:t>
                      </a:r>
                    </a:p>
                  </a:txBody>
                  <a:tcPr marL="61332" marR="61332" marT="30666" marB="306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200" b="1">
                          <a:solidFill>
                            <a:schemeClr val="tx2"/>
                          </a:solidFill>
                          <a:hlinkClick r:id="rId3"/>
                        </a:rPr>
                        <a:t>Geppetto</a:t>
                      </a:r>
                      <a:endParaRPr lang="sk-SK" sz="1200" b="1">
                        <a:solidFill>
                          <a:schemeClr val="tx2"/>
                        </a:solidFill>
                      </a:endParaRPr>
                    </a:p>
                  </a:txBody>
                  <a:tcPr marL="61332" marR="61332" marT="30666" marB="306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200" b="1" dirty="0">
                          <a:solidFill>
                            <a:schemeClr val="tx2"/>
                          </a:solidFill>
                        </a:rPr>
                        <a:t>2011</a:t>
                      </a:r>
                    </a:p>
                  </a:txBody>
                  <a:tcPr marL="61332" marR="61332" marT="30666" marB="306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200" b="1">
                          <a:solidFill>
                            <a:schemeClr val="tx2"/>
                          </a:solidFill>
                        </a:rPr>
                        <a:t>NA</a:t>
                      </a:r>
                    </a:p>
                  </a:txBody>
                  <a:tcPr marL="61332" marR="61332" marT="30666" marB="306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502">
                <a:tc>
                  <a:txBody>
                    <a:bodyPr/>
                    <a:lstStyle/>
                    <a:p>
                      <a:r>
                        <a:rPr lang="sk-SK" sz="1200" b="1" dirty="0">
                          <a:solidFill>
                            <a:schemeClr val="tx2"/>
                          </a:solidFill>
                        </a:rPr>
                        <a:t>Polyworld</a:t>
                      </a:r>
                    </a:p>
                  </a:txBody>
                  <a:tcPr marL="61332" marR="61332" marT="30666" marB="306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200" b="1">
                          <a:solidFill>
                            <a:schemeClr val="tx2"/>
                          </a:solidFill>
                        </a:rPr>
                        <a:t>neural net</a:t>
                      </a:r>
                    </a:p>
                  </a:txBody>
                  <a:tcPr marL="61332" marR="61332" marT="30666" marB="306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200" b="1">
                          <a:solidFill>
                            <a:schemeClr val="tx2"/>
                          </a:solidFill>
                        </a:rPr>
                        <a:t>1990</a:t>
                      </a:r>
                    </a:p>
                  </a:txBody>
                  <a:tcPr marL="61332" marR="61332" marT="30666" marB="306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200" b="1">
                          <a:solidFill>
                            <a:schemeClr val="tx2"/>
                          </a:solidFill>
                        </a:rPr>
                        <a:t>NA</a:t>
                      </a:r>
                    </a:p>
                  </a:txBody>
                  <a:tcPr marL="61332" marR="61332" marT="30666" marB="306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502">
                <a:tc>
                  <a:txBody>
                    <a:bodyPr/>
                    <a:lstStyle/>
                    <a:p>
                      <a:r>
                        <a:rPr lang="sk-SK" sz="1200" b="1" dirty="0">
                          <a:solidFill>
                            <a:schemeClr val="tx2"/>
                          </a:solidFill>
                        </a:rPr>
                        <a:t>Primordial </a:t>
                      </a:r>
                      <a:r>
                        <a:rPr lang="sk-SK" sz="1200" b="1" dirty="0" err="1">
                          <a:solidFill>
                            <a:schemeClr val="tx2"/>
                          </a:solidFill>
                        </a:rPr>
                        <a:t>Life</a:t>
                      </a:r>
                      <a:endParaRPr lang="sk-SK" sz="1200" b="1" dirty="0">
                        <a:solidFill>
                          <a:schemeClr val="tx2"/>
                        </a:solidFill>
                      </a:endParaRPr>
                    </a:p>
                  </a:txBody>
                  <a:tcPr marL="61332" marR="61332" marT="30666" marB="306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200" b="1">
                          <a:solidFill>
                            <a:schemeClr val="tx2"/>
                          </a:solidFill>
                        </a:rPr>
                        <a:t>executable dna</a:t>
                      </a:r>
                    </a:p>
                  </a:txBody>
                  <a:tcPr marL="61332" marR="61332" marT="30666" marB="306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200" b="1">
                          <a:solidFill>
                            <a:schemeClr val="tx2"/>
                          </a:solidFill>
                        </a:rPr>
                        <a:t>1994</a:t>
                      </a:r>
                    </a:p>
                  </a:txBody>
                  <a:tcPr marL="61332" marR="61332" marT="30666" marB="306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200" b="1">
                          <a:solidFill>
                            <a:schemeClr val="tx2"/>
                          </a:solidFill>
                        </a:rPr>
                        <a:t>2003</a:t>
                      </a:r>
                    </a:p>
                  </a:txBody>
                  <a:tcPr marL="61332" marR="61332" marT="30666" marB="306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502">
                <a:tc>
                  <a:txBody>
                    <a:bodyPr/>
                    <a:lstStyle/>
                    <a:p>
                      <a:r>
                        <a:rPr lang="sk-SK" sz="1200" b="1" dirty="0">
                          <a:solidFill>
                            <a:schemeClr val="tx2"/>
                          </a:solidFill>
                        </a:rPr>
                        <a:t>ScriptBots</a:t>
                      </a:r>
                    </a:p>
                  </a:txBody>
                  <a:tcPr marL="61332" marR="61332" marT="30666" marB="306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200" b="1">
                          <a:solidFill>
                            <a:schemeClr val="tx2"/>
                          </a:solidFill>
                        </a:rPr>
                        <a:t>executable dna</a:t>
                      </a:r>
                    </a:p>
                  </a:txBody>
                  <a:tcPr marL="61332" marR="61332" marT="30666" marB="306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200" b="1">
                          <a:solidFill>
                            <a:schemeClr val="tx2"/>
                          </a:solidFill>
                        </a:rPr>
                        <a:t>2010</a:t>
                      </a:r>
                    </a:p>
                  </a:txBody>
                  <a:tcPr marL="61332" marR="61332" marT="30666" marB="306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200" b="1">
                          <a:solidFill>
                            <a:schemeClr val="tx2"/>
                          </a:solidFill>
                        </a:rPr>
                        <a:t>NA</a:t>
                      </a:r>
                    </a:p>
                  </a:txBody>
                  <a:tcPr marL="61332" marR="61332" marT="30666" marB="306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502">
                <a:tc>
                  <a:txBody>
                    <a:bodyPr/>
                    <a:lstStyle/>
                    <a:p>
                      <a:r>
                        <a:rPr lang="sk-SK" sz="1200" b="1" dirty="0">
                          <a:solidFill>
                            <a:schemeClr val="tx2"/>
                          </a:solidFill>
                        </a:rPr>
                        <a:t>TechnoSphere</a:t>
                      </a:r>
                    </a:p>
                  </a:txBody>
                  <a:tcPr marL="61332" marR="61332" marT="30666" marB="306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200" b="1">
                          <a:solidFill>
                            <a:schemeClr val="tx2"/>
                          </a:solidFill>
                        </a:rPr>
                        <a:t>modules</a:t>
                      </a:r>
                    </a:p>
                  </a:txBody>
                  <a:tcPr marL="61332" marR="61332" marT="30666" marB="306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200" b="1">
                          <a:solidFill>
                            <a:schemeClr val="tx2"/>
                          </a:solidFill>
                        </a:rPr>
                        <a:t>1995</a:t>
                      </a:r>
                    </a:p>
                  </a:txBody>
                  <a:tcPr marL="61332" marR="61332" marT="30666" marB="306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sk-SK" sz="1200" b="1">
                        <a:solidFill>
                          <a:schemeClr val="tx2"/>
                        </a:solidFill>
                      </a:endParaRPr>
                    </a:p>
                  </a:txBody>
                  <a:tcPr marL="61332" marR="61332" marT="30666" marB="306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502">
                <a:tc>
                  <a:txBody>
                    <a:bodyPr/>
                    <a:lstStyle/>
                    <a:p>
                      <a:r>
                        <a:rPr lang="sk-SK" sz="1200" b="1" dirty="0">
                          <a:solidFill>
                            <a:schemeClr val="tx2"/>
                          </a:solidFill>
                        </a:rPr>
                        <a:t>Tierra</a:t>
                      </a:r>
                    </a:p>
                  </a:txBody>
                  <a:tcPr marL="61332" marR="61332" marT="30666" marB="306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200" b="1" dirty="0" err="1">
                          <a:solidFill>
                            <a:schemeClr val="tx2"/>
                          </a:solidFill>
                        </a:rPr>
                        <a:t>executable</a:t>
                      </a:r>
                      <a:r>
                        <a:rPr lang="sk-SK" sz="1200" b="1" dirty="0">
                          <a:solidFill>
                            <a:schemeClr val="tx2"/>
                          </a:solidFill>
                        </a:rPr>
                        <a:t> dna</a:t>
                      </a:r>
                    </a:p>
                  </a:txBody>
                  <a:tcPr marL="61332" marR="61332" marT="30666" marB="306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200" b="1">
                          <a:solidFill>
                            <a:schemeClr val="tx2"/>
                          </a:solidFill>
                        </a:rPr>
                        <a:t>early 1990s</a:t>
                      </a:r>
                    </a:p>
                  </a:txBody>
                  <a:tcPr marL="61332" marR="61332" marT="30666" marB="306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200" b="1">
                          <a:solidFill>
                            <a:schemeClr val="tx2"/>
                          </a:solidFill>
                        </a:rPr>
                        <a:t> ?</a:t>
                      </a:r>
                    </a:p>
                  </a:txBody>
                  <a:tcPr marL="61332" marR="61332" marT="30666" marB="306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1129">
                <a:tc>
                  <a:txBody>
                    <a:bodyPr/>
                    <a:lstStyle/>
                    <a:p>
                      <a:r>
                        <a:rPr lang="sk-SK" sz="1200" b="1" dirty="0">
                          <a:solidFill>
                            <a:schemeClr val="tx2"/>
                          </a:solidFill>
                        </a:rPr>
                        <a:t>3D </a:t>
                      </a:r>
                      <a:r>
                        <a:rPr lang="sk-SK" sz="1200" b="1" dirty="0" err="1">
                          <a:solidFill>
                            <a:schemeClr val="tx2"/>
                          </a:solidFill>
                        </a:rPr>
                        <a:t>Virtual</a:t>
                      </a:r>
                      <a:r>
                        <a:rPr lang="sk-SK" sz="12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sk-SK" sz="1200" b="1" dirty="0" err="1">
                          <a:solidFill>
                            <a:schemeClr val="tx2"/>
                          </a:solidFill>
                        </a:rPr>
                        <a:t>Creature</a:t>
                      </a:r>
                      <a:r>
                        <a:rPr lang="sk-SK" sz="12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sk-SK" sz="1200" b="1" dirty="0" err="1">
                          <a:solidFill>
                            <a:schemeClr val="tx2"/>
                          </a:solidFill>
                        </a:rPr>
                        <a:t>Evolution</a:t>
                      </a:r>
                      <a:endParaRPr lang="sk-SK" sz="1200" b="1" dirty="0">
                        <a:solidFill>
                          <a:schemeClr val="tx2"/>
                        </a:solidFill>
                      </a:endParaRPr>
                    </a:p>
                  </a:txBody>
                  <a:tcPr marL="61332" marR="61332" marT="30666" marB="306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200" b="1">
                          <a:solidFill>
                            <a:schemeClr val="tx2"/>
                          </a:solidFill>
                        </a:rPr>
                        <a:t>neural net</a:t>
                      </a:r>
                    </a:p>
                  </a:txBody>
                  <a:tcPr marL="61332" marR="61332" marT="30666" marB="306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200" b="1">
                          <a:solidFill>
                            <a:schemeClr val="tx2"/>
                          </a:solidFill>
                        </a:rPr>
                        <a:t>2008</a:t>
                      </a:r>
                    </a:p>
                  </a:txBody>
                  <a:tcPr marL="61332" marR="61332" marT="30666" marB="306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200" b="1" dirty="0">
                          <a:solidFill>
                            <a:schemeClr val="tx2"/>
                          </a:solidFill>
                        </a:rPr>
                        <a:t>NA</a:t>
                      </a:r>
                    </a:p>
                  </a:txBody>
                  <a:tcPr marL="61332" marR="61332" marT="30666" marB="306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639735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i="1" dirty="0" smtClean="0"/>
              <a:t>Polo-autonómny SW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775191"/>
            <a:ext cx="3898776" cy="4625609"/>
          </a:xfrm>
        </p:spPr>
        <p:txBody>
          <a:bodyPr>
            <a:normAutofit/>
          </a:bodyPr>
          <a:lstStyle/>
          <a:p>
            <a:r>
              <a:rPr lang="sk-SK" sz="2400" dirty="0" err="1" smtClean="0"/>
              <a:t>Natalie</a:t>
            </a:r>
            <a:r>
              <a:rPr lang="sk-SK" sz="2400" dirty="0" smtClean="0"/>
              <a:t> </a:t>
            </a:r>
            <a:r>
              <a:rPr lang="sk-SK" sz="2400" dirty="0" err="1" smtClean="0"/>
              <a:t>Jeremijenko</a:t>
            </a:r>
            <a:r>
              <a:rPr lang="sk-SK" sz="2400" dirty="0" smtClean="0"/>
              <a:t>: </a:t>
            </a:r>
          </a:p>
          <a:p>
            <a:r>
              <a:rPr lang="sk-SK" sz="2400" i="1" dirty="0" err="1" smtClean="0"/>
              <a:t>A-trees</a:t>
            </a:r>
            <a:r>
              <a:rPr lang="sk-SK" sz="2400" i="1" dirty="0" smtClean="0"/>
              <a:t> </a:t>
            </a:r>
            <a:r>
              <a:rPr lang="sk-SK" sz="2400" dirty="0" smtClean="0"/>
              <a:t>(1999)</a:t>
            </a:r>
          </a:p>
          <a:p>
            <a:r>
              <a:rPr lang="sk-SK" sz="2400" dirty="0" smtClean="0"/>
              <a:t>CO</a:t>
            </a:r>
            <a:r>
              <a:rPr lang="sk-SK" sz="2400" baseline="-25000" dirty="0" smtClean="0"/>
              <a:t>2</a:t>
            </a:r>
            <a:r>
              <a:rPr lang="sk-SK" sz="2400" dirty="0" smtClean="0"/>
              <a:t> senzory</a:t>
            </a:r>
          </a:p>
          <a:p>
            <a:r>
              <a:rPr lang="sk-SK" sz="2400" dirty="0" smtClean="0"/>
              <a:t>Závislosť od externého prostredia</a:t>
            </a:r>
            <a:endParaRPr lang="sk-SK" sz="2400" dirty="0"/>
          </a:p>
        </p:txBody>
      </p:sp>
      <p:pic>
        <p:nvPicPr>
          <p:cNvPr id="2050" name="Picture 2" descr="H:\ALA TIM\BLOK 3\obrazky\jeremijenk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332677"/>
            <a:ext cx="4551784" cy="52441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Skulptúra/fyzické objekty</a:t>
            </a:r>
            <a:endParaRPr lang="sk-SK" dirty="0"/>
          </a:p>
        </p:txBody>
      </p:sp>
      <p:pic>
        <p:nvPicPr>
          <p:cNvPr id="4" name="Zástupný symbol obsahu 3" descr="breed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355976" y="1484784"/>
            <a:ext cx="4427984" cy="4427984"/>
          </a:xfrm>
        </p:spPr>
      </p:pic>
      <p:sp>
        <p:nvSpPr>
          <p:cNvPr id="6" name="Zástupný symbol obsahu 5"/>
          <p:cNvSpPr>
            <a:spLocks noGrp="1"/>
          </p:cNvSpPr>
          <p:nvPr>
            <p:ph sz="half" idx="2"/>
          </p:nvPr>
        </p:nvSpPr>
        <p:spPr>
          <a:xfrm>
            <a:off x="0" y="1556792"/>
            <a:ext cx="4572000" cy="5040560"/>
          </a:xfrm>
        </p:spPr>
        <p:txBody>
          <a:bodyPr/>
          <a:lstStyle/>
          <a:p>
            <a:r>
              <a:rPr lang="sk-SK" i="1" dirty="0" err="1" smtClean="0"/>
              <a:t>Erwin</a:t>
            </a:r>
            <a:r>
              <a:rPr lang="sk-SK" i="1" dirty="0" smtClean="0"/>
              <a:t> </a:t>
            </a:r>
            <a:r>
              <a:rPr lang="sk-SK" i="1" dirty="0" err="1" smtClean="0"/>
              <a:t>Driessens</a:t>
            </a:r>
            <a:r>
              <a:rPr lang="sk-SK" dirty="0" smtClean="0"/>
              <a:t>+</a:t>
            </a:r>
            <a:br>
              <a:rPr lang="sk-SK" dirty="0" smtClean="0"/>
            </a:br>
            <a:r>
              <a:rPr lang="sk-SK" i="1" dirty="0" smtClean="0"/>
              <a:t>Maria </a:t>
            </a:r>
            <a:r>
              <a:rPr lang="sk-SK" i="1" dirty="0" err="1" smtClean="0"/>
              <a:t>Verstappen</a:t>
            </a:r>
            <a:endParaRPr lang="sk-SK" i="1" dirty="0" smtClean="0"/>
          </a:p>
          <a:p>
            <a:r>
              <a:rPr lang="sk-SK" i="1" dirty="0" err="1" smtClean="0"/>
              <a:t>Breed</a:t>
            </a:r>
            <a:r>
              <a:rPr lang="sk-SK" i="1" dirty="0" smtClean="0"/>
              <a:t>  (</a:t>
            </a:r>
            <a:r>
              <a:rPr lang="sk-SK" dirty="0" smtClean="0"/>
              <a:t>1995–2001) </a:t>
            </a:r>
          </a:p>
          <a:p>
            <a:r>
              <a:rPr lang="sk-SK" dirty="0" err="1" smtClean="0"/>
              <a:t>Morfogenetický</a:t>
            </a:r>
            <a:r>
              <a:rPr lang="sk-SK" dirty="0" smtClean="0"/>
              <a:t>  generatívny</a:t>
            </a:r>
          </a:p>
          <a:p>
            <a:r>
              <a:rPr lang="sk-SK" dirty="0" smtClean="0"/>
              <a:t>proces</a:t>
            </a:r>
            <a:endParaRPr lang="sk-SK" dirty="0"/>
          </a:p>
        </p:txBody>
      </p:sp>
      <p:sp>
        <p:nvSpPr>
          <p:cNvPr id="5" name="Obdĺžnik 4"/>
          <p:cNvSpPr/>
          <p:nvPr/>
        </p:nvSpPr>
        <p:spPr>
          <a:xfrm>
            <a:off x="291976" y="4824973"/>
            <a:ext cx="581439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Breed 1.1</a:t>
            </a:r>
          </a:p>
          <a:p>
            <a:r>
              <a:rPr lang="en-US" sz="1400" dirty="0" smtClean="0"/>
              <a:t>These </a:t>
            </a:r>
            <a:r>
              <a:rPr lang="en-US" sz="1400" i="1" dirty="0" smtClean="0"/>
              <a:t>Breed</a:t>
            </a:r>
            <a:r>
              <a:rPr lang="en-US" sz="1400" dirty="0" smtClean="0"/>
              <a:t> models are produced in 2001 with the Selected Laser Sintering technique. This rapid manufacturing technique creates solid, 3-dimensional objects by fusing nylon powder with a CO2 laser. Each of the object measures 96 x 96 x 96 mm.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Skulptúra/fyzické objekty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5698976" cy="4623816"/>
          </a:xfrm>
        </p:spPr>
        <p:txBody>
          <a:bodyPr>
            <a:normAutofit/>
          </a:bodyPr>
          <a:lstStyle/>
          <a:p>
            <a:r>
              <a:rPr lang="sk-SK" i="1" dirty="0" err="1" smtClean="0"/>
              <a:t>Tuboid</a:t>
            </a:r>
            <a:r>
              <a:rPr lang="sk-SK" i="1" dirty="0" smtClean="0"/>
              <a:t> </a:t>
            </a:r>
            <a:r>
              <a:rPr lang="sk-SK" dirty="0" smtClean="0"/>
              <a:t>(2000)</a:t>
            </a:r>
          </a:p>
          <a:p>
            <a:r>
              <a:rPr lang="sk-SK" dirty="0" smtClean="0"/>
              <a:t>Počítačová </a:t>
            </a:r>
            <a:r>
              <a:rPr lang="sk-SK" dirty="0" err="1" smtClean="0"/>
              <a:t>morfogenéza</a:t>
            </a:r>
            <a:r>
              <a:rPr lang="sk-SK" dirty="0" smtClean="0"/>
              <a:t> </a:t>
            </a:r>
          </a:p>
          <a:p>
            <a:r>
              <a:rPr lang="sk-SK" dirty="0" smtClean="0"/>
              <a:t>a prechod z nemateriálnej do materiálnej formy</a:t>
            </a:r>
          </a:p>
          <a:p>
            <a:endParaRPr lang="sk-SK" dirty="0" smtClean="0"/>
          </a:p>
          <a:p>
            <a:endParaRPr lang="sk-SK" dirty="0" smtClean="0"/>
          </a:p>
          <a:p>
            <a:r>
              <a:rPr lang="sk-SK" dirty="0" smtClean="0">
                <a:hlinkClick r:id="rId2"/>
              </a:rPr>
              <a:t>http://notnot.home.xs4all.nl/tuboid/tuboid_youtube.html</a:t>
            </a:r>
            <a:r>
              <a:rPr lang="sk-SK" dirty="0" smtClean="0"/>
              <a:t> </a:t>
            </a:r>
            <a:endParaRPr lang="sk-SK" dirty="0"/>
          </a:p>
        </p:txBody>
      </p:sp>
      <p:pic>
        <p:nvPicPr>
          <p:cNvPr id="5" name="Zástupný symbol obsahu 4" descr="tuboid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105525" y="1895475"/>
            <a:ext cx="1619250" cy="3829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Animácie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67544" y="1340768"/>
            <a:ext cx="7931224" cy="4623816"/>
          </a:xfrm>
        </p:spPr>
        <p:txBody>
          <a:bodyPr/>
          <a:lstStyle/>
          <a:p>
            <a:r>
              <a:rPr lang="sk-SK" dirty="0" err="1" smtClean="0"/>
              <a:t>Jon</a:t>
            </a:r>
            <a:r>
              <a:rPr lang="sk-SK" dirty="0" smtClean="0"/>
              <a:t> </a:t>
            </a:r>
            <a:r>
              <a:rPr lang="sk-SK" dirty="0" err="1" smtClean="0"/>
              <a:t>McCormack</a:t>
            </a:r>
            <a:endParaRPr lang="sk-SK" dirty="0" smtClean="0"/>
          </a:p>
          <a:p>
            <a:r>
              <a:rPr lang="sk-SK" i="1" dirty="0" err="1" smtClean="0"/>
              <a:t>Turbulence</a:t>
            </a:r>
            <a:r>
              <a:rPr lang="sk-SK" i="1" dirty="0" smtClean="0"/>
              <a:t> </a:t>
            </a:r>
            <a:r>
              <a:rPr lang="sk-SK" dirty="0" smtClean="0"/>
              <a:t>(1994)</a:t>
            </a:r>
          </a:p>
          <a:p>
            <a:r>
              <a:rPr lang="sk-SK" dirty="0" smtClean="0">
                <a:hlinkClick r:id="rId2"/>
              </a:rPr>
              <a:t>http://vimeo.com/11038328</a:t>
            </a:r>
            <a:endParaRPr lang="sk-SK" dirty="0"/>
          </a:p>
        </p:txBody>
      </p:sp>
      <p:pic>
        <p:nvPicPr>
          <p:cNvPr id="5" name="Zástupný symbol obsahu 4" descr="turbulence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115616" y="2956318"/>
            <a:ext cx="7113984" cy="33902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Náhoda?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6200" y="1295400"/>
            <a:ext cx="9176320" cy="5029200"/>
          </a:xfrm>
        </p:spPr>
        <p:txBody>
          <a:bodyPr/>
          <a:lstStyle/>
          <a:p>
            <a:endParaRPr lang="sk-SK" dirty="0" smtClean="0"/>
          </a:p>
          <a:p>
            <a:r>
              <a:rPr lang="sk-SK" dirty="0" err="1" smtClean="0"/>
              <a:t>Carl</a:t>
            </a:r>
            <a:r>
              <a:rPr lang="sk-SK" dirty="0" smtClean="0"/>
              <a:t> </a:t>
            </a:r>
            <a:r>
              <a:rPr lang="sk-SK" dirty="0" err="1" smtClean="0"/>
              <a:t>Gustav</a:t>
            </a:r>
            <a:r>
              <a:rPr lang="sk-SK" dirty="0" smtClean="0"/>
              <a:t> </a:t>
            </a:r>
            <a:r>
              <a:rPr lang="sk-SK" dirty="0" err="1" smtClean="0"/>
              <a:t>Jung</a:t>
            </a:r>
            <a:r>
              <a:rPr lang="sk-SK" dirty="0" smtClean="0"/>
              <a:t>: </a:t>
            </a:r>
            <a:r>
              <a:rPr lang="sk-SK" b="1" u="sng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Synchronicita</a:t>
            </a:r>
            <a:r>
              <a:rPr lang="sk-SK" dirty="0" smtClean="0"/>
              <a:t> </a:t>
            </a:r>
          </a:p>
          <a:p>
            <a:r>
              <a:rPr lang="sk-SK" dirty="0" smtClean="0"/>
              <a:t>(</a:t>
            </a:r>
            <a:r>
              <a:rPr lang="sk-SK" dirty="0" err="1" smtClean="0"/>
              <a:t>gr</a:t>
            </a:r>
            <a:r>
              <a:rPr lang="sk-SK" dirty="0" smtClean="0"/>
              <a:t>. </a:t>
            </a:r>
            <a:r>
              <a:rPr lang="sk-SK" i="1" dirty="0" err="1" smtClean="0"/>
              <a:t>synchronos</a:t>
            </a:r>
            <a:r>
              <a:rPr lang="sk-SK" dirty="0" smtClean="0"/>
              <a:t>, </a:t>
            </a:r>
            <a:r>
              <a:rPr lang="en-US" dirty="0" smtClean="0"/>
              <a:t> </a:t>
            </a:r>
            <a:r>
              <a:rPr lang="en-US" i="1" dirty="0" err="1" smtClean="0"/>
              <a:t>syn</a:t>
            </a:r>
            <a:r>
              <a:rPr lang="en-US" i="1" dirty="0" smtClean="0"/>
              <a:t>-</a:t>
            </a:r>
            <a:r>
              <a:rPr lang="en-US" dirty="0" smtClean="0"/>
              <a:t>, "with,"</a:t>
            </a:r>
            <a:r>
              <a:rPr lang="sk-SK" dirty="0" smtClean="0"/>
              <a:t> </a:t>
            </a:r>
            <a:r>
              <a:rPr lang="en-US" i="1" dirty="0" err="1" smtClean="0"/>
              <a:t>chronos</a:t>
            </a:r>
            <a:r>
              <a:rPr lang="en-US" dirty="0" smtClean="0"/>
              <a:t>, "time"</a:t>
            </a:r>
            <a:r>
              <a:rPr lang="sk-SK" dirty="0" smtClean="0"/>
              <a:t>) </a:t>
            </a:r>
          </a:p>
          <a:p>
            <a:r>
              <a:rPr lang="sk-SK" b="0" i="1" dirty="0" smtClean="0"/>
              <a:t>sled </a:t>
            </a:r>
            <a:r>
              <a:rPr lang="sk-SK" b="0" i="1" dirty="0"/>
              <a:t>udalostí, ktoré nie sú navzájom kauzálne spojené, no vykazujú spoločnú logickú informáciu, </a:t>
            </a:r>
            <a:r>
              <a:rPr lang="sk-SK" b="0" i="1" dirty="0" smtClean="0"/>
              <a:t>ktorá má pre subjekt </a:t>
            </a:r>
            <a:r>
              <a:rPr lang="sk-SK" b="0" i="1" dirty="0"/>
              <a:t>špecifický význam</a:t>
            </a:r>
            <a:endParaRPr lang="sk-SK" b="0" i="1" dirty="0" smtClean="0"/>
          </a:p>
          <a:p>
            <a:r>
              <a:rPr lang="sk-SK" dirty="0" smtClean="0"/>
              <a:t>Paul </a:t>
            </a:r>
            <a:r>
              <a:rPr lang="sk-SK" dirty="0" err="1" smtClean="0"/>
              <a:t>Kammerer</a:t>
            </a:r>
            <a:r>
              <a:rPr lang="sk-SK" dirty="0" smtClean="0"/>
              <a:t> :</a:t>
            </a:r>
            <a:r>
              <a:rPr lang="sk-SK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sk-SK" u="sng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Serialita</a:t>
            </a:r>
            <a:r>
              <a:rPr lang="sk-SK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</a:t>
            </a:r>
            <a:r>
              <a:rPr lang="sk-SK" sz="2000" i="1" dirty="0" smtClean="0"/>
              <a:t>(</a:t>
            </a:r>
            <a:r>
              <a:rPr lang="de-DE" sz="2000" i="1" dirty="0" smtClean="0"/>
              <a:t>Das Gesetz der Serie </a:t>
            </a:r>
            <a:r>
              <a:rPr lang="sk-SK" sz="2000" i="1" dirty="0" smtClean="0"/>
              <a:t>1</a:t>
            </a:r>
            <a:r>
              <a:rPr lang="de-DE" sz="2000" dirty="0" smtClean="0"/>
              <a:t>919</a:t>
            </a:r>
            <a:r>
              <a:rPr lang="sk-SK" sz="2000" dirty="0" smtClean="0"/>
              <a:t>)</a:t>
            </a:r>
          </a:p>
          <a:p>
            <a:r>
              <a:rPr lang="sk-SK" dirty="0" smtClean="0"/>
              <a:t>Arthur </a:t>
            </a:r>
            <a:r>
              <a:rPr lang="sk-SK" dirty="0" err="1" smtClean="0"/>
              <a:t>Koestler</a:t>
            </a:r>
            <a:r>
              <a:rPr lang="sk-SK" dirty="0" smtClean="0"/>
              <a:t> </a:t>
            </a:r>
          </a:p>
          <a:p>
            <a:r>
              <a:rPr lang="sk-SK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Koincidencia</a:t>
            </a:r>
            <a:r>
              <a:rPr lang="sk-SK" dirty="0" smtClean="0"/>
              <a:t>  (</a:t>
            </a:r>
            <a:r>
              <a:rPr lang="en-US" i="1" dirty="0" smtClean="0"/>
              <a:t>The Roots of Coincidence,</a:t>
            </a:r>
            <a:r>
              <a:rPr lang="sk-SK" i="1" dirty="0" smtClean="0"/>
              <a:t>1972</a:t>
            </a:r>
            <a:r>
              <a:rPr lang="en-US" dirty="0" smtClean="0"/>
              <a:t> </a:t>
            </a:r>
            <a:r>
              <a:rPr lang="sk-SK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AEC 2012:</a:t>
            </a:r>
          </a:p>
          <a:p>
            <a:r>
              <a:rPr lang="sk-SK" b="1" dirty="0" err="1" smtClean="0"/>
              <a:t>McCormack</a:t>
            </a:r>
            <a:r>
              <a:rPr lang="sk-SK" b="1" dirty="0" smtClean="0"/>
              <a:t>: </a:t>
            </a:r>
            <a:r>
              <a:rPr lang="sk-SK" b="1" i="1" dirty="0" err="1" smtClean="0"/>
              <a:t>Fifty</a:t>
            </a:r>
            <a:r>
              <a:rPr lang="sk-SK" b="1" i="1" dirty="0" smtClean="0"/>
              <a:t> </a:t>
            </a:r>
            <a:r>
              <a:rPr lang="sk-SK" b="1" i="1" dirty="0" err="1" smtClean="0"/>
              <a:t>Sisters</a:t>
            </a:r>
            <a:r>
              <a:rPr lang="sk-SK" b="1" i="1" dirty="0" smtClean="0"/>
              <a:t> (2012)</a:t>
            </a:r>
          </a:p>
          <a:p>
            <a:r>
              <a:rPr lang="sk-SK" i="1" dirty="0" smtClean="0"/>
              <a:t>zmutované rastliny, ktorých algoritmickým základom sú logá siedmich korporácií silného priemyselného kartelu zvaného  „Sedem Sestier</a:t>
            </a:r>
            <a:r>
              <a:rPr lang="sk-SK" dirty="0" smtClean="0"/>
              <a:t>“</a:t>
            </a:r>
          </a:p>
          <a:p>
            <a:endParaRPr lang="sk-SK" dirty="0" smtClean="0"/>
          </a:p>
          <a:p>
            <a:r>
              <a:rPr lang="sk-SK" dirty="0" smtClean="0">
                <a:hlinkClick r:id="rId2"/>
              </a:rPr>
              <a:t>http://diotima.infotech.monash.edu.au/~jonmc/sa/artworks/fifty-sisters/</a:t>
            </a:r>
            <a:r>
              <a:rPr lang="sk-SK" dirty="0" smtClean="0"/>
              <a:t> 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AEC 2012:</a:t>
            </a:r>
          </a:p>
          <a:p>
            <a:r>
              <a:rPr lang="sk-SK" b="1" dirty="0" err="1" smtClean="0"/>
              <a:t>McCormack</a:t>
            </a:r>
            <a:r>
              <a:rPr lang="sk-SK" b="1" dirty="0" smtClean="0"/>
              <a:t>: </a:t>
            </a:r>
            <a:r>
              <a:rPr lang="sk-SK" b="1" dirty="0" err="1" smtClean="0"/>
              <a:t>Codeform</a:t>
            </a:r>
            <a:r>
              <a:rPr lang="sk-SK" b="1" dirty="0" smtClean="0"/>
              <a:t> Creatures</a:t>
            </a:r>
          </a:p>
          <a:p>
            <a:endParaRPr lang="sk-SK" b="1" dirty="0" smtClean="0"/>
          </a:p>
          <a:p>
            <a:r>
              <a:rPr lang="sk-SK" dirty="0" smtClean="0"/>
              <a:t>Umelý život vygenerovaný z QR kódu na festivalovej vstupenke</a:t>
            </a:r>
            <a:endParaRPr lang="sk-SK" dirty="0"/>
          </a:p>
        </p:txBody>
      </p:sp>
      <p:pic>
        <p:nvPicPr>
          <p:cNvPr id="4098" name="Picture 2" descr="H:\ALA TIM\BLOK 3\obrazky\Ticket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4005064"/>
            <a:ext cx="3923928" cy="26241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Animácie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err="1" smtClean="0"/>
              <a:t>Karl</a:t>
            </a:r>
            <a:r>
              <a:rPr lang="sk-SK" dirty="0" smtClean="0"/>
              <a:t> </a:t>
            </a:r>
            <a:r>
              <a:rPr lang="sk-SK" dirty="0" err="1" smtClean="0"/>
              <a:t>Sims</a:t>
            </a:r>
            <a:r>
              <a:rPr lang="sk-SK" dirty="0" smtClean="0"/>
              <a:t>  : </a:t>
            </a:r>
            <a:r>
              <a:rPr lang="sk-SK" i="1" dirty="0" err="1" smtClean="0"/>
              <a:t>Panspermia</a:t>
            </a:r>
            <a:r>
              <a:rPr lang="sk-SK" dirty="0" smtClean="0"/>
              <a:t> (1990)</a:t>
            </a:r>
          </a:p>
          <a:p>
            <a:endParaRPr lang="sk-SK" dirty="0" smtClean="0"/>
          </a:p>
          <a:p>
            <a:r>
              <a:rPr lang="sk-SK" sz="2400" i="1" dirty="0" smtClean="0"/>
              <a:t>Biotopy vygenerované genetickým algoritmom</a:t>
            </a:r>
          </a:p>
          <a:p>
            <a:endParaRPr lang="sk-SK" dirty="0" smtClean="0"/>
          </a:p>
          <a:p>
            <a:endParaRPr lang="sk-SK" dirty="0" smtClean="0"/>
          </a:p>
          <a:p>
            <a:r>
              <a:rPr lang="sk-SK" sz="1400" dirty="0" smtClean="0">
                <a:hlinkClick r:id="rId2"/>
              </a:rPr>
              <a:t>http://www.dailymotion.com/video/x91mum_panspermia-by-karl-sims-1990_creation</a:t>
            </a:r>
            <a:endParaRPr lang="sk-SK" sz="1400" dirty="0" smtClean="0"/>
          </a:p>
          <a:p>
            <a:endParaRPr lang="sk-S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Software </a:t>
            </a:r>
            <a:r>
              <a:rPr lang="sk-SK" dirty="0" err="1" smtClean="0"/>
              <a:t>art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Scott</a:t>
            </a:r>
            <a:r>
              <a:rPr lang="sk-SK" dirty="0" smtClean="0"/>
              <a:t> </a:t>
            </a:r>
            <a:r>
              <a:rPr lang="sk-SK" dirty="0" err="1" smtClean="0"/>
              <a:t>Draves</a:t>
            </a:r>
            <a:r>
              <a:rPr lang="sk-SK" dirty="0" smtClean="0"/>
              <a:t>: </a:t>
            </a:r>
            <a:r>
              <a:rPr lang="sk-SK" i="1" dirty="0" err="1" smtClean="0"/>
              <a:t>Bomb</a:t>
            </a:r>
            <a:r>
              <a:rPr lang="sk-SK" i="1" dirty="0" smtClean="0"/>
              <a:t> </a:t>
            </a:r>
            <a:r>
              <a:rPr lang="sk-SK" dirty="0" smtClean="0"/>
              <a:t>(1995 – 1997)</a:t>
            </a:r>
          </a:p>
          <a:p>
            <a:r>
              <a:rPr lang="sk-SK" dirty="0" smtClean="0"/>
              <a:t>„</a:t>
            </a:r>
            <a:r>
              <a:rPr lang="sk-SK" dirty="0" err="1" smtClean="0"/>
              <a:t>Bomb</a:t>
            </a:r>
            <a:r>
              <a:rPr lang="sk-SK" dirty="0" smtClean="0"/>
              <a:t> </a:t>
            </a:r>
            <a:r>
              <a:rPr lang="sk-SK" dirty="0" err="1" smtClean="0"/>
              <a:t>is</a:t>
            </a:r>
            <a:r>
              <a:rPr lang="sk-SK" dirty="0" smtClean="0"/>
              <a:t> a </a:t>
            </a:r>
            <a:r>
              <a:rPr lang="sk-SK" dirty="0" err="1" smtClean="0"/>
              <a:t>visual</a:t>
            </a:r>
            <a:r>
              <a:rPr lang="sk-SK" dirty="0" smtClean="0"/>
              <a:t> </a:t>
            </a:r>
            <a:r>
              <a:rPr lang="sk-SK" dirty="0" err="1" smtClean="0"/>
              <a:t>parasite</a:t>
            </a:r>
            <a:r>
              <a:rPr lang="sk-SK" dirty="0" smtClean="0"/>
              <a:t>. </a:t>
            </a:r>
            <a:r>
              <a:rPr lang="sk-SK" dirty="0" err="1" smtClean="0"/>
              <a:t>It</a:t>
            </a:r>
            <a:r>
              <a:rPr lang="sk-SK" dirty="0" smtClean="0"/>
              <a:t> </a:t>
            </a:r>
            <a:r>
              <a:rPr lang="sk-SK" dirty="0" err="1" smtClean="0"/>
              <a:t>is</a:t>
            </a:r>
            <a:r>
              <a:rPr lang="sk-SK" dirty="0" smtClean="0"/>
              <a:t> </a:t>
            </a:r>
            <a:r>
              <a:rPr lang="sk-SK" dirty="0" err="1" smtClean="0"/>
              <a:t>also</a:t>
            </a:r>
            <a:r>
              <a:rPr lang="sk-SK" dirty="0" smtClean="0"/>
              <a:t> a </a:t>
            </a:r>
            <a:r>
              <a:rPr lang="sk-SK" dirty="0" err="1" smtClean="0"/>
              <a:t>free</a:t>
            </a:r>
            <a:r>
              <a:rPr lang="sk-SK" dirty="0" smtClean="0"/>
              <a:t>, </a:t>
            </a:r>
            <a:r>
              <a:rPr lang="sk-SK" dirty="0" err="1" smtClean="0"/>
              <a:t>living</a:t>
            </a:r>
            <a:r>
              <a:rPr lang="sk-SK" dirty="0" smtClean="0"/>
              <a:t>, software. </a:t>
            </a:r>
            <a:r>
              <a:rPr lang="sk-SK" dirty="0" err="1" smtClean="0"/>
              <a:t>It</a:t>
            </a:r>
            <a:r>
              <a:rPr lang="sk-SK" dirty="0" smtClean="0"/>
              <a:t> </a:t>
            </a:r>
            <a:r>
              <a:rPr lang="sk-SK" dirty="0" err="1" smtClean="0"/>
              <a:t>provides</a:t>
            </a:r>
            <a:r>
              <a:rPr lang="sk-SK" dirty="0" smtClean="0"/>
              <a:t> </a:t>
            </a:r>
            <a:r>
              <a:rPr lang="sk-SK" dirty="0" err="1" smtClean="0"/>
              <a:t>raw</a:t>
            </a:r>
            <a:r>
              <a:rPr lang="sk-SK" dirty="0" smtClean="0"/>
              <a:t> </a:t>
            </a:r>
            <a:r>
              <a:rPr lang="sk-SK" dirty="0" err="1" smtClean="0"/>
              <a:t>material</a:t>
            </a:r>
            <a:r>
              <a:rPr lang="sk-SK" dirty="0" smtClean="0"/>
              <a:t> </a:t>
            </a:r>
            <a:r>
              <a:rPr lang="sk-SK" dirty="0" err="1" smtClean="0"/>
              <a:t>for</a:t>
            </a:r>
            <a:r>
              <a:rPr lang="sk-SK" dirty="0" smtClean="0"/>
              <a:t> </a:t>
            </a:r>
            <a:r>
              <a:rPr lang="sk-SK" dirty="0" err="1" smtClean="0"/>
              <a:t>further</a:t>
            </a:r>
            <a:r>
              <a:rPr lang="sk-SK" dirty="0" smtClean="0"/>
              <a:t> </a:t>
            </a:r>
            <a:r>
              <a:rPr lang="sk-SK" dirty="0" err="1" smtClean="0"/>
              <a:t>manipulation</a:t>
            </a:r>
            <a:r>
              <a:rPr lang="sk-SK" dirty="0" smtClean="0"/>
              <a:t> and </a:t>
            </a:r>
            <a:r>
              <a:rPr lang="sk-SK" dirty="0" err="1" smtClean="0"/>
              <a:t>creation</a:t>
            </a:r>
            <a:r>
              <a:rPr lang="sk-SK" dirty="0" smtClean="0"/>
              <a:t>.“</a:t>
            </a:r>
          </a:p>
          <a:p>
            <a:r>
              <a:rPr lang="sk-SK" sz="2400" dirty="0">
                <a:hlinkClick r:id="rId2"/>
              </a:rPr>
              <a:t>http://</a:t>
            </a:r>
            <a:r>
              <a:rPr lang="sk-SK" sz="2400" dirty="0" smtClean="0">
                <a:hlinkClick r:id="rId2"/>
              </a:rPr>
              <a:t>www.draves.org/bomb/inside_the_bomb.html</a:t>
            </a:r>
            <a:r>
              <a:rPr lang="sk-SK" sz="2400" dirty="0" smtClean="0"/>
              <a:t> </a:t>
            </a:r>
          </a:p>
          <a:p>
            <a:endParaRPr lang="sk-SK" dirty="0" smtClean="0"/>
          </a:p>
          <a:p>
            <a:r>
              <a:rPr lang="sk-SK" sz="2400" dirty="0" smtClean="0">
                <a:hlinkClick r:id="rId3"/>
              </a:rPr>
              <a:t>http://message.sk/abstractarium/bomb/index.html</a:t>
            </a:r>
            <a:endParaRPr lang="sk-SK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Internet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1725817"/>
          </a:xfrm>
        </p:spPr>
        <p:txBody>
          <a:bodyPr>
            <a:noAutofit/>
          </a:bodyPr>
          <a:lstStyle/>
          <a:p>
            <a:r>
              <a:rPr lang="sk-SK" sz="2400" dirty="0" smtClean="0"/>
              <a:t>Jane </a:t>
            </a:r>
            <a:r>
              <a:rPr lang="sk-SK" sz="2400" dirty="0" err="1" smtClean="0"/>
              <a:t>Prophet</a:t>
            </a:r>
            <a:r>
              <a:rPr lang="sk-SK" sz="2400" dirty="0" smtClean="0"/>
              <a:t> a </a:t>
            </a:r>
            <a:r>
              <a:rPr lang="sk-SK" sz="2400" dirty="0" err="1" smtClean="0"/>
              <a:t>Gordon</a:t>
            </a:r>
            <a:r>
              <a:rPr lang="sk-SK" sz="2400" dirty="0" smtClean="0"/>
              <a:t> </a:t>
            </a:r>
            <a:r>
              <a:rPr lang="sk-SK" sz="2400" dirty="0" err="1" smtClean="0"/>
              <a:t>Selley</a:t>
            </a:r>
            <a:r>
              <a:rPr lang="sk-SK" sz="2400" dirty="0" smtClean="0"/>
              <a:t>:</a:t>
            </a:r>
            <a:r>
              <a:rPr lang="sk-SK" sz="2400" i="1" dirty="0" smtClean="0"/>
              <a:t> TechnoSphere  </a:t>
            </a:r>
            <a:r>
              <a:rPr lang="sk-SK" sz="2400" dirty="0" smtClean="0"/>
              <a:t>(1995)</a:t>
            </a:r>
          </a:p>
          <a:p>
            <a:r>
              <a:rPr lang="sk-SK" sz="2400" dirty="0" err="1" smtClean="0"/>
              <a:t>real-time</a:t>
            </a:r>
            <a:r>
              <a:rPr lang="sk-SK" sz="2400" dirty="0" smtClean="0"/>
              <a:t> simulácia umelého života používala </a:t>
            </a:r>
            <a:r>
              <a:rPr lang="sk-SK" sz="2400" dirty="0" err="1" smtClean="0"/>
              <a:t>fraktálovú</a:t>
            </a:r>
            <a:r>
              <a:rPr lang="sk-SK" sz="2400" dirty="0" smtClean="0"/>
              <a:t> krajinu, na základe definovaných pravidiel a algoritmov</a:t>
            </a:r>
          </a:p>
          <a:p>
            <a:r>
              <a:rPr lang="sk-SK" sz="2400" dirty="0" smtClean="0"/>
              <a:t>cca 200.000 entít s jedinečným genofondom</a:t>
            </a:r>
          </a:p>
        </p:txBody>
      </p:sp>
      <p:pic>
        <p:nvPicPr>
          <p:cNvPr id="5122" name="Picture 2" descr="H:\ALA TIM\BLOK 3\obrazky\tspher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789040"/>
            <a:ext cx="3176824" cy="2454818"/>
          </a:xfrm>
          <a:prstGeom prst="rect">
            <a:avLst/>
          </a:prstGeom>
          <a:noFill/>
        </p:spPr>
      </p:pic>
      <p:pic>
        <p:nvPicPr>
          <p:cNvPr id="5123" name="Picture 3" descr="H:\ALA TIM\BLOK 3\obrazky\techno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3829" y="3789040"/>
            <a:ext cx="3604551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VIRTUAL AND AUGMENTED REALITY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Sommerer-Mignonneau:</a:t>
            </a:r>
            <a:r>
              <a:rPr lang="sk-SK" i="1" dirty="0" err="1" smtClean="0"/>
              <a:t>Trans</a:t>
            </a:r>
            <a:r>
              <a:rPr lang="sk-SK" i="1" dirty="0" smtClean="0"/>
              <a:t> </a:t>
            </a:r>
            <a:r>
              <a:rPr lang="sk-SK" i="1" dirty="0" err="1" smtClean="0"/>
              <a:t>Plant</a:t>
            </a:r>
            <a:r>
              <a:rPr lang="sk-SK" i="1" dirty="0" smtClean="0"/>
              <a:t> </a:t>
            </a:r>
            <a:r>
              <a:rPr lang="sk-SK" dirty="0" smtClean="0"/>
              <a:t>(1995-6)</a:t>
            </a:r>
          </a:p>
          <a:p>
            <a:r>
              <a:rPr lang="sk-SK" dirty="0" err="1" smtClean="0"/>
              <a:t>interactive</a:t>
            </a:r>
            <a:r>
              <a:rPr lang="sk-SK" dirty="0" smtClean="0"/>
              <a:t> </a:t>
            </a:r>
            <a:r>
              <a:rPr lang="sk-SK" dirty="0" err="1" smtClean="0"/>
              <a:t>computer</a:t>
            </a:r>
            <a:r>
              <a:rPr lang="sk-SK" dirty="0" smtClean="0"/>
              <a:t> </a:t>
            </a:r>
            <a:r>
              <a:rPr lang="sk-SK" dirty="0" err="1" smtClean="0"/>
              <a:t>installation</a:t>
            </a:r>
            <a:endParaRPr lang="sk-SK" dirty="0" smtClean="0"/>
          </a:p>
          <a:p>
            <a:endParaRPr lang="sk-SK" dirty="0" smtClean="0"/>
          </a:p>
          <a:p>
            <a:r>
              <a:rPr lang="sk-SK" sz="2000" dirty="0" smtClean="0">
                <a:hlinkClick r:id="rId2"/>
              </a:rPr>
              <a:t>http://www.interface.ufg.ac.at/christa-laurent/WORKS/FRAMES/TOPFRAMES/TransPlantTop.html</a:t>
            </a:r>
            <a:endParaRPr lang="sk-SK" sz="2000" dirty="0" smtClean="0"/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SOUND/MUSIC ENVIRONMENTS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2949953"/>
          </a:xfrm>
        </p:spPr>
        <p:txBody>
          <a:bodyPr>
            <a:normAutofit fontScale="77500" lnSpcReduction="20000"/>
          </a:bodyPr>
          <a:lstStyle/>
          <a:p>
            <a:r>
              <a:rPr lang="sk-SK" dirty="0" smtClean="0"/>
              <a:t>Rob E. </a:t>
            </a:r>
            <a:r>
              <a:rPr lang="sk-SK" dirty="0" err="1" smtClean="0"/>
              <a:t>Lovell</a:t>
            </a:r>
            <a:r>
              <a:rPr lang="sk-SK" dirty="0" smtClean="0"/>
              <a:t> +</a:t>
            </a:r>
            <a:r>
              <a:rPr lang="sk-SK" dirty="0" err="1" smtClean="0"/>
              <a:t>John</a:t>
            </a:r>
            <a:r>
              <a:rPr lang="sk-SK" dirty="0" smtClean="0"/>
              <a:t> D. </a:t>
            </a:r>
            <a:r>
              <a:rPr lang="sk-SK" dirty="0" err="1" smtClean="0"/>
              <a:t>Mitchell</a:t>
            </a:r>
            <a:r>
              <a:rPr lang="sk-SK" dirty="0" smtClean="0"/>
              <a:t>. </a:t>
            </a:r>
          </a:p>
          <a:p>
            <a:r>
              <a:rPr lang="sk-SK" b="1" i="1" dirty="0" err="1" smtClean="0"/>
              <a:t>Eidea</a:t>
            </a:r>
            <a:r>
              <a:rPr lang="sk-SK" b="1" i="1" dirty="0" smtClean="0"/>
              <a:t> –</a:t>
            </a:r>
            <a:r>
              <a:rPr lang="sk-SK" b="1" i="1" dirty="0" err="1" smtClean="0"/>
              <a:t>Environment</a:t>
            </a:r>
            <a:r>
              <a:rPr lang="sk-SK" b="1" i="1" dirty="0" smtClean="0"/>
              <a:t> </a:t>
            </a:r>
            <a:r>
              <a:rPr lang="sk-SK" b="1" i="1" dirty="0" err="1" smtClean="0"/>
              <a:t>for</a:t>
            </a:r>
            <a:r>
              <a:rPr lang="sk-SK" b="1" i="1" dirty="0" smtClean="0"/>
              <a:t> </a:t>
            </a:r>
            <a:r>
              <a:rPr lang="sk-SK" b="1" i="1" dirty="0" err="1" smtClean="0"/>
              <a:t>the</a:t>
            </a:r>
            <a:r>
              <a:rPr lang="sk-SK" b="1" i="1" dirty="0" smtClean="0"/>
              <a:t> </a:t>
            </a:r>
            <a:r>
              <a:rPr lang="sk-SK" b="1" i="1" dirty="0" err="1" smtClean="0"/>
              <a:t>Interactive</a:t>
            </a:r>
            <a:r>
              <a:rPr lang="sk-SK" b="1" i="1" dirty="0" smtClean="0"/>
              <a:t> </a:t>
            </a:r>
            <a:r>
              <a:rPr lang="sk-SK" b="1" i="1" dirty="0" err="1" smtClean="0"/>
              <a:t>Design</a:t>
            </a:r>
            <a:r>
              <a:rPr lang="sk-SK" b="1" i="1" dirty="0" smtClean="0"/>
              <a:t> </a:t>
            </a:r>
            <a:r>
              <a:rPr lang="sk-SK" b="1" i="1" dirty="0" err="1" smtClean="0"/>
              <a:t>of</a:t>
            </a:r>
            <a:r>
              <a:rPr lang="sk-SK" b="1" i="1" dirty="0" smtClean="0"/>
              <a:t> </a:t>
            </a:r>
            <a:r>
              <a:rPr lang="sk-SK" b="1" i="1" dirty="0" err="1" smtClean="0"/>
              <a:t>Emergent</a:t>
            </a:r>
            <a:r>
              <a:rPr lang="sk-SK" b="1" i="1" dirty="0" smtClean="0"/>
              <a:t> </a:t>
            </a:r>
            <a:r>
              <a:rPr lang="sk-SK" b="1" i="1" dirty="0" err="1" smtClean="0"/>
              <a:t>Art</a:t>
            </a:r>
            <a:r>
              <a:rPr lang="sk-SK" b="1" i="1" dirty="0" smtClean="0"/>
              <a:t> </a:t>
            </a:r>
            <a:r>
              <a:rPr lang="sk-SK" dirty="0" smtClean="0"/>
              <a:t>(1995). </a:t>
            </a:r>
          </a:p>
          <a:p>
            <a:r>
              <a:rPr lang="sk-SK" dirty="0" smtClean="0"/>
              <a:t>kombinuje </a:t>
            </a:r>
            <a:r>
              <a:rPr lang="sk-SK" dirty="0" err="1" smtClean="0"/>
              <a:t>emergentné</a:t>
            </a:r>
            <a:r>
              <a:rPr lang="sk-SK" dirty="0" smtClean="0"/>
              <a:t> fenomény umelého života s reálnymi externými vstupmi</a:t>
            </a:r>
          </a:p>
          <a:p>
            <a:r>
              <a:rPr lang="sk-SK" dirty="0" smtClean="0"/>
              <a:t>interakcie samostatných entít: vlkov, vtákov, stromov, ktoré rastú do </a:t>
            </a:r>
            <a:r>
              <a:rPr lang="sk-SK" dirty="0" err="1" smtClean="0"/>
              <a:t>fraktálovej</a:t>
            </a:r>
            <a:r>
              <a:rPr lang="sk-SK" dirty="0" smtClean="0"/>
              <a:t> štruktúry (</a:t>
            </a:r>
            <a:r>
              <a:rPr lang="sk-SK" dirty="0" err="1" smtClean="0"/>
              <a:t>L-systems</a:t>
            </a:r>
            <a:r>
              <a:rPr lang="sk-SK" dirty="0" smtClean="0"/>
              <a:t>)</a:t>
            </a:r>
          </a:p>
          <a:p>
            <a:r>
              <a:rPr lang="sk-SK" dirty="0" smtClean="0"/>
              <a:t>Všetky entity </a:t>
            </a:r>
            <a:r>
              <a:rPr lang="sk-SK" dirty="0" err="1" smtClean="0"/>
              <a:t>interagujú</a:t>
            </a:r>
            <a:r>
              <a:rPr lang="sk-SK" dirty="0" smtClean="0"/>
              <a:t> v uzavretom ekosystéme. </a:t>
            </a:r>
            <a:endParaRPr lang="sk-SK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4437112"/>
            <a:ext cx="269557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365104"/>
            <a:ext cx="269557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SOUND/MUSIC ENVIRONMENTS</a:t>
            </a:r>
            <a:endParaRPr lang="sk-SK" dirty="0"/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i="1" dirty="0" err="1" smtClean="0"/>
              <a:t>Jon</a:t>
            </a:r>
            <a:r>
              <a:rPr lang="sk-SK" i="1" dirty="0" smtClean="0"/>
              <a:t> </a:t>
            </a:r>
            <a:r>
              <a:rPr lang="sk-SK" i="1" dirty="0" err="1" smtClean="0"/>
              <a:t>McCormack</a:t>
            </a:r>
            <a:r>
              <a:rPr lang="sk-SK" i="1" dirty="0" smtClean="0"/>
              <a:t>: </a:t>
            </a:r>
            <a:r>
              <a:rPr lang="sk-SK" i="1" dirty="0" err="1" smtClean="0"/>
              <a:t>Evolving</a:t>
            </a:r>
            <a:r>
              <a:rPr lang="sk-SK" i="1" dirty="0" smtClean="0"/>
              <a:t> </a:t>
            </a:r>
            <a:r>
              <a:rPr lang="sk-SK" i="1" dirty="0" err="1" smtClean="0"/>
              <a:t>Sonic</a:t>
            </a:r>
            <a:r>
              <a:rPr lang="sk-SK" i="1" dirty="0" smtClean="0"/>
              <a:t> </a:t>
            </a:r>
            <a:r>
              <a:rPr lang="sk-SK" i="1" dirty="0" err="1" smtClean="0"/>
              <a:t>Ecosystem</a:t>
            </a:r>
            <a:r>
              <a:rPr lang="sk-SK" i="1" dirty="0" smtClean="0"/>
              <a:t> EDEN (2004)</a:t>
            </a:r>
          </a:p>
          <a:p>
            <a:r>
              <a:rPr lang="sk-SK" dirty="0" smtClean="0">
                <a:hlinkClick r:id="rId2"/>
              </a:rPr>
              <a:t>http://vimeo.com/11032248</a:t>
            </a:r>
            <a:r>
              <a:rPr lang="sk-SK" dirty="0" smtClean="0"/>
              <a:t> </a:t>
            </a:r>
            <a:endParaRPr lang="sk-SK" i="1" dirty="0" smtClean="0"/>
          </a:p>
          <a:p>
            <a:endParaRPr lang="sk-SK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555851"/>
            <a:ext cx="3456384" cy="2566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587837"/>
            <a:ext cx="3384376" cy="255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3D modeling</a:t>
            </a:r>
            <a:endParaRPr lang="sk-SK" dirty="0"/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Louis </a:t>
            </a:r>
            <a:r>
              <a:rPr lang="sk-SK" dirty="0" err="1" smtClean="0"/>
              <a:t>Bec</a:t>
            </a:r>
            <a:r>
              <a:rPr lang="sk-SK" dirty="0" smtClean="0"/>
              <a:t>: </a:t>
            </a:r>
            <a:r>
              <a:rPr lang="sk-SK" i="1" dirty="0" err="1" smtClean="0"/>
              <a:t>Diaphaplanomena</a:t>
            </a:r>
            <a:endParaRPr lang="sk-SK" i="1" dirty="0" smtClean="0"/>
          </a:p>
          <a:p>
            <a:r>
              <a:rPr lang="sk-SK" sz="1600" dirty="0" smtClean="0">
                <a:hlinkClick r:id="rId2"/>
              </a:rPr>
              <a:t>http://www.festival-enter.cz/2005/?id=prg&amp;nid=93&amp;nlang=1</a:t>
            </a:r>
            <a:r>
              <a:rPr lang="sk-SK" sz="1600" dirty="0" smtClean="0"/>
              <a:t> </a:t>
            </a:r>
            <a:endParaRPr lang="sk-SK" sz="1600" i="1" dirty="0" smtClean="0"/>
          </a:p>
          <a:p>
            <a:r>
              <a:rPr lang="sk-SK" dirty="0" err="1" smtClean="0"/>
              <a:t>artificiálny</a:t>
            </a:r>
            <a:r>
              <a:rPr lang="sk-SK" dirty="0" smtClean="0"/>
              <a:t> živočích v tvare amfory (interaktivita vo VR)</a:t>
            </a:r>
          </a:p>
          <a:p>
            <a:r>
              <a:rPr lang="sk-SK" i="1" dirty="0" err="1" smtClean="0"/>
              <a:t>Vizualizačné</a:t>
            </a:r>
            <a:r>
              <a:rPr lang="sk-SK" i="1" dirty="0" smtClean="0"/>
              <a:t> prostredie + simulačný </a:t>
            </a:r>
            <a:r>
              <a:rPr lang="sk-SK" i="1" dirty="0" err="1" smtClean="0"/>
              <a:t>engine</a:t>
            </a:r>
            <a:endParaRPr lang="sk-SK" i="1" dirty="0" smtClean="0"/>
          </a:p>
          <a:p>
            <a:r>
              <a:rPr lang="sk-SK" i="1" dirty="0" err="1" smtClean="0"/>
              <a:t>Scientifique</a:t>
            </a:r>
            <a:r>
              <a:rPr lang="sk-SK" i="1" dirty="0" smtClean="0"/>
              <a:t> </a:t>
            </a:r>
            <a:r>
              <a:rPr lang="sk-SK" i="1" dirty="0" err="1" smtClean="0"/>
              <a:t>de</a:t>
            </a:r>
            <a:r>
              <a:rPr lang="sk-SK" i="1" dirty="0" smtClean="0"/>
              <a:t> </a:t>
            </a:r>
            <a:r>
              <a:rPr lang="sk-SK" i="1" dirty="0" err="1" smtClean="0"/>
              <a:t>Recherche</a:t>
            </a:r>
            <a:r>
              <a:rPr lang="sk-SK" i="1" dirty="0" smtClean="0"/>
              <a:t> </a:t>
            </a:r>
            <a:r>
              <a:rPr lang="sk-SK" i="1" dirty="0" err="1" smtClean="0"/>
              <a:t>Paranaturaliste</a:t>
            </a:r>
            <a:endParaRPr lang="sk-SK" i="1" dirty="0" smtClean="0"/>
          </a:p>
          <a:p>
            <a:r>
              <a:rPr lang="sk-SK" dirty="0" smtClean="0"/>
              <a:t>výskum nových </a:t>
            </a:r>
            <a:r>
              <a:rPr lang="sk-SK" dirty="0" err="1" smtClean="0"/>
              <a:t>zoomorfných</a:t>
            </a:r>
            <a:r>
              <a:rPr lang="sk-SK" dirty="0" smtClean="0"/>
              <a:t>  foriem komunikácie medzi umelými a živými druhmi</a:t>
            </a:r>
          </a:p>
          <a:p>
            <a:r>
              <a:rPr lang="sk-SK" dirty="0" smtClean="0"/>
              <a:t>Vilém </a:t>
            </a:r>
            <a:r>
              <a:rPr lang="sk-SK" dirty="0" err="1" smtClean="0"/>
              <a:t>Flusser</a:t>
            </a:r>
            <a:r>
              <a:rPr lang="sk-SK" dirty="0" smtClean="0"/>
              <a:t>: “</a:t>
            </a:r>
            <a:r>
              <a:rPr lang="sk-SK" i="1" dirty="0" err="1" smtClean="0"/>
              <a:t>Vampyroteuthis</a:t>
            </a:r>
            <a:r>
              <a:rPr lang="sk-SK" i="1" dirty="0" smtClean="0"/>
              <a:t> </a:t>
            </a:r>
            <a:r>
              <a:rPr lang="sk-SK" i="1" dirty="0" err="1" smtClean="0"/>
              <a:t>infernalis</a:t>
            </a:r>
            <a:r>
              <a:rPr lang="sk-SK" dirty="0" smtClean="0"/>
              <a:t>“</a:t>
            </a:r>
            <a:endParaRPr lang="sk-SK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068" y="1628800"/>
            <a:ext cx="4295156" cy="485889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WORK IN GROUPS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000" dirty="0" err="1" smtClean="0"/>
              <a:t>Christa</a:t>
            </a:r>
            <a:r>
              <a:rPr lang="sk-SK" sz="2000" dirty="0" smtClean="0"/>
              <a:t> </a:t>
            </a:r>
            <a:r>
              <a:rPr lang="sk-SK" sz="2000" dirty="0" err="1"/>
              <a:t>Sommerer</a:t>
            </a:r>
            <a:r>
              <a:rPr lang="sk-SK" sz="2000" dirty="0"/>
              <a:t> &amp; </a:t>
            </a:r>
            <a:r>
              <a:rPr lang="sk-SK" sz="2000" dirty="0" err="1"/>
              <a:t>Laurent</a:t>
            </a:r>
            <a:r>
              <a:rPr lang="sk-SK" sz="2000" dirty="0"/>
              <a:t> </a:t>
            </a:r>
            <a:r>
              <a:rPr lang="sk-SK" sz="2000" dirty="0" err="1" smtClean="0"/>
              <a:t>Mignonneau</a:t>
            </a:r>
            <a:r>
              <a:rPr lang="sk-SK" sz="2000" dirty="0" smtClean="0"/>
              <a:t>:  </a:t>
            </a:r>
            <a:r>
              <a:rPr lang="sk-SK" sz="2000" dirty="0" err="1"/>
              <a:t>Life</a:t>
            </a:r>
            <a:r>
              <a:rPr lang="sk-SK" sz="2000" dirty="0"/>
              <a:t> </a:t>
            </a:r>
            <a:r>
              <a:rPr lang="sk-SK" sz="2000" dirty="0" err="1"/>
              <a:t>Writer</a:t>
            </a:r>
            <a:r>
              <a:rPr lang="sk-SK" sz="2000" dirty="0"/>
              <a:t> (</a:t>
            </a:r>
            <a:r>
              <a:rPr lang="sk-SK" sz="2000" dirty="0" smtClean="0"/>
              <a:t>2006)</a:t>
            </a:r>
          </a:p>
          <a:p>
            <a:r>
              <a:rPr lang="sk-SK" sz="2000" dirty="0" err="1" smtClean="0"/>
              <a:t>creating</a:t>
            </a:r>
            <a:r>
              <a:rPr lang="sk-SK" sz="2000" dirty="0" smtClean="0"/>
              <a:t> </a:t>
            </a:r>
            <a:r>
              <a:rPr lang="sk-SK" sz="2000" dirty="0" err="1"/>
              <a:t>life</a:t>
            </a:r>
            <a:r>
              <a:rPr lang="sk-SK" sz="2000" dirty="0"/>
              <a:t> </a:t>
            </a:r>
            <a:r>
              <a:rPr lang="sk-SK" sz="2000" dirty="0" err="1"/>
              <a:t>through</a:t>
            </a:r>
            <a:r>
              <a:rPr lang="sk-SK" sz="2000" dirty="0"/>
              <a:t> </a:t>
            </a:r>
            <a:r>
              <a:rPr lang="sk-SK" sz="2000" dirty="0" err="1"/>
              <a:t>the</a:t>
            </a:r>
            <a:r>
              <a:rPr lang="sk-SK" sz="2000" dirty="0"/>
              <a:t> </a:t>
            </a:r>
            <a:r>
              <a:rPr lang="sk-SK" sz="2000" dirty="0" err="1"/>
              <a:t>act</a:t>
            </a:r>
            <a:r>
              <a:rPr lang="sk-SK" sz="2000" dirty="0"/>
              <a:t> of </a:t>
            </a:r>
            <a:r>
              <a:rPr lang="sk-SK" sz="2000" dirty="0" err="1"/>
              <a:t>writing</a:t>
            </a:r>
            <a:endParaRPr lang="sk-SK" sz="2000" dirty="0"/>
          </a:p>
          <a:p>
            <a:r>
              <a:rPr lang="sk-SK" sz="1600" dirty="0" smtClean="0">
                <a:hlinkClick r:id="rId3"/>
              </a:rPr>
              <a:t>https</a:t>
            </a:r>
            <a:r>
              <a:rPr lang="sk-SK" sz="1600" dirty="0">
                <a:hlinkClick r:id="rId3"/>
              </a:rPr>
              <a:t>://</a:t>
            </a:r>
            <a:r>
              <a:rPr lang="sk-SK" sz="1600" dirty="0" smtClean="0">
                <a:hlinkClick r:id="rId3"/>
              </a:rPr>
              <a:t>www.youtube.com/watch?v=Ka1MPAQvEVU</a:t>
            </a:r>
          </a:p>
          <a:p>
            <a:r>
              <a:rPr lang="sk-SK" sz="1600" dirty="0" smtClean="0">
                <a:hlinkClick r:id="rId3"/>
              </a:rPr>
              <a:t>https</a:t>
            </a:r>
            <a:r>
              <a:rPr lang="sk-SK" sz="1600" dirty="0">
                <a:hlinkClick r:id="rId3"/>
              </a:rPr>
              <a:t>://</a:t>
            </a:r>
            <a:r>
              <a:rPr lang="sk-SK" sz="1600" dirty="0" smtClean="0">
                <a:hlinkClick r:id="rId3"/>
              </a:rPr>
              <a:t>www.youtube.com/watch?v=UWjAqJ6nSD8</a:t>
            </a:r>
            <a:endParaRPr lang="sk-SK" sz="1600" dirty="0" smtClean="0"/>
          </a:p>
          <a:p>
            <a:r>
              <a:rPr lang="sk-SK" sz="1600" dirty="0">
                <a:hlinkClick r:id="rId4"/>
              </a:rPr>
              <a:t>https://</a:t>
            </a:r>
            <a:r>
              <a:rPr lang="sk-SK" sz="1600" dirty="0" smtClean="0">
                <a:hlinkClick r:id="rId4"/>
              </a:rPr>
              <a:t>www.youtube.com/watch?v=fsMwnrY0nxE</a:t>
            </a:r>
            <a:endParaRPr lang="sk-SK" sz="1600" dirty="0" smtClean="0"/>
          </a:p>
          <a:p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4086373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Skepticizmus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400" dirty="0"/>
              <a:t>Existuje náhoda?</a:t>
            </a:r>
          </a:p>
          <a:p>
            <a:r>
              <a:rPr lang="sk-SK" sz="2400" dirty="0" smtClean="0">
                <a:hlinkClick r:id="rId2"/>
              </a:rPr>
              <a:t>https://www.youtube.com/watch?v=DBcnahOFY0E</a:t>
            </a:r>
            <a:r>
              <a:rPr lang="sk-SK" sz="2400" dirty="0" smtClean="0"/>
              <a:t> </a:t>
            </a:r>
          </a:p>
          <a:p>
            <a:endParaRPr lang="sk-SK" sz="2400" dirty="0"/>
          </a:p>
          <a:p>
            <a:endParaRPr lang="sk-SK" sz="2400" dirty="0" smtClean="0"/>
          </a:p>
          <a:p>
            <a:endParaRPr lang="sk-SK" sz="2400" dirty="0"/>
          </a:p>
          <a:p>
            <a:endParaRPr lang="sk-SK" sz="2400" dirty="0" smtClean="0"/>
          </a:p>
          <a:p>
            <a:r>
              <a:rPr lang="sk-SK" sz="2400" dirty="0" smtClean="0"/>
              <a:t> 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1242529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type="subTitle" idx="1"/>
          </p:nvPr>
        </p:nvSpPr>
        <p:spPr>
          <a:xfrm>
            <a:off x="1403648" y="4221088"/>
            <a:ext cx="7239000" cy="457200"/>
          </a:xfrm>
        </p:spPr>
        <p:txBody>
          <a:bodyPr/>
          <a:lstStyle/>
          <a:p>
            <a:r>
              <a:rPr lang="sk-SK" sz="3200" dirty="0"/>
              <a:t>Hráči s „analógovou náhodou“</a:t>
            </a:r>
          </a:p>
          <a:p>
            <a:endParaRPr lang="sk-SK" sz="3200" dirty="0" smtClean="0"/>
          </a:p>
          <a:p>
            <a:endParaRPr lang="sk-SK" sz="3200" dirty="0" smtClean="0"/>
          </a:p>
          <a:p>
            <a:endParaRPr lang="sk-SK" sz="3200" dirty="0" smtClean="0"/>
          </a:p>
          <a:p>
            <a:endParaRPr lang="sk-SK" sz="3200" dirty="0" smtClean="0"/>
          </a:p>
          <a:p>
            <a:r>
              <a:rPr lang="sk-SK" sz="3200" dirty="0" smtClean="0"/>
              <a:t>          </a:t>
            </a:r>
            <a:endParaRPr lang="sk-SK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mpowered_force">
  <a:themeElements>
    <a:clrScheme name="empowered_for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mpowered_forc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mpowered_for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powered_for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powered_for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powered_for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powered_for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powered_for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powered_for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2248</TotalTime>
  <Words>2226</Words>
  <Application>Microsoft Office PowerPoint</Application>
  <PresentationFormat>Prezentácia na obrazovke (4:3)</PresentationFormat>
  <Paragraphs>520</Paragraphs>
  <Slides>79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79</vt:i4>
      </vt:variant>
    </vt:vector>
  </HeadingPairs>
  <TitlesOfParts>
    <vt:vector size="84" baseType="lpstr">
      <vt:lpstr>宋体</vt:lpstr>
      <vt:lpstr>Arial</vt:lpstr>
      <vt:lpstr>Arial Black</vt:lpstr>
      <vt:lpstr>Wingdings</vt:lpstr>
      <vt:lpstr>empowered_force</vt:lpstr>
      <vt:lpstr>IM120  Artificial Life Art  BLOK3</vt:lpstr>
      <vt:lpstr>3.BLOK</vt:lpstr>
      <vt:lpstr>[Radan Wagner: Neočekávané náhody: Třicet rozhovorů o umění, Nakladatelství Lidové noviny 2010]</vt:lpstr>
      <vt:lpstr>Prezentácia programu PowerPoint</vt:lpstr>
      <vt:lpstr>Prezentácia programu PowerPoint</vt:lpstr>
      <vt:lpstr>Náhoda ?</vt:lpstr>
      <vt:lpstr>Náhoda?</vt:lpstr>
      <vt:lpstr>Skepticizmus</vt:lpstr>
      <vt:lpstr>Prezentácia programu PowerPoint</vt:lpstr>
      <vt:lpstr>W.A. Mozart: Musikalisches Würfelspiel  1787</vt:lpstr>
      <vt:lpstr>Marcel Duchamp: Erratum Musical 1934</vt:lpstr>
      <vt:lpstr>J.Cage: I-Ching</vt:lpstr>
      <vt:lpstr>Iannis Xenakis: stochastická hudba 1954</vt:lpstr>
      <vt:lpstr>Hans Arp: </vt:lpstr>
      <vt:lpstr>Prezentácia programu PowerPoint</vt:lpstr>
      <vt:lpstr>Prezentácia programu PowerPoint</vt:lpstr>
      <vt:lpstr>Existuje teda náhoda???</vt:lpstr>
      <vt:lpstr>PERFORMATIVITA A-LIFE ART</vt:lpstr>
      <vt:lpstr>Prezentácia programu PowerPoint</vt:lpstr>
      <vt:lpstr>Emergent, fractal natural process</vt:lpstr>
      <vt:lpstr>emergencia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UMELÁ EVOLÚCIA V UMENÍ</vt:lpstr>
      <vt:lpstr>Evolúcia a jej význam</vt:lpstr>
      <vt:lpstr>Evolutionary art:</vt:lpstr>
      <vt:lpstr>Genetic art</vt:lpstr>
      <vt:lpstr>Genetic art: Richard Dawkins</vt:lpstr>
      <vt:lpstr>Karl Sims</vt:lpstr>
      <vt:lpstr>Prezentácia programu PowerPoint</vt:lpstr>
      <vt:lpstr>Organic art</vt:lpstr>
      <vt:lpstr>Steven Rooke</vt:lpstr>
      <vt:lpstr>Jeffrey Ventrella</vt:lpstr>
      <vt:lpstr>Larry Yaeger</vt:lpstr>
      <vt:lpstr>Polyworld  1994</vt:lpstr>
      <vt:lpstr>List of genes in organisms of PolyWorld</vt:lpstr>
      <vt:lpstr>Primitive behaviors  of organisms in  PolyWorld</vt:lpstr>
      <vt:lpstr>Christa Sommerer a Laurent Mignonneau</vt:lpstr>
      <vt:lpstr>A-volve 1993 </vt:lpstr>
      <vt:lpstr>A-volve 1993</vt:lpstr>
      <vt:lpstr>GENMA (1996)</vt:lpstr>
      <vt:lpstr>Prezentácia programu PowerPoint</vt:lpstr>
      <vt:lpstr>Erwin Driessens a Maria Verstappen</vt:lpstr>
      <vt:lpstr>Komerčné využitie:</vt:lpstr>
      <vt:lpstr>Estetické kategórie digitálneho umenia v ALA</vt:lpstr>
      <vt:lpstr>Prezentácia programu PowerPoint</vt:lpstr>
      <vt:lpstr>Kvality digitálnych médií I.</vt:lpstr>
      <vt:lpstr>Kvality digitálnych médií II.</vt:lpstr>
      <vt:lpstr>Ivor DIOSI  (neukončenosť // neuzavretosť)</vt:lpstr>
      <vt:lpstr>Prezentácia programu PowerPoint</vt:lpstr>
      <vt:lpstr>Prezentácia programu PowerPoint</vt:lpstr>
      <vt:lpstr>Princípy NM</vt:lpstr>
      <vt:lpstr>Princípy NM</vt:lpstr>
      <vt:lpstr>Kultúrne prekódovanie</vt:lpstr>
      <vt:lpstr>Prezentácia programu PowerPoint</vt:lpstr>
      <vt:lpstr>Prezentácia programu PowerPoint</vt:lpstr>
      <vt:lpstr>Autonómny SW</vt:lpstr>
      <vt:lpstr>Thomas Ray:Tierra (1990)</vt:lpstr>
      <vt:lpstr>Thomas Ray:Tierra (1990)</vt:lpstr>
      <vt:lpstr>Thomas Ray:Tierra (1990)</vt:lpstr>
      <vt:lpstr>Prezentácia programu PowerPoint</vt:lpstr>
      <vt:lpstr>Ďalšie AL simulátory </vt:lpstr>
      <vt:lpstr>Polo-autonómny SW</vt:lpstr>
      <vt:lpstr>Skulptúra/fyzické objekty</vt:lpstr>
      <vt:lpstr>Skulptúra/fyzické objekty</vt:lpstr>
      <vt:lpstr>Animácie</vt:lpstr>
      <vt:lpstr>Prezentácia programu PowerPoint</vt:lpstr>
      <vt:lpstr>Prezentácia programu PowerPoint</vt:lpstr>
      <vt:lpstr>Animácie</vt:lpstr>
      <vt:lpstr>Software art</vt:lpstr>
      <vt:lpstr>Internet</vt:lpstr>
      <vt:lpstr>VIRTUAL AND AUGMENTED REALITY</vt:lpstr>
      <vt:lpstr>SOUND/MUSIC ENVIRONMENTS</vt:lpstr>
      <vt:lpstr>SOUND/MUSIC ENVIRONMENTS</vt:lpstr>
      <vt:lpstr>3D modeling</vt:lpstr>
      <vt:lpstr>WORK IN GROUPS</vt:lpstr>
    </vt:vector>
  </TitlesOfParts>
  <Company>SPACElab, s.r.o.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[Ne]očakávané náhody</dc:title>
  <dc:creator>Dispečing</dc:creator>
  <cp:lastModifiedBy>Evilsister</cp:lastModifiedBy>
  <cp:revision>202</cp:revision>
  <cp:lastPrinted>1601-01-01T00:00:00Z</cp:lastPrinted>
  <dcterms:created xsi:type="dcterms:W3CDTF">2011-04-28T11:38:42Z</dcterms:created>
  <dcterms:modified xsi:type="dcterms:W3CDTF">2014-11-12T16:31:16Z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9</vt:i4>
  </property>
</Properties>
</file>