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95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4" r:id="rId27"/>
    <p:sldId id="280" r:id="rId28"/>
    <p:sldId id="296" r:id="rId29"/>
    <p:sldId id="281" r:id="rId30"/>
    <p:sldId id="282" r:id="rId31"/>
    <p:sldId id="283" r:id="rId32"/>
    <p:sldId id="291" r:id="rId33"/>
    <p:sldId id="292" r:id="rId34"/>
    <p:sldId id="29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3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8CEC-42ED-4905-A4A6-DD7BF6A60A81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B4FF-0031-4CCC-80C9-5BE51AD3A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1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8CEC-42ED-4905-A4A6-DD7BF6A60A81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B4FF-0031-4CCC-80C9-5BE51AD3A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14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8CEC-42ED-4905-A4A6-DD7BF6A60A81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B4FF-0031-4CCC-80C9-5BE51AD3A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1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8CEC-42ED-4905-A4A6-DD7BF6A60A81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B4FF-0031-4CCC-80C9-5BE51AD3A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4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8CEC-42ED-4905-A4A6-DD7BF6A60A81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B4FF-0031-4CCC-80C9-5BE51AD3A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77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8CEC-42ED-4905-A4A6-DD7BF6A60A81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B4FF-0031-4CCC-80C9-5BE51AD3A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01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8CEC-42ED-4905-A4A6-DD7BF6A60A81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B4FF-0031-4CCC-80C9-5BE51AD3A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92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8CEC-42ED-4905-A4A6-DD7BF6A60A81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B4FF-0031-4CCC-80C9-5BE51AD3A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2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8CEC-42ED-4905-A4A6-DD7BF6A60A81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B4FF-0031-4CCC-80C9-5BE51AD3A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51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8CEC-42ED-4905-A4A6-DD7BF6A60A81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B4FF-0031-4CCC-80C9-5BE51AD3A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5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8CEC-42ED-4905-A4A6-DD7BF6A60A81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B4FF-0031-4CCC-80C9-5BE51AD3A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7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A8CEC-42ED-4905-A4A6-DD7BF6A60A81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1B4FF-0031-4CCC-80C9-5BE51AD3A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36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Nabatejci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092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Bostra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r. 106 n.l. hl m. (Nova </a:t>
            </a:r>
            <a:r>
              <a:rPr lang="cs-CZ" dirty="0" err="1" smtClean="0"/>
              <a:t>Traiana</a:t>
            </a:r>
            <a:r>
              <a:rPr lang="cs-CZ" dirty="0" smtClean="0"/>
              <a:t> </a:t>
            </a:r>
            <a:r>
              <a:rPr lang="cs-CZ" dirty="0" err="1" smtClean="0"/>
              <a:t>Bostra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91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Arabské kmeny a Římané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Araboi</a:t>
            </a:r>
            <a:r>
              <a:rPr lang="cs-CZ" dirty="0" smtClean="0"/>
              <a:t>, </a:t>
            </a:r>
            <a:r>
              <a:rPr lang="cs-CZ" dirty="0" err="1" smtClean="0"/>
              <a:t>Arabes</a:t>
            </a:r>
            <a:r>
              <a:rPr lang="cs-CZ" dirty="0" smtClean="0"/>
              <a:t>, </a:t>
            </a:r>
            <a:r>
              <a:rPr lang="cs-CZ" dirty="0" err="1" smtClean="0"/>
              <a:t>Sarrakénoi</a:t>
            </a:r>
            <a:r>
              <a:rPr lang="cs-CZ" dirty="0" smtClean="0"/>
              <a:t> (původně obyvatelé krajiny </a:t>
            </a:r>
            <a:r>
              <a:rPr lang="cs-CZ" dirty="0" err="1" smtClean="0"/>
              <a:t>Sarrakéné</a:t>
            </a:r>
            <a:r>
              <a:rPr lang="cs-CZ" dirty="0" smtClean="0"/>
              <a:t> na severu Sinaje)</a:t>
            </a:r>
          </a:p>
          <a:p>
            <a:r>
              <a:rPr lang="cs-CZ" dirty="0" err="1" smtClean="0"/>
              <a:t>Arabia</a:t>
            </a:r>
            <a:r>
              <a:rPr lang="cs-CZ" dirty="0" smtClean="0"/>
              <a:t> </a:t>
            </a:r>
            <a:r>
              <a:rPr lang="cs-CZ" dirty="0" err="1" smtClean="0"/>
              <a:t>Petraea</a:t>
            </a:r>
            <a:r>
              <a:rPr lang="cs-CZ" dirty="0" smtClean="0"/>
              <a:t> (</a:t>
            </a:r>
            <a:r>
              <a:rPr lang="cs-CZ" dirty="0" err="1" smtClean="0"/>
              <a:t>Arabia</a:t>
            </a:r>
            <a:r>
              <a:rPr lang="cs-CZ" dirty="0" smtClean="0"/>
              <a:t> a </a:t>
            </a:r>
            <a:r>
              <a:rPr lang="cs-CZ" dirty="0" err="1" smtClean="0"/>
              <a:t>Palaestina</a:t>
            </a:r>
            <a:r>
              <a:rPr lang="cs-CZ" dirty="0" smtClean="0"/>
              <a:t> </a:t>
            </a:r>
            <a:r>
              <a:rPr lang="cs-CZ" dirty="0" err="1" smtClean="0"/>
              <a:t>salutaris</a:t>
            </a:r>
            <a:r>
              <a:rPr lang="cs-CZ" dirty="0" smtClean="0"/>
              <a:t>), </a:t>
            </a:r>
            <a:r>
              <a:rPr lang="cs-CZ" dirty="0" err="1" smtClean="0"/>
              <a:t>Deserta</a:t>
            </a:r>
            <a:r>
              <a:rPr lang="cs-CZ" dirty="0" smtClean="0"/>
              <a:t>, Felix)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607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Ovlivňování antickou kulturou a křesťanstvím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 smtClean="0"/>
              <a:t>Bostra</a:t>
            </a:r>
            <a:endParaRPr lang="cs-CZ" b="1" dirty="0" smtClean="0"/>
          </a:p>
          <a:p>
            <a:r>
              <a:rPr lang="cs-CZ" b="1" dirty="0" err="1" smtClean="0"/>
              <a:t>Emesa</a:t>
            </a:r>
            <a:r>
              <a:rPr lang="cs-CZ" dirty="0" smtClean="0"/>
              <a:t> (</a:t>
            </a:r>
            <a:r>
              <a:rPr lang="cs-CZ" dirty="0" err="1" smtClean="0"/>
              <a:t>Homs</a:t>
            </a:r>
            <a:r>
              <a:rPr lang="cs-CZ" dirty="0" smtClean="0"/>
              <a:t>): arabští drobní králové, vazalové Říma, vládu zrušil </a:t>
            </a:r>
            <a:r>
              <a:rPr lang="cs-CZ" dirty="0" err="1" smtClean="0"/>
              <a:t>Domitianus</a:t>
            </a:r>
            <a:endParaRPr lang="cs-CZ" dirty="0" smtClean="0"/>
          </a:p>
          <a:p>
            <a:r>
              <a:rPr lang="cs-CZ" dirty="0" smtClean="0"/>
              <a:t>Vládu přejímají </a:t>
            </a:r>
            <a:r>
              <a:rPr lang="cs-CZ" dirty="0" err="1" smtClean="0"/>
              <a:t>Elagabalovi</a:t>
            </a:r>
            <a:r>
              <a:rPr lang="cs-CZ" dirty="0" smtClean="0"/>
              <a:t> kněží (+ </a:t>
            </a:r>
            <a:r>
              <a:rPr lang="cs-CZ" dirty="0" err="1" smtClean="0"/>
              <a:t>Iuno</a:t>
            </a:r>
            <a:r>
              <a:rPr lang="cs-CZ" dirty="0" smtClean="0"/>
              <a:t> </a:t>
            </a:r>
            <a:r>
              <a:rPr lang="cs-CZ" dirty="0" err="1" smtClean="0"/>
              <a:t>Caelestis</a:t>
            </a:r>
            <a:r>
              <a:rPr lang="cs-CZ" dirty="0" smtClean="0"/>
              <a:t> – al-</a:t>
            </a:r>
            <a:r>
              <a:rPr lang="cs-CZ" dirty="0" err="1" smtClean="0"/>
              <a:t>Uzzá</a:t>
            </a:r>
            <a:r>
              <a:rPr lang="cs-CZ" dirty="0" smtClean="0"/>
              <a:t>- a Athéna </a:t>
            </a:r>
            <a:r>
              <a:rPr lang="cs-CZ" dirty="0" err="1" smtClean="0"/>
              <a:t>Allath</a:t>
            </a:r>
            <a:r>
              <a:rPr lang="cs-CZ" dirty="0" smtClean="0"/>
              <a:t>)</a:t>
            </a:r>
          </a:p>
          <a:p>
            <a:r>
              <a:rPr lang="cs-CZ" dirty="0" smtClean="0"/>
              <a:t>Z rodu zdejších kněží a kněžek pocházel </a:t>
            </a:r>
            <a:r>
              <a:rPr lang="cs-CZ" dirty="0" err="1" smtClean="0"/>
              <a:t>Caracalla</a:t>
            </a:r>
            <a:r>
              <a:rPr lang="cs-CZ" dirty="0" smtClean="0"/>
              <a:t> (211-217), </a:t>
            </a:r>
            <a:r>
              <a:rPr lang="cs-CZ" dirty="0" err="1" smtClean="0"/>
              <a:t>Elagabal</a:t>
            </a:r>
            <a:r>
              <a:rPr lang="cs-CZ" dirty="0" smtClean="0"/>
              <a:t> (218-222) i Alexander </a:t>
            </a:r>
            <a:r>
              <a:rPr lang="cs-CZ" dirty="0" err="1" smtClean="0"/>
              <a:t>Severus</a:t>
            </a:r>
            <a:r>
              <a:rPr lang="cs-CZ" dirty="0" smtClean="0"/>
              <a:t> (222-235)</a:t>
            </a:r>
          </a:p>
          <a:p>
            <a:r>
              <a:rPr lang="cs-CZ" dirty="0" smtClean="0"/>
              <a:t>Stál tu křesťanský chrám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295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Edessa</a:t>
            </a:r>
            <a:r>
              <a:rPr lang="cs-CZ" dirty="0" smtClean="0"/>
              <a:t> – opět rod drobných arabských králů, získána L. </a:t>
            </a:r>
            <a:r>
              <a:rPr lang="cs-CZ" dirty="0" err="1" smtClean="0"/>
              <a:t>Verem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Prokopiova</a:t>
            </a:r>
            <a:r>
              <a:rPr lang="cs-CZ" dirty="0" smtClean="0"/>
              <a:t> legenda o králi </a:t>
            </a:r>
            <a:r>
              <a:rPr lang="cs-CZ" dirty="0" err="1" smtClean="0"/>
              <a:t>Akbarovi</a:t>
            </a:r>
            <a:r>
              <a:rPr lang="cs-CZ" dirty="0" smtClean="0"/>
              <a:t> (Augustus, Kristus)</a:t>
            </a:r>
          </a:p>
          <a:p>
            <a:r>
              <a:rPr lang="cs-CZ" dirty="0" smtClean="0"/>
              <a:t>Významné centrum anticko-křesťanské kultury</a:t>
            </a:r>
          </a:p>
          <a:p>
            <a:r>
              <a:rPr lang="cs-CZ" b="1" dirty="0" smtClean="0"/>
              <a:t>Damašek</a:t>
            </a:r>
            <a:r>
              <a:rPr lang="cs-CZ" dirty="0" smtClean="0"/>
              <a:t>- vlivy aramejské, antické i křesťanské</a:t>
            </a:r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Palmýra</a:t>
            </a:r>
            <a:endParaRPr lang="cs-CZ" dirty="0"/>
          </a:p>
        </p:txBody>
      </p:sp>
      <p:pic>
        <p:nvPicPr>
          <p:cNvPr id="1026" name="Picture 2" descr="D:\Users\827\Pictures\Palmyr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46" y="1600200"/>
            <a:ext cx="30173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3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D:\Users\827\Pictures\Palmyra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0" y="3204813"/>
            <a:ext cx="2011680" cy="13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Arabové, Aramejci</a:t>
            </a:r>
          </a:p>
          <a:p>
            <a:r>
              <a:rPr lang="cs-CZ" dirty="0" smtClean="0"/>
              <a:t>Hlavní rozkvět ve 2.-3. stol. </a:t>
            </a:r>
          </a:p>
          <a:p>
            <a:r>
              <a:rPr lang="cs-CZ" dirty="0" smtClean="0"/>
              <a:t>Kulturní synkretismus</a:t>
            </a:r>
          </a:p>
          <a:p>
            <a:r>
              <a:rPr lang="cs-CZ" dirty="0" err="1" smtClean="0"/>
              <a:t>Baalšamín</a:t>
            </a:r>
            <a:r>
              <a:rPr lang="cs-CZ" dirty="0" smtClean="0"/>
              <a:t>, </a:t>
            </a:r>
            <a:r>
              <a:rPr lang="cs-CZ" dirty="0" err="1" smtClean="0"/>
              <a:t>Agliból</a:t>
            </a:r>
            <a:r>
              <a:rPr lang="cs-CZ" dirty="0" smtClean="0"/>
              <a:t>, </a:t>
            </a:r>
            <a:r>
              <a:rPr lang="cs-CZ" dirty="0" err="1" smtClean="0"/>
              <a:t>Jarchiból</a:t>
            </a:r>
            <a:r>
              <a:rPr lang="cs-CZ" dirty="0" smtClean="0"/>
              <a:t> (v římském vojenském oděvu, s meči)</a:t>
            </a:r>
          </a:p>
          <a:p>
            <a:r>
              <a:rPr lang="cs-CZ" dirty="0" smtClean="0"/>
              <a:t>2 křesťanské chrámy</a:t>
            </a:r>
          </a:p>
          <a:p>
            <a:r>
              <a:rPr lang="cs-CZ" dirty="0" err="1" smtClean="0"/>
              <a:t>Odaenathus</a:t>
            </a:r>
            <a:r>
              <a:rPr lang="cs-CZ" dirty="0" smtClean="0"/>
              <a:t> a </a:t>
            </a:r>
            <a:r>
              <a:rPr lang="cs-CZ" dirty="0" err="1" smtClean="0"/>
              <a:t>Zénobia</a:t>
            </a:r>
            <a:r>
              <a:rPr lang="cs-CZ" dirty="0" smtClean="0"/>
              <a:t> (266/7)</a:t>
            </a:r>
          </a:p>
          <a:p>
            <a:r>
              <a:rPr lang="cs-CZ" dirty="0" smtClean="0"/>
              <a:t>Přeložení obchodních cest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Philippus</a:t>
            </a:r>
            <a:r>
              <a:rPr lang="cs-CZ" dirty="0" smtClean="0"/>
              <a:t> </a:t>
            </a:r>
            <a:r>
              <a:rPr lang="cs-CZ" dirty="0" err="1" smtClean="0"/>
              <a:t>Arabs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244-249</a:t>
            </a:r>
          </a:p>
          <a:p>
            <a:r>
              <a:rPr lang="cs-CZ" dirty="0" err="1" smtClean="0"/>
              <a:t>Historia</a:t>
            </a:r>
            <a:r>
              <a:rPr lang="cs-CZ" dirty="0" smtClean="0"/>
              <a:t> Augusta</a:t>
            </a:r>
          </a:p>
          <a:p>
            <a:r>
              <a:rPr lang="cs-CZ" dirty="0" err="1" smtClean="0"/>
              <a:t>Filippopolis</a:t>
            </a:r>
            <a:r>
              <a:rPr lang="cs-CZ" dirty="0" smtClean="0"/>
              <a:t>, umělé jezero pro Řím, </a:t>
            </a:r>
            <a:r>
              <a:rPr lang="cs-CZ" dirty="0" err="1" smtClean="0"/>
              <a:t>stoletní</a:t>
            </a:r>
            <a:r>
              <a:rPr lang="cs-CZ" dirty="0" smtClean="0"/>
              <a:t> hry</a:t>
            </a:r>
          </a:p>
          <a:p>
            <a:r>
              <a:rPr lang="cs-CZ" dirty="0" smtClean="0"/>
              <a:t>Porazil dva uzurpátory, Karpy</a:t>
            </a:r>
          </a:p>
          <a:p>
            <a:r>
              <a:rPr lang="cs-CZ" dirty="0" err="1" smtClean="0"/>
              <a:t>Orosius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9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bednarikova\Pictures\Philipp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72125"/>
            <a:ext cx="2286000" cy="318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2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Arabští vojáci v římských službách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Již za císaře </a:t>
            </a:r>
            <a:r>
              <a:rPr lang="cs-CZ" dirty="0" err="1" smtClean="0"/>
              <a:t>Proba</a:t>
            </a:r>
            <a:endParaRPr lang="cs-CZ" dirty="0" smtClean="0"/>
          </a:p>
          <a:p>
            <a:r>
              <a:rPr lang="cs-CZ" dirty="0" smtClean="0"/>
              <a:t>Not. </a:t>
            </a:r>
            <a:r>
              <a:rPr lang="cs-CZ" dirty="0" err="1" smtClean="0"/>
              <a:t>Dig</a:t>
            </a:r>
            <a:r>
              <a:rPr lang="cs-CZ" dirty="0" smtClean="0"/>
              <a:t>. – v </a:t>
            </a:r>
            <a:r>
              <a:rPr lang="cs-CZ" dirty="0" err="1" smtClean="0"/>
              <a:t>praefektuře</a:t>
            </a:r>
            <a:r>
              <a:rPr lang="cs-CZ" dirty="0" smtClean="0"/>
              <a:t> </a:t>
            </a:r>
            <a:r>
              <a:rPr lang="cs-CZ" dirty="0" err="1" smtClean="0"/>
              <a:t>Oriens</a:t>
            </a:r>
            <a:endParaRPr lang="cs-CZ" dirty="0" smtClean="0"/>
          </a:p>
          <a:p>
            <a:r>
              <a:rPr lang="cs-CZ" dirty="0" smtClean="0"/>
              <a:t>Arabové mimo říši</a:t>
            </a:r>
          </a:p>
          <a:p>
            <a:r>
              <a:rPr lang="cs-CZ" dirty="0" err="1" smtClean="0"/>
              <a:t>Constantius</a:t>
            </a:r>
            <a:r>
              <a:rPr lang="cs-CZ" dirty="0" smtClean="0"/>
              <a:t> II. a </a:t>
            </a:r>
            <a:r>
              <a:rPr lang="cs-CZ" dirty="0" err="1" smtClean="0"/>
              <a:t>Iulianus</a:t>
            </a:r>
            <a:r>
              <a:rPr lang="cs-CZ" dirty="0" smtClean="0"/>
              <a:t> při tažení proti Peršanům (byli i na perské straně)</a:t>
            </a:r>
          </a:p>
          <a:p>
            <a:r>
              <a:rPr lang="cs-CZ" dirty="0" err="1" smtClean="0"/>
              <a:t>Ammian</a:t>
            </a:r>
            <a:r>
              <a:rPr lang="cs-CZ" dirty="0" smtClean="0"/>
              <a:t>. „Podobají se dravým jestřábům, kteří, spatří-li z velké výšky kořist, uchvátí ji rychlým letem a jakmile se jí zmocní, nic se nezdržují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09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Arabský původ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Diodóros</a:t>
            </a:r>
            <a:r>
              <a:rPr lang="cs-CZ" dirty="0" smtClean="0"/>
              <a:t> Sicilský, </a:t>
            </a:r>
            <a:r>
              <a:rPr lang="cs-CZ" dirty="0" err="1" smtClean="0"/>
              <a:t>Josephus</a:t>
            </a:r>
            <a:r>
              <a:rPr lang="cs-CZ" dirty="0" smtClean="0"/>
              <a:t> Flavius, </a:t>
            </a:r>
            <a:r>
              <a:rPr lang="cs-CZ" dirty="0" err="1" smtClean="0"/>
              <a:t>Plútarchos</a:t>
            </a:r>
            <a:r>
              <a:rPr lang="cs-CZ" dirty="0" smtClean="0"/>
              <a:t>, </a:t>
            </a:r>
            <a:r>
              <a:rPr lang="cs-CZ" dirty="0" err="1" smtClean="0"/>
              <a:t>Ammianus</a:t>
            </a:r>
            <a:r>
              <a:rPr lang="cs-CZ" dirty="0" smtClean="0"/>
              <a:t> </a:t>
            </a:r>
            <a:r>
              <a:rPr lang="cs-CZ" dirty="0" err="1" smtClean="0"/>
              <a:t>Marcellinus</a:t>
            </a:r>
            <a:endParaRPr lang="cs-CZ" dirty="0" smtClean="0"/>
          </a:p>
          <a:p>
            <a:r>
              <a:rPr lang="cs-CZ" dirty="0" smtClean="0"/>
              <a:t>1 zprávu o nich </a:t>
            </a:r>
            <a:r>
              <a:rPr lang="cs-CZ" dirty="0" err="1" smtClean="0"/>
              <a:t>Diodóros</a:t>
            </a:r>
            <a:r>
              <a:rPr lang="cs-CZ" dirty="0" smtClean="0"/>
              <a:t> (tažení vojevůdců </a:t>
            </a:r>
            <a:r>
              <a:rPr lang="cs-CZ" dirty="0" err="1" smtClean="0"/>
              <a:t>Antigona</a:t>
            </a:r>
            <a:r>
              <a:rPr lang="cs-CZ" dirty="0" smtClean="0"/>
              <a:t> </a:t>
            </a:r>
            <a:r>
              <a:rPr lang="cs-CZ" dirty="0" err="1" smtClean="0"/>
              <a:t>Monofthalma</a:t>
            </a:r>
            <a:r>
              <a:rPr lang="cs-CZ" dirty="0" smtClean="0"/>
              <a:t>, 312)</a:t>
            </a:r>
          </a:p>
          <a:p>
            <a:r>
              <a:rPr lang="cs-CZ" dirty="0" smtClean="0"/>
              <a:t>V jejich státě žili Arabové a Aramejci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381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života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Ammian</a:t>
            </a:r>
            <a:r>
              <a:rPr lang="cs-CZ" dirty="0" smtClean="0"/>
              <a:t>. XIV 4, 3-6:</a:t>
            </a:r>
          </a:p>
          <a:p>
            <a:r>
              <a:rPr lang="cs-CZ" dirty="0" smtClean="0"/>
              <a:t>Jedí maso, mléko a různé byliny, chodí polonazí, v barevných pláštících. Všichni jsou válečníky. Jezdí na koních nebo velbloudech. Nejsou zemědělci, žijí bez pevných sídel a zákonů. </a:t>
            </a:r>
          </a:p>
          <a:p>
            <a:r>
              <a:rPr lang="cs-CZ" dirty="0" smtClean="0"/>
              <a:t>Ženy si najímají dočasně. Věno ženy: kopí a stan.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4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Foederati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</a:t>
            </a:r>
            <a:r>
              <a:rPr lang="cs-CZ" dirty="0" err="1" smtClean="0"/>
              <a:t>Irfana</a:t>
            </a:r>
            <a:r>
              <a:rPr lang="cs-CZ" dirty="0" smtClean="0"/>
              <a:t> </a:t>
            </a:r>
            <a:r>
              <a:rPr lang="cs-CZ" dirty="0" err="1" smtClean="0"/>
              <a:t>Šahída</a:t>
            </a:r>
            <a:r>
              <a:rPr lang="cs-CZ" dirty="0" smtClean="0"/>
              <a:t> už od 4. stol. </a:t>
            </a:r>
          </a:p>
          <a:p>
            <a:r>
              <a:rPr lang="cs-CZ" dirty="0" err="1" smtClean="0"/>
              <a:t>Thanúkidovci</a:t>
            </a:r>
            <a:r>
              <a:rPr lang="cs-CZ" dirty="0" smtClean="0"/>
              <a:t> </a:t>
            </a:r>
          </a:p>
          <a:p>
            <a:r>
              <a:rPr lang="cs-CZ" dirty="0" smtClean="0"/>
              <a:t>Kmen královny </a:t>
            </a:r>
            <a:r>
              <a:rPr lang="cs-CZ" dirty="0" err="1" smtClean="0"/>
              <a:t>Mavie</a:t>
            </a:r>
            <a:endParaRPr lang="cs-CZ" dirty="0" smtClean="0"/>
          </a:p>
          <a:p>
            <a:r>
              <a:rPr lang="cs-CZ" dirty="0" smtClean="0"/>
              <a:t>Obě skupiny </a:t>
            </a:r>
            <a:r>
              <a:rPr lang="cs-CZ" dirty="0" err="1" smtClean="0"/>
              <a:t>foederátů</a:t>
            </a:r>
            <a:r>
              <a:rPr lang="cs-CZ" dirty="0" smtClean="0"/>
              <a:t> na území Sýrie, snadno přijímaly křesťanství</a:t>
            </a:r>
          </a:p>
          <a:p>
            <a:r>
              <a:rPr lang="cs-CZ" dirty="0" smtClean="0"/>
              <a:t>Povstání proti Valentovi. Biskup </a:t>
            </a:r>
            <a:r>
              <a:rPr lang="cs-CZ" dirty="0" err="1" smtClean="0"/>
              <a:t>Moses</a:t>
            </a:r>
            <a:endParaRPr lang="cs-CZ" dirty="0" smtClean="0"/>
          </a:p>
          <a:p>
            <a:r>
              <a:rPr lang="cs-CZ" dirty="0" smtClean="0"/>
              <a:t>Pomoc proti povstání Vizigótů (boj u Konstantinopole)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66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Foederáti</a:t>
            </a:r>
            <a:r>
              <a:rPr lang="cs-CZ" dirty="0" smtClean="0"/>
              <a:t> na Východě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Od 5. stol. Hlavně </a:t>
            </a:r>
            <a:r>
              <a:rPr lang="cs-CZ" dirty="0" err="1" smtClean="0"/>
              <a:t>Salíhidovci</a:t>
            </a:r>
            <a:r>
              <a:rPr lang="cs-CZ" dirty="0" smtClean="0"/>
              <a:t>, od 6. </a:t>
            </a:r>
            <a:r>
              <a:rPr lang="cs-CZ" dirty="0" err="1" smtClean="0"/>
              <a:t>Ghassánovci</a:t>
            </a:r>
            <a:endParaRPr lang="cs-CZ" dirty="0" smtClean="0"/>
          </a:p>
          <a:p>
            <a:r>
              <a:rPr lang="cs-CZ" dirty="0" smtClean="0"/>
              <a:t>Náčelník </a:t>
            </a:r>
            <a:r>
              <a:rPr lang="cs-CZ" dirty="0" err="1" smtClean="0"/>
              <a:t>Salíhidovců</a:t>
            </a:r>
            <a:r>
              <a:rPr lang="cs-CZ" dirty="0" smtClean="0"/>
              <a:t> podle </a:t>
            </a:r>
            <a:r>
              <a:rPr lang="cs-CZ" dirty="0" err="1" smtClean="0"/>
              <a:t>Sózomena</a:t>
            </a:r>
            <a:r>
              <a:rPr lang="cs-CZ" dirty="0" smtClean="0"/>
              <a:t> křesťan</a:t>
            </a:r>
          </a:p>
          <a:p>
            <a:r>
              <a:rPr lang="cs-CZ" dirty="0" err="1" smtClean="0"/>
              <a:t>Koinónes</a:t>
            </a:r>
            <a:r>
              <a:rPr lang="cs-CZ" dirty="0" smtClean="0"/>
              <a:t> podél východní </a:t>
            </a:r>
            <a:r>
              <a:rPr lang="cs-CZ" dirty="0"/>
              <a:t>h</a:t>
            </a:r>
            <a:r>
              <a:rPr lang="cs-CZ" dirty="0" smtClean="0"/>
              <a:t>ranice, v čele </a:t>
            </a:r>
            <a:r>
              <a:rPr lang="cs-CZ" dirty="0" err="1" smtClean="0"/>
              <a:t>fýlarchové</a:t>
            </a:r>
            <a:endParaRPr lang="cs-CZ" dirty="0" smtClean="0"/>
          </a:p>
          <a:p>
            <a:r>
              <a:rPr lang="cs-CZ" dirty="0" smtClean="0"/>
              <a:t>Obdoba s Germány na Západě</a:t>
            </a:r>
          </a:p>
          <a:p>
            <a:r>
              <a:rPr lang="cs-CZ" dirty="0" smtClean="0"/>
              <a:t>Romanizace a christianizace</a:t>
            </a:r>
          </a:p>
          <a:p>
            <a:r>
              <a:rPr lang="cs-CZ" dirty="0" smtClean="0"/>
              <a:t>Nomen </a:t>
            </a:r>
            <a:r>
              <a:rPr lang="cs-CZ" dirty="0" err="1" smtClean="0"/>
              <a:t>gentile</a:t>
            </a:r>
            <a:r>
              <a:rPr lang="cs-CZ" dirty="0" smtClean="0"/>
              <a:t> Flavius (papyry z </a:t>
            </a:r>
            <a:r>
              <a:rPr lang="cs-CZ" dirty="0" err="1" smtClean="0"/>
              <a:t>Nessany</a:t>
            </a:r>
            <a:r>
              <a:rPr lang="cs-CZ" dirty="0" smtClean="0"/>
              <a:t>, jižně od Gazy)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29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Christianizace Arabů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Symeón</a:t>
            </a:r>
            <a:r>
              <a:rPr lang="cs-CZ" dirty="0" smtClean="0"/>
              <a:t> </a:t>
            </a:r>
            <a:r>
              <a:rPr lang="cs-CZ" dirty="0" err="1" smtClean="0"/>
              <a:t>Stylités</a:t>
            </a:r>
            <a:r>
              <a:rPr lang="cs-CZ" dirty="0" smtClean="0"/>
              <a:t>, </a:t>
            </a:r>
            <a:r>
              <a:rPr lang="cs-CZ" dirty="0" err="1" smtClean="0"/>
              <a:t>Sózomenos</a:t>
            </a:r>
            <a:endParaRPr lang="cs-CZ" dirty="0" smtClean="0"/>
          </a:p>
          <a:p>
            <a:r>
              <a:rPr lang="cs-CZ" dirty="0" err="1" smtClean="0"/>
              <a:t>Izmaelité</a:t>
            </a:r>
            <a:endParaRPr lang="cs-CZ" dirty="0" smtClean="0"/>
          </a:p>
          <a:p>
            <a:r>
              <a:rPr lang="cs-CZ" dirty="0" smtClean="0"/>
              <a:t>Spojování funkce biskupa a </a:t>
            </a:r>
            <a:r>
              <a:rPr lang="cs-CZ" dirty="0" err="1" smtClean="0"/>
              <a:t>fýlarcha</a:t>
            </a:r>
            <a:endParaRPr lang="cs-CZ" dirty="0" smtClean="0"/>
          </a:p>
          <a:p>
            <a:r>
              <a:rPr lang="cs-CZ" dirty="0" smtClean="0"/>
              <a:t>Arabský biskup z provincie </a:t>
            </a:r>
            <a:r>
              <a:rPr lang="cs-CZ" dirty="0" err="1" smtClean="0"/>
              <a:t>Arabie</a:t>
            </a:r>
            <a:r>
              <a:rPr lang="cs-CZ" dirty="0" smtClean="0"/>
              <a:t> </a:t>
            </a:r>
            <a:r>
              <a:rPr lang="cs-CZ" dirty="0" err="1" smtClean="0"/>
              <a:t>Petros</a:t>
            </a:r>
            <a:r>
              <a:rPr lang="cs-CZ" dirty="0" smtClean="0"/>
              <a:t> významný účastník koncilu v </a:t>
            </a:r>
            <a:r>
              <a:rPr lang="cs-CZ" dirty="0" err="1" smtClean="0"/>
              <a:t>Efezu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Theodórétos</a:t>
            </a:r>
            <a:r>
              <a:rPr lang="cs-CZ" dirty="0" smtClean="0"/>
              <a:t> o vlastnostech Arabů:</a:t>
            </a:r>
          </a:p>
          <a:p>
            <a:r>
              <a:rPr lang="cs-CZ" dirty="0" smtClean="0"/>
              <a:t>Inteligentní, schopni rozlišovat pravdivé a nepravdivé, nemají ponětí o řeckém písmu.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2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Nájezdy Arabů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421 – Peršané, Hunové, Arabové; na straně Peršanů náčelník </a:t>
            </a:r>
            <a:r>
              <a:rPr lang="cs-CZ" dirty="0" err="1" smtClean="0"/>
              <a:t>Lachmovců</a:t>
            </a:r>
            <a:r>
              <a:rPr lang="cs-CZ" dirty="0" smtClean="0"/>
              <a:t> al-</a:t>
            </a:r>
            <a:r>
              <a:rPr lang="cs-CZ" dirty="0" err="1" smtClean="0"/>
              <a:t>Mundhír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Parciální smlouvy měst (</a:t>
            </a:r>
            <a:r>
              <a:rPr lang="cs-CZ" dirty="0" err="1" smtClean="0"/>
              <a:t>Pharan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Markianos</a:t>
            </a:r>
            <a:r>
              <a:rPr lang="cs-CZ" dirty="0" smtClean="0"/>
              <a:t>: úspěšná obrana východní </a:t>
            </a:r>
            <a:r>
              <a:rPr lang="cs-CZ" smtClean="0"/>
              <a:t>hranice proti Arabům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8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Kinda</a:t>
            </a:r>
            <a:r>
              <a:rPr lang="cs-CZ" dirty="0" smtClean="0"/>
              <a:t>, </a:t>
            </a:r>
            <a:r>
              <a:rPr lang="cs-CZ" dirty="0" err="1" smtClean="0"/>
              <a:t>Ghassánovci</a:t>
            </a:r>
            <a:r>
              <a:rPr lang="cs-CZ" dirty="0" smtClean="0"/>
              <a:t> a </a:t>
            </a:r>
            <a:r>
              <a:rPr lang="cs-CZ" dirty="0" err="1" smtClean="0"/>
              <a:t>Lachmovci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Kmenový svaz </a:t>
            </a:r>
            <a:r>
              <a:rPr lang="cs-CZ" dirty="0" err="1" smtClean="0"/>
              <a:t>Kinda</a:t>
            </a:r>
            <a:r>
              <a:rPr lang="cs-CZ" dirty="0" smtClean="0"/>
              <a:t> stát nezávislý na Persii i římské říše (zanikl 530)</a:t>
            </a:r>
          </a:p>
          <a:p>
            <a:r>
              <a:rPr lang="cs-CZ" dirty="0" err="1" smtClean="0"/>
              <a:t>Ghassánovci</a:t>
            </a:r>
            <a:r>
              <a:rPr lang="cs-CZ" dirty="0" smtClean="0"/>
              <a:t> – spojenci Římanů, </a:t>
            </a:r>
            <a:r>
              <a:rPr lang="cs-CZ" dirty="0" err="1" smtClean="0"/>
              <a:t>Lachmovci</a:t>
            </a:r>
            <a:r>
              <a:rPr lang="cs-CZ" dirty="0" smtClean="0"/>
              <a:t> Peršanů</a:t>
            </a:r>
          </a:p>
          <a:p>
            <a:r>
              <a:rPr lang="cs-CZ" dirty="0" err="1" smtClean="0"/>
              <a:t>Lachmovci</a:t>
            </a:r>
            <a:r>
              <a:rPr lang="cs-CZ" dirty="0" smtClean="0"/>
              <a:t>: podpora nestoriánů (</a:t>
            </a:r>
            <a:r>
              <a:rPr lang="cs-CZ" dirty="0" err="1" smtClean="0"/>
              <a:t>Híra</a:t>
            </a:r>
            <a:r>
              <a:rPr lang="cs-CZ" dirty="0" smtClean="0"/>
              <a:t>); </a:t>
            </a:r>
            <a:r>
              <a:rPr lang="cs-CZ" dirty="0" err="1" smtClean="0"/>
              <a:t>Symeón</a:t>
            </a:r>
            <a:r>
              <a:rPr lang="cs-CZ" dirty="0" smtClean="0"/>
              <a:t> Stylita (setkání s ortodoxií)</a:t>
            </a:r>
          </a:p>
          <a:p>
            <a:r>
              <a:rPr lang="cs-CZ" dirty="0" err="1" smtClean="0"/>
              <a:t>Ghassánovci</a:t>
            </a:r>
            <a:r>
              <a:rPr lang="cs-CZ" dirty="0" smtClean="0"/>
              <a:t>: </a:t>
            </a:r>
            <a:r>
              <a:rPr lang="cs-CZ" dirty="0" err="1" smtClean="0"/>
              <a:t>Il-Kajs</a:t>
            </a:r>
            <a:r>
              <a:rPr lang="cs-CZ" dirty="0" smtClean="0"/>
              <a:t> vyhnal římské </a:t>
            </a:r>
            <a:r>
              <a:rPr lang="cs-CZ" dirty="0" err="1" smtClean="0"/>
              <a:t>výběrči</a:t>
            </a:r>
            <a:r>
              <a:rPr lang="cs-CZ" dirty="0" smtClean="0"/>
              <a:t> z </a:t>
            </a:r>
            <a:r>
              <a:rPr lang="cs-CZ" dirty="0" err="1" smtClean="0"/>
              <a:t>Iotabé</a:t>
            </a:r>
            <a:r>
              <a:rPr lang="cs-CZ" dirty="0" smtClean="0"/>
              <a:t>. Žádá vedení arabských obyvatel </a:t>
            </a:r>
            <a:r>
              <a:rPr lang="cs-CZ" dirty="0" err="1" smtClean="0"/>
              <a:t>Arabie</a:t>
            </a:r>
            <a:r>
              <a:rPr lang="cs-CZ" dirty="0" smtClean="0"/>
              <a:t> </a:t>
            </a:r>
            <a:r>
              <a:rPr lang="cs-CZ" dirty="0" err="1" smtClean="0"/>
              <a:t>Salutaris</a:t>
            </a:r>
            <a:r>
              <a:rPr lang="cs-CZ" dirty="0" smtClean="0"/>
              <a:t>. Stává se římským senátorem, patriciem</a:t>
            </a:r>
          </a:p>
          <a:p>
            <a:r>
              <a:rPr lang="cs-CZ" dirty="0" err="1" smtClean="0"/>
              <a:t>Foederátní</a:t>
            </a:r>
            <a:r>
              <a:rPr lang="cs-CZ" dirty="0" smtClean="0"/>
              <a:t> smlouva</a:t>
            </a:r>
          </a:p>
          <a:p>
            <a:r>
              <a:rPr lang="cs-CZ" dirty="0" smtClean="0"/>
              <a:t>Velký význam za válek s Peršany v době </a:t>
            </a:r>
            <a:r>
              <a:rPr lang="cs-CZ" dirty="0" err="1" smtClean="0"/>
              <a:t>Iustinianově</a:t>
            </a:r>
            <a:r>
              <a:rPr lang="cs-CZ" dirty="0" smtClean="0"/>
              <a:t> (</a:t>
            </a:r>
            <a:r>
              <a:rPr lang="cs-CZ" dirty="0" err="1" smtClean="0"/>
              <a:t>Prokopios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3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9" name="Picture 3" descr="C:\Users\bednarikova\Pictures\Ghass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73" y="1600200"/>
            <a:ext cx="68660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Byzanc a Arabové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Války </a:t>
            </a:r>
            <a:r>
              <a:rPr lang="cs-CZ" dirty="0" err="1" smtClean="0"/>
              <a:t>Iustiniana</a:t>
            </a:r>
            <a:r>
              <a:rPr lang="cs-CZ" dirty="0" smtClean="0"/>
              <a:t> s Peršany od r. 528</a:t>
            </a:r>
          </a:p>
          <a:p>
            <a:r>
              <a:rPr lang="cs-CZ" dirty="0" smtClean="0"/>
              <a:t>Významný spojenec Peršanů: Al-</a:t>
            </a:r>
            <a:r>
              <a:rPr lang="cs-CZ" dirty="0" err="1" smtClean="0"/>
              <a:t>Mundhir</a:t>
            </a:r>
            <a:r>
              <a:rPr lang="cs-CZ" dirty="0" smtClean="0"/>
              <a:t> (</a:t>
            </a:r>
            <a:r>
              <a:rPr lang="cs-CZ" dirty="0" err="1" smtClean="0"/>
              <a:t>Lachmovec</a:t>
            </a:r>
            <a:r>
              <a:rPr lang="cs-CZ" dirty="0" smtClean="0"/>
              <a:t>), i sám plenil římská území.</a:t>
            </a:r>
          </a:p>
          <a:p>
            <a:r>
              <a:rPr lang="cs-CZ" dirty="0" smtClean="0"/>
              <a:t>Velitel v římských službách: </a:t>
            </a:r>
            <a:r>
              <a:rPr lang="cs-CZ" dirty="0" err="1" smtClean="0"/>
              <a:t>Arethas</a:t>
            </a:r>
            <a:endParaRPr lang="cs-CZ" dirty="0" smtClean="0"/>
          </a:p>
          <a:p>
            <a:r>
              <a:rPr lang="cs-CZ" dirty="0" smtClean="0"/>
              <a:t>Za </a:t>
            </a:r>
            <a:r>
              <a:rPr lang="cs-CZ" dirty="0" err="1" smtClean="0"/>
              <a:t>Chusrava</a:t>
            </a:r>
            <a:r>
              <a:rPr lang="cs-CZ" dirty="0" smtClean="0"/>
              <a:t> – zahájili arabští spojenci obou stran nové kolo válek boji jižně od </a:t>
            </a:r>
            <a:r>
              <a:rPr lang="cs-CZ" dirty="0" err="1" smtClean="0"/>
              <a:t>Palmýry</a:t>
            </a:r>
            <a:r>
              <a:rPr lang="cs-CZ" dirty="0" smtClean="0"/>
              <a:t> (535). V perských službách i arabští křesťané. Jeden z nich spolupracoval s Římany.</a:t>
            </a:r>
          </a:p>
          <a:p>
            <a:r>
              <a:rPr lang="cs-CZ" dirty="0" smtClean="0"/>
              <a:t>Al-</a:t>
            </a:r>
            <a:r>
              <a:rPr lang="cs-CZ" dirty="0" err="1" smtClean="0"/>
              <a:t>Mundhir</a:t>
            </a:r>
            <a:r>
              <a:rPr lang="cs-CZ" dirty="0" smtClean="0"/>
              <a:t> zajal </a:t>
            </a:r>
            <a:r>
              <a:rPr lang="cs-CZ" dirty="0" err="1" smtClean="0"/>
              <a:t>Arethova</a:t>
            </a:r>
            <a:r>
              <a:rPr lang="cs-CZ" dirty="0" smtClean="0"/>
              <a:t> syna a obětoval „</a:t>
            </a:r>
            <a:r>
              <a:rPr lang="cs-CZ" dirty="0" err="1" smtClean="0"/>
              <a:t>Afrodítě</a:t>
            </a:r>
            <a:r>
              <a:rPr lang="cs-CZ" dirty="0" smtClean="0"/>
              <a:t>“.</a:t>
            </a:r>
          </a:p>
          <a:p>
            <a:r>
              <a:rPr lang="cs-CZ" dirty="0" smtClean="0"/>
              <a:t>Války skončily 562.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33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bednarikova\Pictures\Sasán. říš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Charakteristika kmenového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Asabíja</a:t>
            </a:r>
            <a:endParaRPr lang="cs-CZ" dirty="0" smtClean="0"/>
          </a:p>
          <a:p>
            <a:r>
              <a:rPr lang="cs-CZ" dirty="0" smtClean="0"/>
              <a:t>Genealogie</a:t>
            </a:r>
          </a:p>
          <a:p>
            <a:r>
              <a:rPr lang="cs-CZ" dirty="0" smtClean="0"/>
              <a:t>Sajjid (</a:t>
            </a:r>
            <a:r>
              <a:rPr lang="cs-CZ" dirty="0" err="1" smtClean="0"/>
              <a:t>šajch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Madžlis</a:t>
            </a:r>
            <a:endParaRPr lang="cs-CZ" dirty="0" smtClean="0"/>
          </a:p>
          <a:p>
            <a:r>
              <a:rPr lang="cs-CZ" dirty="0" err="1" smtClean="0"/>
              <a:t>Ša‘ir</a:t>
            </a:r>
            <a:endParaRPr lang="cs-CZ" dirty="0" smtClean="0"/>
          </a:p>
          <a:p>
            <a:r>
              <a:rPr lang="cs-CZ" dirty="0" smtClean="0"/>
              <a:t>razie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11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Sídla a obživa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Zajordánsko,  </a:t>
            </a:r>
            <a:r>
              <a:rPr lang="cs-CZ" dirty="0" err="1" smtClean="0"/>
              <a:t>eš</a:t>
            </a:r>
            <a:r>
              <a:rPr lang="cs-CZ" dirty="0" smtClean="0"/>
              <a:t>-Šará, Petra</a:t>
            </a:r>
          </a:p>
          <a:p>
            <a:r>
              <a:rPr lang="cs-CZ" dirty="0" smtClean="0"/>
              <a:t>Zemědělci (zavlažovací zařízení, vodovody, terasovité zahrady)</a:t>
            </a:r>
          </a:p>
          <a:p>
            <a:r>
              <a:rPr lang="cs-CZ" dirty="0" err="1" smtClean="0"/>
              <a:t>polonomádi</a:t>
            </a:r>
            <a:endParaRPr lang="cs-CZ" dirty="0" smtClean="0"/>
          </a:p>
          <a:p>
            <a:r>
              <a:rPr lang="cs-CZ" dirty="0" smtClean="0"/>
              <a:t>Obchodníci</a:t>
            </a:r>
          </a:p>
          <a:p>
            <a:r>
              <a:rPr lang="cs-CZ" dirty="0" smtClean="0"/>
              <a:t>Vůdcové karavan</a:t>
            </a:r>
          </a:p>
          <a:p>
            <a:r>
              <a:rPr lang="cs-CZ" dirty="0" smtClean="0"/>
              <a:t>Těžba asfaltu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1221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Odsud: </a:t>
            </a:r>
            <a:r>
              <a:rPr lang="cs-CZ" smtClean="0"/>
              <a:t>Duraid </a:t>
            </a:r>
            <a:r>
              <a:rPr lang="cs-CZ" dirty="0" err="1" smtClean="0"/>
              <a:t>ibn</a:t>
            </a:r>
            <a:r>
              <a:rPr lang="cs-CZ" dirty="0" smtClean="0"/>
              <a:t> as-</a:t>
            </a:r>
            <a:r>
              <a:rPr lang="cs-CZ" dirty="0" err="1" smtClean="0"/>
              <a:t>Simma</a:t>
            </a:r>
            <a:r>
              <a:rPr lang="cs-CZ" dirty="0" smtClean="0"/>
              <a:t> (mezi 530-630, kmeny </a:t>
            </a:r>
            <a:r>
              <a:rPr lang="cs-CZ" dirty="0" err="1" smtClean="0"/>
              <a:t>Banú</a:t>
            </a:r>
            <a:r>
              <a:rPr lang="cs-CZ" dirty="0" smtClean="0"/>
              <a:t> </a:t>
            </a:r>
            <a:r>
              <a:rPr lang="cs-CZ" dirty="0" err="1" smtClean="0"/>
              <a:t>Džušam</a:t>
            </a:r>
            <a:r>
              <a:rPr lang="cs-CZ" dirty="0" smtClean="0"/>
              <a:t>:</a:t>
            </a:r>
          </a:p>
          <a:p>
            <a:r>
              <a:rPr lang="cs-CZ" dirty="0" smtClean="0"/>
              <a:t>Ideologie hlásající mír a péči o chudé</a:t>
            </a:r>
          </a:p>
          <a:p>
            <a:r>
              <a:rPr lang="cs-CZ" dirty="0" smtClean="0"/>
              <a:t>I chvála bojovnosti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7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Mekka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Pouť všech obyvatel poloostrova už před islámem</a:t>
            </a:r>
          </a:p>
          <a:p>
            <a:r>
              <a:rPr lang="cs-CZ" dirty="0" smtClean="0"/>
              <a:t>Karavanní obchod, významné trhy</a:t>
            </a:r>
          </a:p>
          <a:p>
            <a:r>
              <a:rPr lang="cs-CZ" dirty="0" smtClean="0"/>
              <a:t>Středisko Arabů, Peršanů, Řeků, Syřanů, Koptů, Etiopanů, Židů.</a:t>
            </a:r>
          </a:p>
          <a:p>
            <a:r>
              <a:rPr lang="cs-CZ" dirty="0" smtClean="0"/>
              <a:t>Úpadek </a:t>
            </a:r>
            <a:r>
              <a:rPr lang="cs-CZ" dirty="0" err="1" smtClean="0"/>
              <a:t>Ghassánovců</a:t>
            </a:r>
            <a:r>
              <a:rPr lang="cs-CZ" dirty="0" smtClean="0"/>
              <a:t> (od r. 584 odmítl platiti císař </a:t>
            </a:r>
            <a:r>
              <a:rPr lang="cs-CZ" dirty="0" err="1" smtClean="0"/>
              <a:t>Maurikios</a:t>
            </a:r>
            <a:r>
              <a:rPr lang="cs-CZ" dirty="0" smtClean="0"/>
              <a:t> </a:t>
            </a:r>
            <a:r>
              <a:rPr lang="cs-CZ" dirty="0" err="1" smtClean="0"/>
              <a:t>foederátní</a:t>
            </a:r>
            <a:r>
              <a:rPr lang="cs-CZ" dirty="0" smtClean="0"/>
              <a:t> příspěvky)</a:t>
            </a:r>
          </a:p>
          <a:p>
            <a:r>
              <a:rPr lang="cs-CZ" dirty="0" smtClean="0"/>
              <a:t>Království </a:t>
            </a:r>
            <a:r>
              <a:rPr lang="cs-CZ" dirty="0" err="1" smtClean="0"/>
              <a:t>Lachmovců</a:t>
            </a:r>
            <a:r>
              <a:rPr lang="cs-CZ" dirty="0" smtClean="0"/>
              <a:t> zlikvidováno Peršany</a:t>
            </a:r>
          </a:p>
          <a:p>
            <a:r>
              <a:rPr lang="cs-CZ" dirty="0" err="1" smtClean="0"/>
              <a:t>Jihoarabských</a:t>
            </a:r>
            <a:r>
              <a:rPr lang="cs-CZ" dirty="0" smtClean="0"/>
              <a:t> říší</a:t>
            </a:r>
          </a:p>
          <a:p>
            <a:r>
              <a:rPr lang="cs-CZ" dirty="0" smtClean="0"/>
              <a:t>Vzestup </a:t>
            </a:r>
            <a:r>
              <a:rPr lang="cs-CZ" dirty="0" err="1" smtClean="0"/>
              <a:t>Hidžázu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29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0" y="2355945"/>
            <a:ext cx="1950720" cy="301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7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bednarikova\Pictures\kab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14880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6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bednarikova\Pictures\černý kám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2" y="3315494"/>
            <a:ext cx="10953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1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Muhammad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570 nebo 580</a:t>
            </a:r>
          </a:p>
          <a:p>
            <a:r>
              <a:rPr lang="cs-CZ" dirty="0" smtClean="0"/>
              <a:t>Pocházel z kmene </a:t>
            </a:r>
            <a:r>
              <a:rPr lang="cs-CZ" dirty="0" err="1" smtClean="0"/>
              <a:t>Kurajšovců</a:t>
            </a:r>
            <a:r>
              <a:rPr lang="cs-CZ" dirty="0" smtClean="0"/>
              <a:t> a rodu </a:t>
            </a:r>
            <a:r>
              <a:rPr lang="cs-CZ" dirty="0" err="1" smtClean="0"/>
              <a:t>Hášimovců</a:t>
            </a:r>
            <a:endParaRPr lang="cs-CZ" dirty="0" smtClean="0"/>
          </a:p>
          <a:p>
            <a:r>
              <a:rPr lang="cs-CZ" dirty="0" smtClean="0"/>
              <a:t>Brzy osiřel</a:t>
            </a:r>
          </a:p>
          <a:p>
            <a:r>
              <a:rPr lang="cs-CZ" dirty="0" smtClean="0"/>
              <a:t>Karavanní obchod, </a:t>
            </a:r>
            <a:r>
              <a:rPr lang="cs-CZ" dirty="0" err="1" smtClean="0"/>
              <a:t>Chadídža</a:t>
            </a:r>
            <a:endParaRPr lang="cs-CZ" dirty="0" smtClean="0"/>
          </a:p>
          <a:p>
            <a:r>
              <a:rPr lang="cs-CZ" dirty="0" smtClean="0"/>
              <a:t>610 – první zjevení (v 9. měsíci arabského roku, ramadánu)</a:t>
            </a:r>
          </a:p>
          <a:p>
            <a:r>
              <a:rPr lang="cs-CZ" dirty="0" smtClean="0"/>
              <a:t>První veřejné vystoupení 615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0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</a:t>
            </a:r>
            <a:r>
              <a:rPr lang="cs-CZ" smtClean="0"/>
              <a:t>rameny </a:t>
            </a:r>
            <a:r>
              <a:rPr lang="cs-CZ" dirty="0" smtClean="0"/>
              <a:t>islámu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Křesťanské hereze</a:t>
            </a:r>
          </a:p>
          <a:p>
            <a:r>
              <a:rPr lang="cs-CZ" dirty="0" smtClean="0"/>
              <a:t>Apokryfní evangelia</a:t>
            </a:r>
          </a:p>
          <a:p>
            <a:r>
              <a:rPr lang="cs-CZ" dirty="0" smtClean="0"/>
              <a:t>Judaismus</a:t>
            </a:r>
          </a:p>
          <a:p>
            <a:r>
              <a:rPr lang="cs-CZ" dirty="0" smtClean="0"/>
              <a:t>Křesťanství</a:t>
            </a:r>
          </a:p>
          <a:p>
            <a:r>
              <a:rPr lang="cs-CZ" dirty="0" smtClean="0"/>
              <a:t>Starší arabské náboženství</a:t>
            </a:r>
          </a:p>
          <a:p>
            <a:r>
              <a:rPr lang="cs-CZ" dirty="0" smtClean="0"/>
              <a:t>Prapůvodní monotheismus (Abrahámovo náboženství)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2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Silná inspirace Starým i Novým zákonem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 </a:t>
            </a:r>
          </a:p>
          <a:p>
            <a:r>
              <a:rPr lang="cs-CZ" dirty="0"/>
              <a:t>O </a:t>
            </a:r>
            <a:r>
              <a:rPr lang="cs-CZ" b="1" dirty="0"/>
              <a:t>Ježíši</a:t>
            </a:r>
            <a:r>
              <a:rPr lang="cs-CZ" dirty="0"/>
              <a:t> (arabsky </a:t>
            </a:r>
            <a:r>
              <a:rPr lang="cs-CZ" dirty="0" err="1"/>
              <a:t>Ísá</a:t>
            </a:r>
            <a:r>
              <a:rPr lang="cs-CZ" dirty="0"/>
              <a:t>) se v Koránu praví, že byl Božím slovem vloženým do Panny Marie  a Duchem z Boha vycházejícím (4/171), byl podpořen Duchem Svatým (2/87), přišel  s jasnými důkazy (pro ty, kdo žádají znamení – 56/43),  i to,  že před Soudným dnem se objeví na Zemi, aby ji naplnil spravedlností (43/61). Přesto je však chápán jen jako služebník Boží a Boží prorok, i když mu nejsou upírány schopnosti konat zázraky. Je také přirovnáván k Adamovi (jako bytost stvořená), na rozdíl od Adama jej však Bůh pozvedl k sobě (4/172 a jinde; 3/55 a 59). </a:t>
            </a:r>
          </a:p>
          <a:p>
            <a:r>
              <a:rPr lang="cs-CZ" dirty="0"/>
              <a:t>Bůh dal podle Koránu Ježíši evangelium „a vložil do srdcí těch, kdo jej následovali, mírnost a slitování“ (57/22). Do Ježíšových úst vkládá Muhammad i proroctví o sobě: „Dítka Izraele, já jsem vskutku poslem Božím k vám“ (praví Ježíš), „potvrzujícím pravdivost toho, co bylo přede mnou sesláno z Tóry a oznamujícím vám radostnou zvěst o poslu, jenž přijde po mně a jehož jméno Ahmad bude“ (61/6; Ahmad a Muhammad je jedno a totéž jméno).  Nejde tu pravděpodobně o záměrné překrucování evangelijních výroků, ale podle I. Hrbka o záměnu řeckého slova </a:t>
            </a:r>
            <a:r>
              <a:rPr lang="cs-CZ" i="1" dirty="0" err="1"/>
              <a:t>paraklétos</a:t>
            </a:r>
            <a:r>
              <a:rPr lang="cs-CZ" dirty="0"/>
              <a:t>, které se objevuje v souvislosti se sesláním Ducha Utěšitele pro dobu po Ježíšově Nanebevstoupení a před jeho druhým příchodem, za slovo </a:t>
            </a:r>
            <a:r>
              <a:rPr lang="cs-CZ" i="1" dirty="0" err="1"/>
              <a:t>periklýtos</a:t>
            </a:r>
            <a:r>
              <a:rPr lang="cs-CZ" dirty="0"/>
              <a:t>, slavný, velmi slavný, chválený, které odpovídá arabskému pojmu Muhammad.</a:t>
            </a:r>
          </a:p>
          <a:p>
            <a:pPr marL="0" indent="0">
              <a:buNone/>
            </a:pPr>
            <a:r>
              <a:rPr lang="cs-CZ" dirty="0"/>
              <a:t>  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4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Plná úcty je také súra pojednávající o Panně Marii:</a:t>
            </a:r>
          </a:p>
          <a:p>
            <a:r>
              <a:rPr lang="cs-CZ" dirty="0"/>
              <a:t>Píše se v ní o seslání Božího Ducha k Panně Marii, o jejímž neposkvrněném početí Korán nepochybuje. Evangelijní vánoční příběh je pozměněn, těhotná Marie je sama na vzdálených místech, ale Bůh se jí postará o jídlo (datle) i vodu. V súře Rod </a:t>
            </a:r>
            <a:r>
              <a:rPr lang="cs-CZ" dirty="0" err="1"/>
              <a:t>Imrámův</a:t>
            </a:r>
            <a:r>
              <a:rPr lang="cs-CZ" dirty="0"/>
              <a:t> se praví toto: „Marie“ (arabsky Marjám), „Bůh ti oznamuje zvěst radostnou o Slovu, jež od Něho přichází, jehož jméno je Mesiáš, Ježíš, syn Mariin a bude blahoslavený na tomto i onom světě a též jedním z těch, kdo k Bohu budou přiblíženi.“ (3/45). Jiná část Koránu o Panně Marii říká: „A za pravdu prohlásila slova Pána svého i Písma jeho a patřila mezi Bohu pokorně oddané.“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22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Pravdu od Pána přináší i podle Koránu </a:t>
            </a:r>
            <a:r>
              <a:rPr lang="cs-CZ" b="1" dirty="0"/>
              <a:t>Duch Svatý</a:t>
            </a:r>
            <a:r>
              <a:rPr lang="cs-CZ" dirty="0"/>
              <a:t> (16/102) a Korán je nazván </a:t>
            </a:r>
            <a:r>
              <a:rPr lang="cs-CZ" b="1" dirty="0"/>
              <a:t>radostnou zvěstí</a:t>
            </a:r>
            <a:r>
              <a:rPr lang="cs-CZ" dirty="0"/>
              <a:t> (17/9), tedy také evangeliem. Muhammad  koneckonců vytvořil i jisté učení, podobné katolické nauce o Svaté Trojici, podle nějž z Boha vychází </a:t>
            </a:r>
            <a:r>
              <a:rPr lang="cs-CZ" b="1" dirty="0"/>
              <a:t>Slovo </a:t>
            </a:r>
            <a:r>
              <a:rPr lang="cs-CZ" dirty="0"/>
              <a:t>a ze Slova </a:t>
            </a:r>
            <a:r>
              <a:rPr lang="cs-CZ" b="1" dirty="0"/>
              <a:t>Duch svatosti</a:t>
            </a:r>
            <a:r>
              <a:rPr lang="cs-CZ" dirty="0"/>
              <a:t>, který promlouvá k prorokům. Setkáváme se tady s velmi pozoruhodnou analogií k trojici Bůh Otec, Ježíš jako Slovo (Logos) a Duch svatý, vycházející v tomto případě ovšem jen ze Syna. Podle toho snad nebylo Prorokovi úplně neznámo ani myšlení </a:t>
            </a:r>
            <a:r>
              <a:rPr lang="cs-CZ" dirty="0" err="1"/>
              <a:t>níkajsko</a:t>
            </a:r>
            <a:r>
              <a:rPr lang="cs-CZ" dirty="0"/>
              <a:t>-konstantinopolské ortodoxie.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5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Stručné dějiny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Aretas</a:t>
            </a:r>
            <a:r>
              <a:rPr lang="cs-CZ" dirty="0" smtClean="0"/>
              <a:t> I. Přítel Ptolemaiovců, ovšem konkurovali si v obchodě</a:t>
            </a:r>
          </a:p>
          <a:p>
            <a:r>
              <a:rPr lang="cs-CZ" dirty="0" smtClean="0"/>
              <a:t>Za </a:t>
            </a:r>
            <a:r>
              <a:rPr lang="cs-CZ" dirty="0" err="1" smtClean="0"/>
              <a:t>Areta</a:t>
            </a:r>
            <a:r>
              <a:rPr lang="cs-CZ" dirty="0" smtClean="0"/>
              <a:t> II (110-96) vpád na území </a:t>
            </a:r>
            <a:r>
              <a:rPr lang="cs-CZ" dirty="0" err="1" smtClean="0"/>
              <a:t>Seleukovců</a:t>
            </a:r>
            <a:r>
              <a:rPr lang="cs-CZ" dirty="0" smtClean="0"/>
              <a:t> i Ptolemaiovců</a:t>
            </a:r>
          </a:p>
          <a:p>
            <a:r>
              <a:rPr lang="cs-CZ" dirty="0" smtClean="0"/>
              <a:t>Za </a:t>
            </a:r>
            <a:r>
              <a:rPr lang="cs-CZ" dirty="0" err="1" smtClean="0"/>
              <a:t>Oboda</a:t>
            </a:r>
            <a:r>
              <a:rPr lang="cs-CZ" dirty="0" smtClean="0"/>
              <a:t> I. 90-87) konflikty s </a:t>
            </a:r>
            <a:r>
              <a:rPr lang="cs-CZ" dirty="0" err="1" smtClean="0"/>
              <a:t>Hasmóneovci</a:t>
            </a:r>
            <a:r>
              <a:rPr lang="cs-CZ" dirty="0" smtClean="0"/>
              <a:t> (Alexander </a:t>
            </a:r>
            <a:r>
              <a:rPr lang="cs-CZ" dirty="0" err="1" smtClean="0"/>
              <a:t>Iannaios</a:t>
            </a:r>
            <a:r>
              <a:rPr lang="cs-CZ" dirty="0" smtClean="0"/>
              <a:t>). Po vítězství nad ním pronikají do Sýrie</a:t>
            </a:r>
          </a:p>
          <a:p>
            <a:r>
              <a:rPr lang="cs-CZ" dirty="0" err="1" smtClean="0"/>
              <a:t>Aretas</a:t>
            </a:r>
            <a:r>
              <a:rPr lang="cs-CZ" dirty="0" smtClean="0"/>
              <a:t> III. </a:t>
            </a:r>
            <a:r>
              <a:rPr lang="cs-CZ" dirty="0" err="1" smtClean="0"/>
              <a:t>Filhellénos</a:t>
            </a:r>
            <a:r>
              <a:rPr lang="cs-CZ" dirty="0" smtClean="0"/>
              <a:t> na čas získal Damašek</a:t>
            </a:r>
          </a:p>
          <a:p>
            <a:r>
              <a:rPr lang="cs-CZ" dirty="0" smtClean="0"/>
              <a:t>R. 65 obléhal Jeruzalém, odkud jej zatlačili Římané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3350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Stoupenci a protivníci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Chadídža</a:t>
            </a:r>
            <a:endParaRPr lang="cs-CZ" dirty="0" smtClean="0"/>
          </a:p>
          <a:p>
            <a:r>
              <a:rPr lang="cs-CZ" dirty="0" smtClean="0"/>
              <a:t>Její bratranec </a:t>
            </a:r>
            <a:r>
              <a:rPr lang="cs-CZ" dirty="0" err="1" smtClean="0"/>
              <a:t>Waraka</a:t>
            </a:r>
            <a:r>
              <a:rPr lang="cs-CZ" dirty="0" smtClean="0"/>
              <a:t> </a:t>
            </a:r>
            <a:r>
              <a:rPr lang="cs-CZ" dirty="0" err="1" smtClean="0"/>
              <a:t>ibn-Naufal</a:t>
            </a:r>
            <a:endParaRPr lang="cs-CZ" dirty="0" smtClean="0"/>
          </a:p>
          <a:p>
            <a:r>
              <a:rPr lang="cs-CZ" dirty="0" smtClean="0"/>
              <a:t>Významný obchodník Abú </a:t>
            </a:r>
            <a:r>
              <a:rPr lang="cs-CZ" dirty="0" err="1" smtClean="0"/>
              <a:t>Bakr</a:t>
            </a:r>
            <a:endParaRPr lang="cs-CZ" dirty="0" smtClean="0"/>
          </a:p>
          <a:p>
            <a:r>
              <a:rPr lang="cs-CZ" dirty="0" smtClean="0"/>
              <a:t>Asi tucet dalších příslušníků vyšších vrstev Mekky</a:t>
            </a:r>
          </a:p>
          <a:p>
            <a:r>
              <a:rPr lang="cs-CZ" dirty="0" smtClean="0"/>
              <a:t>Chudí a otroci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74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Rozdíl mezi strýci Abú Talibem a Abú </a:t>
            </a:r>
            <a:r>
              <a:rPr lang="cs-CZ" dirty="0" err="1" smtClean="0"/>
              <a:t>Lahabem</a:t>
            </a:r>
            <a:endParaRPr lang="cs-CZ" dirty="0" smtClean="0"/>
          </a:p>
          <a:p>
            <a:r>
              <a:rPr lang="cs-CZ" dirty="0" smtClean="0"/>
              <a:t>Většina </a:t>
            </a:r>
            <a:r>
              <a:rPr lang="cs-CZ" dirty="0" err="1" smtClean="0"/>
              <a:t>Kurajšovců</a:t>
            </a:r>
            <a:r>
              <a:rPr lang="cs-CZ" dirty="0" smtClean="0"/>
              <a:t>, kteří vládli Mekce, proti</a:t>
            </a:r>
          </a:p>
          <a:p>
            <a:r>
              <a:rPr lang="cs-CZ" dirty="0" smtClean="0"/>
              <a:t>Slova básníka či věštce, slova </a:t>
            </a:r>
            <a:r>
              <a:rPr lang="cs-CZ" dirty="0" err="1" smtClean="0"/>
              <a:t>šajtánova</a:t>
            </a:r>
            <a:endParaRPr lang="cs-CZ" dirty="0" smtClean="0"/>
          </a:p>
          <a:p>
            <a:r>
              <a:rPr lang="cs-CZ" dirty="0" smtClean="0"/>
              <a:t>Volání po zázracích</a:t>
            </a:r>
          </a:p>
          <a:p>
            <a:r>
              <a:rPr lang="cs-CZ" dirty="0" smtClean="0"/>
              <a:t>Korán 33/72:</a:t>
            </a:r>
          </a:p>
          <a:p>
            <a:r>
              <a:rPr lang="cs-CZ" i="1" dirty="0" smtClean="0"/>
              <a:t>Nabídli jsme břemeno víry nebesům, zemi i horám, </a:t>
            </a:r>
            <a:r>
              <a:rPr lang="cs-CZ" i="1" dirty="0"/>
              <a:t>ale ony odmítly je nést a zalekly se </a:t>
            </a:r>
            <a:r>
              <a:rPr lang="cs-CZ" i="1" dirty="0" smtClean="0"/>
              <a:t>ho; a vzal je na sebe člověk, ačkoliv je nespravedlivý </a:t>
            </a:r>
            <a:r>
              <a:rPr lang="cs-CZ" i="1" smtClean="0"/>
              <a:t>a nevědomý.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7992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Vztahy s Římany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Na </a:t>
            </a:r>
            <a:r>
              <a:rPr lang="cs-CZ" dirty="0" err="1" smtClean="0"/>
              <a:t>Pompeiově</a:t>
            </a:r>
            <a:r>
              <a:rPr lang="cs-CZ" dirty="0" smtClean="0"/>
              <a:t> straně, po jeho porážkách na Caesarově</a:t>
            </a:r>
          </a:p>
          <a:p>
            <a:r>
              <a:rPr lang="cs-CZ" dirty="0" smtClean="0"/>
              <a:t>Po Caesarově smrti podpořili stoupence republiky (i vojensky)</a:t>
            </a:r>
          </a:p>
          <a:p>
            <a:r>
              <a:rPr lang="cs-CZ" dirty="0" smtClean="0"/>
              <a:t>Krátká podpora </a:t>
            </a:r>
            <a:r>
              <a:rPr lang="cs-CZ" dirty="0" err="1" smtClean="0"/>
              <a:t>Parthů</a:t>
            </a:r>
            <a:endParaRPr lang="cs-CZ" dirty="0" smtClean="0"/>
          </a:p>
          <a:p>
            <a:r>
              <a:rPr lang="cs-CZ" dirty="0" err="1" smtClean="0"/>
              <a:t>Nabatejci</a:t>
            </a:r>
            <a:r>
              <a:rPr lang="cs-CZ" dirty="0" smtClean="0"/>
              <a:t> a Kleopatra</a:t>
            </a:r>
          </a:p>
          <a:p>
            <a:r>
              <a:rPr lang="cs-CZ" dirty="0" smtClean="0"/>
              <a:t>Ztráta části území ve prospěch </a:t>
            </a:r>
            <a:r>
              <a:rPr lang="cs-CZ" dirty="0" err="1" smtClean="0"/>
              <a:t>Héróda</a:t>
            </a:r>
            <a:r>
              <a:rPr lang="cs-CZ" dirty="0" smtClean="0"/>
              <a:t> Velikého</a:t>
            </a:r>
          </a:p>
          <a:p>
            <a:r>
              <a:rPr lang="cs-CZ" dirty="0" smtClean="0"/>
              <a:t>Podpora tažení </a:t>
            </a:r>
            <a:r>
              <a:rPr lang="cs-CZ" dirty="0" err="1" smtClean="0"/>
              <a:t>Aelia</a:t>
            </a:r>
            <a:r>
              <a:rPr lang="cs-CZ" dirty="0" smtClean="0"/>
              <a:t> Galla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80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Vliv Římanů sílil</a:t>
            </a:r>
          </a:p>
          <a:p>
            <a:r>
              <a:rPr lang="cs-CZ" dirty="0" err="1" smtClean="0"/>
              <a:t>Traianus</a:t>
            </a:r>
            <a:r>
              <a:rPr lang="cs-CZ" dirty="0" smtClean="0"/>
              <a:t> r. 106 (</a:t>
            </a:r>
            <a:r>
              <a:rPr lang="cs-CZ" dirty="0" err="1" smtClean="0"/>
              <a:t>Rabílos</a:t>
            </a:r>
            <a:r>
              <a:rPr lang="cs-CZ" dirty="0" smtClean="0"/>
              <a:t> II.)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547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D:\Users\827\Pictures\Římská říše za Traiana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07" y="1600200"/>
            <a:ext cx="565618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93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Helénistický stát (?)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Památky Petry</a:t>
            </a:r>
          </a:p>
          <a:p>
            <a:r>
              <a:rPr lang="cs-CZ" dirty="0" smtClean="0"/>
              <a:t>Náboženský synkretismus (</a:t>
            </a:r>
            <a:r>
              <a:rPr lang="cs-CZ" dirty="0" err="1" smtClean="0"/>
              <a:t>Dhú</a:t>
            </a:r>
            <a:r>
              <a:rPr lang="cs-CZ" dirty="0" smtClean="0"/>
              <a:t> Šará a Dionýsos)</a:t>
            </a:r>
          </a:p>
          <a:p>
            <a:r>
              <a:rPr lang="cs-CZ" dirty="0" smtClean="0"/>
              <a:t>Názvy úřadů (</a:t>
            </a:r>
            <a:r>
              <a:rPr lang="cs-CZ" dirty="0" err="1" smtClean="0"/>
              <a:t>adelfos</a:t>
            </a:r>
            <a:r>
              <a:rPr lang="cs-CZ" dirty="0" smtClean="0"/>
              <a:t> </a:t>
            </a:r>
            <a:r>
              <a:rPr lang="cs-CZ" dirty="0" err="1" smtClean="0"/>
              <a:t>basileós</a:t>
            </a:r>
            <a:r>
              <a:rPr lang="cs-CZ" dirty="0" smtClean="0"/>
              <a:t>, stratégové, apod.)</a:t>
            </a:r>
          </a:p>
          <a:p>
            <a:r>
              <a:rPr lang="cs-CZ" dirty="0" smtClean="0"/>
              <a:t>Kult zbožněných králů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283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Náboženství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Dhú</a:t>
            </a:r>
            <a:r>
              <a:rPr lang="cs-CZ" dirty="0" smtClean="0"/>
              <a:t>-Šará</a:t>
            </a:r>
          </a:p>
          <a:p>
            <a:r>
              <a:rPr lang="cs-CZ" dirty="0" smtClean="0"/>
              <a:t>Al-Lát, al </a:t>
            </a:r>
            <a:r>
              <a:rPr lang="cs-CZ" dirty="0" err="1" smtClean="0"/>
              <a:t>Láh</a:t>
            </a:r>
            <a:endParaRPr lang="cs-CZ" dirty="0" smtClean="0"/>
          </a:p>
          <a:p>
            <a:r>
              <a:rPr lang="cs-CZ" dirty="0" smtClean="0"/>
              <a:t>Svatyně kapek</a:t>
            </a:r>
          </a:p>
          <a:p>
            <a:r>
              <a:rPr lang="cs-CZ" dirty="0" smtClean="0"/>
              <a:t>Chrámy v rostlé skále</a:t>
            </a:r>
          </a:p>
          <a:p>
            <a:r>
              <a:rPr lang="cs-CZ" dirty="0" err="1" smtClean="0"/>
              <a:t>Káhin</a:t>
            </a:r>
            <a:r>
              <a:rPr lang="cs-CZ" dirty="0" smtClean="0"/>
              <a:t>, </a:t>
            </a:r>
            <a:r>
              <a:rPr lang="cs-CZ" dirty="0" err="1" smtClean="0"/>
              <a:t>afkal</a:t>
            </a:r>
            <a:endParaRPr lang="cs-CZ" dirty="0" smtClean="0"/>
          </a:p>
          <a:p>
            <a:r>
              <a:rPr lang="cs-CZ" dirty="0" smtClean="0"/>
              <a:t>Apoštol Pavel</a:t>
            </a:r>
          </a:p>
          <a:p>
            <a:r>
              <a:rPr lang="cs-CZ" dirty="0" smtClean="0"/>
              <a:t>Křesťanští biskupové od 1. pol. 4. stol.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7367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1144</Words>
  <Application>Microsoft Office PowerPoint</Application>
  <PresentationFormat>Předvádění na obrazovce (4:3)</PresentationFormat>
  <Paragraphs>170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Motiv systému Office</vt:lpstr>
      <vt:lpstr>Nabatejci</vt:lpstr>
      <vt:lpstr>Arabský původ</vt:lpstr>
      <vt:lpstr>Sídla a obživa</vt:lpstr>
      <vt:lpstr>Stručné dějiny</vt:lpstr>
      <vt:lpstr>Vztahy s Římany</vt:lpstr>
      <vt:lpstr>Prezentace aplikace PowerPoint</vt:lpstr>
      <vt:lpstr>Prezentace aplikace PowerPoint</vt:lpstr>
      <vt:lpstr>Helénistický stát (?)</vt:lpstr>
      <vt:lpstr>Náboženství </vt:lpstr>
      <vt:lpstr>Bostra</vt:lpstr>
      <vt:lpstr>Arabské kmeny a Římané</vt:lpstr>
      <vt:lpstr>Ovlivňování antickou kulturou a křesťanstvím</vt:lpstr>
      <vt:lpstr>Prezentace aplikace PowerPoint</vt:lpstr>
      <vt:lpstr>Palmýra</vt:lpstr>
      <vt:lpstr>Prezentace aplikace PowerPoint</vt:lpstr>
      <vt:lpstr>Prezentace aplikace PowerPoint</vt:lpstr>
      <vt:lpstr>Philippus Arabs</vt:lpstr>
      <vt:lpstr>Prezentace aplikace PowerPoint</vt:lpstr>
      <vt:lpstr>Arabští vojáci v římských službách</vt:lpstr>
      <vt:lpstr>Způsob života</vt:lpstr>
      <vt:lpstr>Foederati</vt:lpstr>
      <vt:lpstr>Foederáti na Východě</vt:lpstr>
      <vt:lpstr>Christianizace Arabů</vt:lpstr>
      <vt:lpstr>Nájezdy Arabů</vt:lpstr>
      <vt:lpstr>Kinda, Ghassánovci a Lachmovci</vt:lpstr>
      <vt:lpstr>Prezentace aplikace PowerPoint</vt:lpstr>
      <vt:lpstr>Byzanc a Arabové</vt:lpstr>
      <vt:lpstr>Prezentace aplikace PowerPoint</vt:lpstr>
      <vt:lpstr>Charakteristika kmenového prostředí</vt:lpstr>
      <vt:lpstr>Prezentace aplikace PowerPoint</vt:lpstr>
      <vt:lpstr>Mekka</vt:lpstr>
      <vt:lpstr>Prezentace aplikace PowerPoint</vt:lpstr>
      <vt:lpstr>Prezentace aplikace PowerPoint</vt:lpstr>
      <vt:lpstr>Prezentace aplikace PowerPoint</vt:lpstr>
      <vt:lpstr>Muhammad</vt:lpstr>
      <vt:lpstr>Prameny islámu</vt:lpstr>
      <vt:lpstr>Silná inspirace Starým i Novým zákonem</vt:lpstr>
      <vt:lpstr>Prezentace aplikace PowerPoint</vt:lpstr>
      <vt:lpstr>Prezentace aplikace PowerPoint</vt:lpstr>
      <vt:lpstr>Stoupenci a protivníci</vt:lpstr>
      <vt:lpstr>Prezentace aplikace PowerPoint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Nabatejci</dc:title>
  <dc:creator>Jarmila Bednaříková</dc:creator>
  <cp:lastModifiedBy>Jarmila Bednaříková</cp:lastModifiedBy>
  <cp:revision>29</cp:revision>
  <dcterms:created xsi:type="dcterms:W3CDTF">2014-10-24T08:17:44Z</dcterms:created>
  <dcterms:modified xsi:type="dcterms:W3CDTF">2014-12-10T11:09:15Z</dcterms:modified>
</cp:coreProperties>
</file>