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1578057-823A-4875-8EF0-654CE4B56023}" type="datetimeFigureOut">
              <a:rPr lang="cs-CZ" smtClean="0"/>
              <a:t>8.12.2014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3845958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1578057-823A-4875-8EF0-654CE4B56023}" type="datetimeFigureOut">
              <a:rPr lang="cs-CZ" smtClean="0"/>
              <a:t>8.12.2014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1018906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1578057-823A-4875-8EF0-654CE4B56023}" type="datetimeFigureOut">
              <a:rPr lang="cs-CZ" smtClean="0"/>
              <a:t>8.12.2014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18398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1578057-823A-4875-8EF0-654CE4B56023}" type="datetimeFigureOut">
              <a:rPr lang="cs-CZ" smtClean="0"/>
              <a:t>8.12.2014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342539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1578057-823A-4875-8EF0-654CE4B56023}" type="datetimeFigureOut">
              <a:rPr lang="cs-CZ" smtClean="0"/>
              <a:t>8.12.2014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1623567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1578057-823A-4875-8EF0-654CE4B56023}" type="datetimeFigureOut">
              <a:rPr lang="cs-CZ" smtClean="0"/>
              <a:t>8.12.2014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3903686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1578057-823A-4875-8EF0-654CE4B56023}" type="datetimeFigureOut">
              <a:rPr lang="cs-CZ" smtClean="0"/>
              <a:t>8.12.2014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3138142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1578057-823A-4875-8EF0-654CE4B56023}" type="datetimeFigureOut">
              <a:rPr lang="cs-CZ" smtClean="0"/>
              <a:t>8.12.2014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291252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1578057-823A-4875-8EF0-654CE4B56023}" type="datetimeFigureOut">
              <a:rPr lang="cs-CZ" smtClean="0"/>
              <a:t>8.12.2014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3278127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1578057-823A-4875-8EF0-654CE4B56023}" type="datetimeFigureOut">
              <a:rPr lang="cs-CZ" smtClean="0"/>
              <a:t>8.12.2014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355362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1578057-823A-4875-8EF0-654CE4B56023}" type="datetimeFigureOut">
              <a:rPr lang="cs-CZ" smtClean="0"/>
              <a:t>8.12.2014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E9577FD-F9A2-4D1E-A720-BF6FE2472951}" type="slidenum">
              <a:rPr lang="cs-CZ" smtClean="0"/>
              <a:t>‹#›</a:t>
            </a:fld>
            <a:endParaRPr lang="cs-CZ"/>
          </a:p>
        </p:txBody>
      </p:sp>
    </p:spTree>
    <p:extLst>
      <p:ext uri="{BB962C8B-B14F-4D97-AF65-F5344CB8AC3E}">
        <p14:creationId xmlns:p14="http://schemas.microsoft.com/office/powerpoint/2010/main" val="3507201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78057-823A-4875-8EF0-654CE4B56023}" type="datetimeFigureOut">
              <a:rPr lang="cs-CZ" smtClean="0"/>
              <a:t>8.12.2014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577FD-F9A2-4D1E-A720-BF6FE2472951}" type="slidenum">
              <a:rPr lang="cs-CZ" smtClean="0"/>
              <a:t>‹#›</a:t>
            </a:fld>
            <a:endParaRPr lang="cs-CZ"/>
          </a:p>
        </p:txBody>
      </p:sp>
    </p:spTree>
    <p:extLst>
      <p:ext uri="{BB962C8B-B14F-4D97-AF65-F5344CB8AC3E}">
        <p14:creationId xmlns:p14="http://schemas.microsoft.com/office/powerpoint/2010/main" val="3546871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grammatikk.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o.wikipedia.org/wiki/Ord" TargetMode="External"/><Relationship Id="rId7" Type="http://schemas.openxmlformats.org/officeDocument/2006/relationships/hyperlink" Target="http://no.wikipedia.org/wiki/Synonym" TargetMode="External"/><Relationship Id="rId2" Type="http://schemas.openxmlformats.org/officeDocument/2006/relationships/hyperlink" Target="http://no.wikipedia.org/wiki/Retorikk" TargetMode="External"/><Relationship Id="rId1" Type="http://schemas.openxmlformats.org/officeDocument/2006/relationships/slideLayout" Target="../slideLayouts/slideLayout2.xml"/><Relationship Id="rId6" Type="http://schemas.openxmlformats.org/officeDocument/2006/relationships/hyperlink" Target="http://no.wikipedia.org/wiki/Tekst" TargetMode="External"/><Relationship Id="rId5" Type="http://schemas.openxmlformats.org/officeDocument/2006/relationships/hyperlink" Target="http://no.wikipedia.org/wiki/Setning" TargetMode="External"/><Relationship Id="rId4" Type="http://schemas.openxmlformats.org/officeDocument/2006/relationships/hyperlink" Target="http://no.wikipedia.org/wiki/Figu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no.wikipedia.org/wiki/Trope_(retorikk)" TargetMode="External"/><Relationship Id="rId2" Type="http://schemas.openxmlformats.org/officeDocument/2006/relationships/hyperlink" Target="http://no.wikipedia.org/wiki/Retorik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ymdansk.weebly.com/stilistisk---troper-billedsprog.html" TargetMode="External"/><Relationship Id="rId2" Type="http://schemas.openxmlformats.org/officeDocument/2006/relationships/hyperlink" Target="http://ndla.no/nb/node/6774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no.wikipedia.org/wiki/Presens" TargetMode="External"/><Relationship Id="rId2" Type="http://schemas.openxmlformats.org/officeDocument/2006/relationships/hyperlink" Target="http://no.wikipedia.org/wiki/Hjelpeverb" TargetMode="External"/><Relationship Id="rId1" Type="http://schemas.openxmlformats.org/officeDocument/2006/relationships/slideLayout" Target="../slideLayouts/slideLayout2.xml"/><Relationship Id="rId4" Type="http://schemas.openxmlformats.org/officeDocument/2006/relationships/hyperlink" Target="http://no.wikipedia.org/wiki/Infinitiv"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no.wikipedia.org/wiki/Preteritu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no.wikipedia.org/wiki/Perfektum" TargetMode="External"/><Relationship Id="rId2" Type="http://schemas.openxmlformats.org/officeDocument/2006/relationships/hyperlink" Target="http://no.wikipedia.org/wiki/Perfektum_partisi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lideshare.net/OlafHusby1/hva-er-vanskelig-i-norsk-sett-fra-dari-russis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sammendrag</a:t>
            </a:r>
            <a:r>
              <a:rPr lang="cs-CZ" dirty="0" smtClean="0"/>
              <a:t>.</a:t>
            </a:r>
            <a:endParaRPr lang="cs-CZ" dirty="0"/>
          </a:p>
        </p:txBody>
      </p:sp>
      <p:sp>
        <p:nvSpPr>
          <p:cNvPr id="3" name="Podnadpis 2"/>
          <p:cNvSpPr>
            <a:spLocks noGrp="1"/>
          </p:cNvSpPr>
          <p:nvPr>
            <p:ph type="subTitle" idx="1"/>
          </p:nvPr>
        </p:nvSpPr>
        <p:spPr/>
        <p:txBody>
          <a:bodyPr/>
          <a:lstStyle/>
          <a:p>
            <a:r>
              <a:rPr lang="cs-CZ" dirty="0" smtClean="0">
                <a:solidFill>
                  <a:schemeClr val="tx1"/>
                </a:solidFill>
              </a:rPr>
              <a:t>http://www.sprakradet.no/Tema/Sprak-i-staten</a:t>
            </a:r>
            <a:r>
              <a:rPr lang="cs-CZ" dirty="0" smtClean="0"/>
              <a:t>/</a:t>
            </a:r>
            <a:endParaRPr lang="cs-CZ" dirty="0"/>
          </a:p>
        </p:txBody>
      </p:sp>
    </p:spTree>
    <p:extLst>
      <p:ext uri="{BB962C8B-B14F-4D97-AF65-F5344CB8AC3E}">
        <p14:creationId xmlns:p14="http://schemas.microsoft.com/office/powerpoint/2010/main" val="980435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oversikt</a:t>
            </a:r>
            <a:endParaRPr lang="cs-CZ" dirty="0"/>
          </a:p>
        </p:txBody>
      </p:sp>
      <p:sp>
        <p:nvSpPr>
          <p:cNvPr id="3" name="Zástupný symbol pro obsah 2"/>
          <p:cNvSpPr>
            <a:spLocks noGrp="1"/>
          </p:cNvSpPr>
          <p:nvPr>
            <p:ph idx="1"/>
          </p:nvPr>
        </p:nvSpPr>
        <p:spPr/>
        <p:txBody>
          <a:bodyPr/>
          <a:lstStyle/>
          <a:p>
            <a:r>
              <a:rPr lang="cs-CZ" dirty="0" smtClean="0">
                <a:hlinkClick r:id="rId2"/>
              </a:rPr>
              <a:t>http://grammatikk.com/</a:t>
            </a:r>
            <a:endParaRPr lang="nb-NO" dirty="0" smtClean="0"/>
          </a:p>
          <a:p>
            <a:endParaRPr lang="cs-CZ"/>
          </a:p>
        </p:txBody>
      </p:sp>
    </p:spTree>
    <p:extLst>
      <p:ext uri="{BB962C8B-B14F-4D97-AF65-F5344CB8AC3E}">
        <p14:creationId xmlns:p14="http://schemas.microsoft.com/office/powerpoint/2010/main" val="393858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troper</a:t>
            </a:r>
            <a:endParaRPr lang="cs-CZ" dirty="0"/>
          </a:p>
        </p:txBody>
      </p:sp>
      <p:sp>
        <p:nvSpPr>
          <p:cNvPr id="3" name="Zástupný symbol pro obsah 2"/>
          <p:cNvSpPr>
            <a:spLocks noGrp="1"/>
          </p:cNvSpPr>
          <p:nvPr>
            <p:ph idx="1"/>
          </p:nvPr>
        </p:nvSpPr>
        <p:spPr/>
        <p:txBody>
          <a:bodyPr>
            <a:normAutofit fontScale="77500" lnSpcReduction="20000"/>
          </a:bodyPr>
          <a:lstStyle/>
          <a:p>
            <a:r>
              <a:rPr lang="nb-NO" b="1" dirty="0"/>
              <a:t>Troper</a:t>
            </a:r>
            <a:r>
              <a:rPr lang="nb-NO" dirty="0"/>
              <a:t> betegner i </a:t>
            </a:r>
            <a:r>
              <a:rPr lang="nb-NO" dirty="0">
                <a:hlinkClick r:id="rId2" tooltip="Retorikk"/>
              </a:rPr>
              <a:t>retorikken</a:t>
            </a:r>
            <a:r>
              <a:rPr lang="nb-NO" dirty="0"/>
              <a:t> talefigurer som innebærer et spill med et </a:t>
            </a:r>
            <a:r>
              <a:rPr lang="nb-NO" dirty="0">
                <a:hlinkClick r:id="rId3" tooltip="Ord"/>
              </a:rPr>
              <a:t>ords</a:t>
            </a:r>
            <a:r>
              <a:rPr lang="nb-NO" dirty="0"/>
              <a:t> betydning. I tropen bruker en ordet på en måte som avviker fra dagligdags bruk. Troper er beslektet med </a:t>
            </a:r>
            <a:r>
              <a:rPr lang="nb-NO" dirty="0">
                <a:hlinkClick r:id="rId4" tooltip="Figur"/>
              </a:rPr>
              <a:t>figurer</a:t>
            </a:r>
            <a:r>
              <a:rPr lang="nb-NO" dirty="0"/>
              <a:t>, men mens figurer virker på </a:t>
            </a:r>
            <a:r>
              <a:rPr lang="nb-NO" dirty="0">
                <a:hlinkClick r:id="rId5" tooltip="Setning"/>
              </a:rPr>
              <a:t>setnings</a:t>
            </a:r>
            <a:r>
              <a:rPr lang="nb-NO" dirty="0"/>
              <a:t>- eller </a:t>
            </a:r>
            <a:r>
              <a:rPr lang="nb-NO" dirty="0">
                <a:hlinkClick r:id="rId6" tooltip="Tekst"/>
              </a:rPr>
              <a:t>tekstnivå</a:t>
            </a:r>
            <a:r>
              <a:rPr lang="nb-NO" dirty="0"/>
              <a:t>, virker troper på enkeltsordsnivå.</a:t>
            </a:r>
          </a:p>
          <a:p>
            <a:r>
              <a:rPr lang="nb-NO" dirty="0"/>
              <a:t>Trope kommer fra gresk </a:t>
            </a:r>
            <a:r>
              <a:rPr lang="nb-NO" i="1" dirty="0"/>
              <a:t>tropos</a:t>
            </a:r>
            <a:r>
              <a:rPr lang="nb-NO" dirty="0"/>
              <a:t>, som betyr «vending» (jf. </a:t>
            </a:r>
            <a:r>
              <a:rPr lang="nb-NO" i="1" dirty="0"/>
              <a:t>heliotrop</a:t>
            </a:r>
            <a:r>
              <a:rPr lang="nb-NO" dirty="0"/>
              <a:t>, som er en blomst som snur seg mot sola). Man kan forestille seg en trope som en form for språkbruk der en vender ordet vekk fra dets normale betydning, eller vender det mot noe annet. </a:t>
            </a:r>
            <a:r>
              <a:rPr lang="nb-NO" dirty="0">
                <a:hlinkClick r:id="rId7" tooltip="Synonym"/>
              </a:rPr>
              <a:t>Synonymer</a:t>
            </a:r>
            <a:r>
              <a:rPr lang="nb-NO" dirty="0"/>
              <a:t>kan ses på som tropenes forstadium.</a:t>
            </a:r>
          </a:p>
          <a:p>
            <a:r>
              <a:rPr lang="nb-NO" dirty="0"/>
              <a:t>Klassisk og nyere retorikk har klassifisert og navngitt en mengde troper. De vanligste er:</a:t>
            </a:r>
          </a:p>
          <a:p>
            <a:endParaRPr lang="cs-CZ" dirty="0"/>
          </a:p>
        </p:txBody>
      </p:sp>
    </p:spTree>
    <p:extLst>
      <p:ext uri="{BB962C8B-B14F-4D97-AF65-F5344CB8AC3E}">
        <p14:creationId xmlns:p14="http://schemas.microsoft.com/office/powerpoint/2010/main" val="2892731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figurer</a:t>
            </a:r>
            <a:endParaRPr lang="cs-CZ" dirty="0"/>
          </a:p>
        </p:txBody>
      </p:sp>
      <p:sp>
        <p:nvSpPr>
          <p:cNvPr id="3" name="Zástupný symbol pro obsah 2"/>
          <p:cNvSpPr>
            <a:spLocks noGrp="1"/>
          </p:cNvSpPr>
          <p:nvPr>
            <p:ph idx="1"/>
          </p:nvPr>
        </p:nvSpPr>
        <p:spPr/>
        <p:txBody>
          <a:bodyPr>
            <a:normAutofit fontScale="92500" lnSpcReduction="20000"/>
          </a:bodyPr>
          <a:lstStyle/>
          <a:p>
            <a:r>
              <a:rPr lang="nb-NO" b="1" dirty="0"/>
              <a:t>Figurer</a:t>
            </a:r>
            <a:r>
              <a:rPr lang="nb-NO" dirty="0"/>
              <a:t> eller </a:t>
            </a:r>
            <a:r>
              <a:rPr lang="nb-NO" b="1" dirty="0"/>
              <a:t>retoriske figurer</a:t>
            </a:r>
            <a:r>
              <a:rPr lang="nb-NO" dirty="0"/>
              <a:t> er i </a:t>
            </a:r>
            <a:r>
              <a:rPr lang="nb-NO" dirty="0">
                <a:hlinkClick r:id="rId2" tooltip="Retorikk"/>
              </a:rPr>
              <a:t>retorikken</a:t>
            </a:r>
            <a:r>
              <a:rPr lang="nb-NO" dirty="0"/>
              <a:t> betegnelsen på en billedlig bruk av språket som avviker fra normal, dagligdags språkbruk.</a:t>
            </a:r>
          </a:p>
          <a:p>
            <a:r>
              <a:rPr lang="nb-NO" dirty="0"/>
              <a:t>Ordet kommer fra lat. </a:t>
            </a:r>
            <a:r>
              <a:rPr lang="nb-NO" i="1" dirty="0"/>
              <a:t>figura</a:t>
            </a:r>
            <a:r>
              <a:rPr lang="nb-NO" dirty="0"/>
              <a:t>, som betyr «skikkelse». Figurer er beslekta med </a:t>
            </a:r>
            <a:r>
              <a:rPr lang="nb-NO" dirty="0">
                <a:hlinkClick r:id="rId3" tooltip="Trope (retorikk)"/>
              </a:rPr>
              <a:t>troper</a:t>
            </a:r>
            <a:r>
              <a:rPr lang="nb-NO" dirty="0"/>
              <a:t>, men mens troper virker på enkeltordsnivå, virker figurer på setnings- eller tekstnivå.</a:t>
            </a:r>
          </a:p>
          <a:p>
            <a:r>
              <a:rPr lang="nb-NO" dirty="0"/>
              <a:t>Klassiske og nyere retorikere har klassifisert og navnsatt en lang rekke figurer. Blant de vanligste er:</a:t>
            </a:r>
          </a:p>
          <a:p>
            <a:endParaRPr lang="cs-CZ" dirty="0"/>
          </a:p>
        </p:txBody>
      </p:sp>
    </p:spTree>
    <p:extLst>
      <p:ext uri="{BB962C8B-B14F-4D97-AF65-F5344CB8AC3E}">
        <p14:creationId xmlns:p14="http://schemas.microsoft.com/office/powerpoint/2010/main" val="3219316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nyttig</a:t>
            </a:r>
            <a:endParaRPr lang="cs-CZ" dirty="0"/>
          </a:p>
        </p:txBody>
      </p:sp>
      <p:sp>
        <p:nvSpPr>
          <p:cNvPr id="3" name="Zástupný symbol pro obsah 2"/>
          <p:cNvSpPr>
            <a:spLocks noGrp="1"/>
          </p:cNvSpPr>
          <p:nvPr>
            <p:ph idx="1"/>
          </p:nvPr>
        </p:nvSpPr>
        <p:spPr/>
        <p:txBody>
          <a:bodyPr/>
          <a:lstStyle/>
          <a:p>
            <a:r>
              <a:rPr lang="cs-CZ" dirty="0" smtClean="0">
                <a:hlinkClick r:id="rId2"/>
              </a:rPr>
              <a:t>http://ndla.no/nb/node/67744</a:t>
            </a:r>
            <a:endParaRPr lang="cs-CZ" dirty="0" smtClean="0"/>
          </a:p>
          <a:p>
            <a:endParaRPr lang="cs-CZ" dirty="0"/>
          </a:p>
          <a:p>
            <a:r>
              <a:rPr lang="cs-CZ" dirty="0" smtClean="0">
                <a:hlinkClick r:id="rId3"/>
              </a:rPr>
              <a:t>http://gymdansk.weebly.com/stilistisk---troper-billedsprog.html</a:t>
            </a:r>
            <a:endParaRPr lang="cs-CZ" dirty="0" smtClean="0"/>
          </a:p>
          <a:p>
            <a:endParaRPr lang="cs-CZ" dirty="0"/>
          </a:p>
        </p:txBody>
      </p:sp>
    </p:spTree>
    <p:extLst>
      <p:ext uri="{BB962C8B-B14F-4D97-AF65-F5344CB8AC3E}">
        <p14:creationId xmlns:p14="http://schemas.microsoft.com/office/powerpoint/2010/main" val="618775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grammatikk</a:t>
            </a:r>
            <a:endParaRPr lang="cs-CZ" dirty="0"/>
          </a:p>
        </p:txBody>
      </p:sp>
      <p:sp>
        <p:nvSpPr>
          <p:cNvPr id="3" name="Zástupný symbol pro obsah 2"/>
          <p:cNvSpPr>
            <a:spLocks noGrp="1"/>
          </p:cNvSpPr>
          <p:nvPr>
            <p:ph idx="1"/>
          </p:nvPr>
        </p:nvSpPr>
        <p:spPr/>
        <p:txBody>
          <a:bodyPr/>
          <a:lstStyle/>
          <a:p>
            <a:r>
              <a:rPr lang="cs-CZ" dirty="0" err="1" smtClean="0"/>
              <a:t>Jeg</a:t>
            </a:r>
            <a:r>
              <a:rPr lang="cs-CZ" dirty="0" smtClean="0"/>
              <a:t> </a:t>
            </a:r>
            <a:r>
              <a:rPr lang="cs-CZ" dirty="0" err="1" smtClean="0"/>
              <a:t>ble</a:t>
            </a:r>
            <a:r>
              <a:rPr lang="cs-CZ" dirty="0" smtClean="0"/>
              <a:t> </a:t>
            </a:r>
            <a:r>
              <a:rPr lang="cs-CZ" dirty="0" err="1" smtClean="0"/>
              <a:t>skikkelig</a:t>
            </a:r>
            <a:r>
              <a:rPr lang="cs-CZ" dirty="0" smtClean="0"/>
              <a:t> </a:t>
            </a:r>
            <a:r>
              <a:rPr lang="cs-CZ" dirty="0" err="1" smtClean="0"/>
              <a:t>irritert</a:t>
            </a:r>
            <a:r>
              <a:rPr lang="cs-CZ" dirty="0" smtClean="0"/>
              <a:t> p</a:t>
            </a:r>
            <a:r>
              <a:rPr lang="nb-NO" dirty="0" smtClean="0"/>
              <a:t>å henne.</a:t>
            </a:r>
          </a:p>
          <a:p>
            <a:r>
              <a:rPr lang="nb-NO" dirty="0" smtClean="0"/>
              <a:t>De er litt for glad i mat.</a:t>
            </a:r>
          </a:p>
          <a:p>
            <a:r>
              <a:rPr lang="nb-NO" dirty="0" smtClean="0"/>
              <a:t>Jeg er skuffet over at han ikke kom.</a:t>
            </a:r>
          </a:p>
          <a:p>
            <a:r>
              <a:rPr lang="nb-NO" dirty="0" smtClean="0"/>
              <a:t>Jeg er helt syk av dette været.</a:t>
            </a:r>
          </a:p>
          <a:p>
            <a:r>
              <a:rPr lang="nb-NO" dirty="0" smtClean="0"/>
              <a:t>Dette er helt sykt!</a:t>
            </a:r>
          </a:p>
          <a:p>
            <a:r>
              <a:rPr lang="nb-NO" dirty="0" smtClean="0"/>
              <a:t>Jeg er stolt av deg.</a:t>
            </a:r>
            <a:endParaRPr lang="cs-CZ" dirty="0"/>
          </a:p>
        </p:txBody>
      </p:sp>
    </p:spTree>
    <p:extLst>
      <p:ext uri="{BB962C8B-B14F-4D97-AF65-F5344CB8AC3E}">
        <p14:creationId xmlns:p14="http://schemas.microsoft.com/office/powerpoint/2010/main" val="2824314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Futurum i </a:t>
            </a:r>
            <a:r>
              <a:rPr lang="cs-CZ" dirty="0" err="1"/>
              <a:t>norsk</a:t>
            </a:r>
            <a:r>
              <a:rPr lang="cs-CZ" dirty="0"/>
              <a:t/>
            </a:r>
            <a:br>
              <a:rPr lang="cs-CZ" dirty="0"/>
            </a:b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err="1"/>
              <a:t>Presens</a:t>
            </a:r>
            <a:r>
              <a:rPr lang="cs-CZ" b="1" dirty="0"/>
              <a:t> futurum</a:t>
            </a:r>
            <a:r>
              <a:rPr lang="cs-CZ" dirty="0"/>
              <a:t> (</a:t>
            </a:r>
            <a:r>
              <a:rPr lang="cs-CZ" b="1" dirty="0"/>
              <a:t>1. futurum</a:t>
            </a:r>
            <a:r>
              <a:rPr lang="cs-CZ" dirty="0"/>
              <a:t>, </a:t>
            </a:r>
            <a:r>
              <a:rPr lang="cs-CZ" b="1" dirty="0"/>
              <a:t>futurum simplex</a:t>
            </a:r>
            <a:r>
              <a:rPr lang="cs-CZ" dirty="0"/>
              <a:t>) </a:t>
            </a:r>
            <a:r>
              <a:rPr lang="cs-CZ" dirty="0" err="1"/>
              <a:t>uttrykker</a:t>
            </a:r>
            <a:r>
              <a:rPr lang="cs-CZ" dirty="0"/>
              <a:t> </a:t>
            </a:r>
            <a:r>
              <a:rPr lang="cs-CZ" dirty="0" err="1"/>
              <a:t>fremtidige</a:t>
            </a:r>
            <a:r>
              <a:rPr lang="cs-CZ" dirty="0"/>
              <a:t> </a:t>
            </a:r>
            <a:r>
              <a:rPr lang="cs-CZ" dirty="0" err="1"/>
              <a:t>handlinger</a:t>
            </a:r>
            <a:r>
              <a:rPr lang="cs-CZ" dirty="0"/>
              <a:t> </a:t>
            </a:r>
            <a:r>
              <a:rPr lang="cs-CZ" dirty="0" err="1"/>
              <a:t>sett</a:t>
            </a:r>
            <a:r>
              <a:rPr lang="cs-CZ" dirty="0"/>
              <a:t> </a:t>
            </a:r>
            <a:r>
              <a:rPr lang="cs-CZ" dirty="0" err="1"/>
              <a:t>fra</a:t>
            </a:r>
            <a:r>
              <a:rPr lang="cs-CZ" dirty="0"/>
              <a:t> </a:t>
            </a:r>
            <a:r>
              <a:rPr lang="cs-CZ" dirty="0" err="1"/>
              <a:t>nåtiden</a:t>
            </a:r>
            <a:r>
              <a:rPr lang="cs-CZ" dirty="0"/>
              <a:t>, </a:t>
            </a:r>
            <a:r>
              <a:rPr lang="cs-CZ" dirty="0" err="1"/>
              <a:t>og</a:t>
            </a:r>
            <a:r>
              <a:rPr lang="cs-CZ" dirty="0"/>
              <a:t> </a:t>
            </a:r>
            <a:r>
              <a:rPr lang="cs-CZ" dirty="0" err="1"/>
              <a:t>dannes</a:t>
            </a:r>
            <a:r>
              <a:rPr lang="cs-CZ" dirty="0"/>
              <a:t> </a:t>
            </a:r>
            <a:r>
              <a:rPr lang="cs-CZ" dirty="0" err="1"/>
              <a:t>som</a:t>
            </a:r>
            <a:r>
              <a:rPr lang="cs-CZ" dirty="0"/>
              <a:t> </a:t>
            </a:r>
            <a:r>
              <a:rPr lang="cs-CZ" dirty="0" err="1"/>
              <a:t>oftest</a:t>
            </a:r>
            <a:r>
              <a:rPr lang="cs-CZ" dirty="0"/>
              <a:t> </a:t>
            </a:r>
            <a:r>
              <a:rPr lang="cs-CZ" dirty="0" err="1"/>
              <a:t>ved</a:t>
            </a:r>
            <a:r>
              <a:rPr lang="cs-CZ" dirty="0" err="1">
                <a:hlinkClick r:id="rId2" tooltip="Hjelpeverb"/>
              </a:rPr>
              <a:t>hjelpeverbene</a:t>
            </a:r>
            <a:r>
              <a:rPr lang="cs-CZ" dirty="0"/>
              <a:t> </a:t>
            </a:r>
            <a:r>
              <a:rPr lang="cs-CZ" i="1" dirty="0" err="1"/>
              <a:t>skulle</a:t>
            </a:r>
            <a:r>
              <a:rPr lang="cs-CZ" dirty="0"/>
              <a:t> </a:t>
            </a:r>
            <a:r>
              <a:rPr lang="cs-CZ" dirty="0" err="1"/>
              <a:t>og</a:t>
            </a:r>
            <a:r>
              <a:rPr lang="cs-CZ" dirty="0"/>
              <a:t> </a:t>
            </a:r>
            <a:r>
              <a:rPr lang="cs-CZ" i="1" dirty="0" err="1"/>
              <a:t>ville</a:t>
            </a:r>
            <a:r>
              <a:rPr lang="cs-CZ" dirty="0"/>
              <a:t> i </a:t>
            </a:r>
            <a:r>
              <a:rPr lang="cs-CZ" dirty="0" err="1">
                <a:hlinkClick r:id="rId3" tooltip="Presens"/>
              </a:rPr>
              <a:t>presens</a:t>
            </a:r>
            <a:r>
              <a:rPr lang="cs-CZ" dirty="0"/>
              <a:t> </a:t>
            </a:r>
            <a:r>
              <a:rPr lang="cs-CZ" dirty="0" err="1"/>
              <a:t>og</a:t>
            </a:r>
            <a:r>
              <a:rPr lang="cs-CZ" dirty="0"/>
              <a:t> </a:t>
            </a:r>
            <a:r>
              <a:rPr lang="cs-CZ" dirty="0" err="1"/>
              <a:t>hovedverbet</a:t>
            </a:r>
            <a:r>
              <a:rPr lang="cs-CZ" dirty="0"/>
              <a:t> i </a:t>
            </a:r>
            <a:r>
              <a:rPr lang="cs-CZ" dirty="0">
                <a:hlinkClick r:id="rId4" tooltip="Infinitiv"/>
              </a:rPr>
              <a:t>infinitiv</a:t>
            </a:r>
            <a:r>
              <a:rPr lang="cs-CZ" dirty="0"/>
              <a:t>. </a:t>
            </a:r>
            <a:r>
              <a:rPr lang="cs-CZ" dirty="0" err="1"/>
              <a:t>Eksempel</a:t>
            </a:r>
            <a:r>
              <a:rPr lang="cs-CZ" dirty="0"/>
              <a:t>: «Lars </a:t>
            </a:r>
            <a:r>
              <a:rPr lang="cs-CZ" i="1" dirty="0"/>
              <a:t>skal spise</a:t>
            </a:r>
            <a:r>
              <a:rPr lang="cs-CZ" dirty="0"/>
              <a:t>.», «</a:t>
            </a:r>
            <a:r>
              <a:rPr lang="cs-CZ" dirty="0" err="1"/>
              <a:t>Jeg</a:t>
            </a:r>
            <a:r>
              <a:rPr lang="cs-CZ" dirty="0"/>
              <a:t> </a:t>
            </a:r>
            <a:r>
              <a:rPr lang="cs-CZ" i="1" dirty="0"/>
              <a:t>vil </a:t>
            </a:r>
            <a:r>
              <a:rPr lang="cs-CZ" i="1" dirty="0" err="1"/>
              <a:t>komme</a:t>
            </a:r>
            <a:r>
              <a:rPr lang="cs-CZ" dirty="0"/>
              <a:t>.». Den kan </a:t>
            </a:r>
            <a:r>
              <a:rPr lang="cs-CZ" dirty="0" err="1"/>
              <a:t>også</a:t>
            </a:r>
            <a:r>
              <a:rPr lang="cs-CZ" dirty="0"/>
              <a:t> </a:t>
            </a:r>
            <a:r>
              <a:rPr lang="cs-CZ" dirty="0" err="1"/>
              <a:t>uttrykkes</a:t>
            </a:r>
            <a:r>
              <a:rPr lang="cs-CZ" dirty="0"/>
              <a:t> </a:t>
            </a:r>
            <a:r>
              <a:rPr lang="cs-CZ" dirty="0" err="1"/>
              <a:t>ved</a:t>
            </a:r>
            <a:r>
              <a:rPr lang="cs-CZ" dirty="0"/>
              <a:t> </a:t>
            </a:r>
            <a:r>
              <a:rPr lang="cs-CZ" dirty="0" err="1"/>
              <a:t>hjelp</a:t>
            </a:r>
            <a:r>
              <a:rPr lang="cs-CZ" dirty="0"/>
              <a:t> </a:t>
            </a:r>
            <a:r>
              <a:rPr lang="cs-CZ" dirty="0" err="1"/>
              <a:t>av</a:t>
            </a:r>
            <a:r>
              <a:rPr lang="cs-CZ" dirty="0"/>
              <a:t> </a:t>
            </a:r>
            <a:r>
              <a:rPr lang="cs-CZ" dirty="0" err="1">
                <a:hlinkClick r:id="rId3" tooltip="Presens"/>
              </a:rPr>
              <a:t>presens</a:t>
            </a:r>
            <a:r>
              <a:rPr lang="cs-CZ" dirty="0"/>
              <a:t>: «</a:t>
            </a:r>
            <a:r>
              <a:rPr lang="cs-CZ" dirty="0" err="1"/>
              <a:t>Toget</a:t>
            </a:r>
            <a:r>
              <a:rPr lang="cs-CZ" dirty="0"/>
              <a:t> </a:t>
            </a:r>
            <a:r>
              <a:rPr lang="cs-CZ" i="1" dirty="0" err="1"/>
              <a:t>går</a:t>
            </a:r>
            <a:r>
              <a:rPr lang="cs-CZ" dirty="0"/>
              <a:t> </a:t>
            </a:r>
            <a:r>
              <a:rPr lang="cs-CZ" dirty="0" err="1"/>
              <a:t>om</a:t>
            </a:r>
            <a:r>
              <a:rPr lang="cs-CZ" dirty="0"/>
              <a:t> ti </a:t>
            </a:r>
            <a:r>
              <a:rPr lang="cs-CZ" dirty="0" err="1"/>
              <a:t>minutter</a:t>
            </a:r>
            <a:r>
              <a:rPr lang="cs-CZ" dirty="0"/>
              <a:t>.» Futurum med </a:t>
            </a:r>
            <a:r>
              <a:rPr lang="cs-CZ" i="1" dirty="0"/>
              <a:t>skal</a:t>
            </a:r>
            <a:r>
              <a:rPr lang="cs-CZ" dirty="0"/>
              <a:t> </a:t>
            </a:r>
            <a:r>
              <a:rPr lang="cs-CZ" dirty="0" err="1"/>
              <a:t>og</a:t>
            </a:r>
            <a:r>
              <a:rPr lang="cs-CZ" dirty="0"/>
              <a:t> </a:t>
            </a:r>
            <a:r>
              <a:rPr lang="cs-CZ" i="1" dirty="0"/>
              <a:t>vil</a:t>
            </a:r>
            <a:r>
              <a:rPr lang="cs-CZ" dirty="0"/>
              <a:t> </a:t>
            </a:r>
            <a:r>
              <a:rPr lang="cs-CZ" dirty="0" err="1"/>
              <a:t>brukes</a:t>
            </a:r>
            <a:r>
              <a:rPr lang="cs-CZ" dirty="0"/>
              <a:t> </a:t>
            </a:r>
            <a:r>
              <a:rPr lang="cs-CZ" dirty="0" err="1"/>
              <a:t>om</a:t>
            </a:r>
            <a:r>
              <a:rPr lang="cs-CZ" dirty="0"/>
              <a:t> ting </a:t>
            </a:r>
            <a:r>
              <a:rPr lang="cs-CZ" dirty="0" err="1"/>
              <a:t>som</a:t>
            </a:r>
            <a:r>
              <a:rPr lang="cs-CZ" dirty="0"/>
              <a:t> </a:t>
            </a:r>
            <a:r>
              <a:rPr lang="cs-CZ" dirty="0" err="1"/>
              <a:t>er</a:t>
            </a:r>
            <a:r>
              <a:rPr lang="cs-CZ" dirty="0"/>
              <a:t> </a:t>
            </a:r>
            <a:r>
              <a:rPr lang="cs-CZ" dirty="0" err="1"/>
              <a:t>planlagt</a:t>
            </a:r>
            <a:r>
              <a:rPr lang="cs-CZ" dirty="0"/>
              <a:t>, </a:t>
            </a:r>
            <a:r>
              <a:rPr lang="cs-CZ" dirty="0" err="1"/>
              <a:t>eller</a:t>
            </a:r>
            <a:r>
              <a:rPr lang="cs-CZ" dirty="0"/>
              <a:t> </a:t>
            </a:r>
            <a:r>
              <a:rPr lang="cs-CZ" dirty="0" err="1"/>
              <a:t>som</a:t>
            </a:r>
            <a:r>
              <a:rPr lang="cs-CZ" dirty="0"/>
              <a:t> en </a:t>
            </a:r>
            <a:r>
              <a:rPr lang="cs-CZ" dirty="0" err="1"/>
              <a:t>tror</a:t>
            </a:r>
            <a:r>
              <a:rPr lang="cs-CZ" dirty="0"/>
              <a:t> vil </a:t>
            </a:r>
            <a:r>
              <a:rPr lang="cs-CZ" dirty="0" err="1"/>
              <a:t>skje</a:t>
            </a:r>
            <a:r>
              <a:rPr lang="cs-CZ" dirty="0"/>
              <a:t>. Ting </a:t>
            </a:r>
            <a:r>
              <a:rPr lang="cs-CZ" dirty="0" err="1"/>
              <a:t>som</a:t>
            </a:r>
            <a:r>
              <a:rPr lang="cs-CZ" dirty="0"/>
              <a:t> </a:t>
            </a:r>
            <a:r>
              <a:rPr lang="cs-CZ" dirty="0" err="1"/>
              <a:t>ikke</a:t>
            </a:r>
            <a:r>
              <a:rPr lang="cs-CZ" dirty="0"/>
              <a:t> </a:t>
            </a:r>
            <a:r>
              <a:rPr lang="cs-CZ" dirty="0" err="1"/>
              <a:t>er</a:t>
            </a:r>
            <a:r>
              <a:rPr lang="cs-CZ" dirty="0"/>
              <a:t> </a:t>
            </a:r>
            <a:r>
              <a:rPr lang="cs-CZ" dirty="0" err="1"/>
              <a:t>planlagt</a:t>
            </a:r>
            <a:r>
              <a:rPr lang="cs-CZ" dirty="0"/>
              <a:t>, </a:t>
            </a:r>
            <a:r>
              <a:rPr lang="cs-CZ" dirty="0" err="1"/>
              <a:t>men</a:t>
            </a:r>
            <a:r>
              <a:rPr lang="cs-CZ" dirty="0"/>
              <a:t> </a:t>
            </a:r>
            <a:r>
              <a:rPr lang="cs-CZ" dirty="0" err="1"/>
              <a:t>som</a:t>
            </a:r>
            <a:r>
              <a:rPr lang="cs-CZ" dirty="0"/>
              <a:t> </a:t>
            </a:r>
            <a:r>
              <a:rPr lang="cs-CZ" dirty="0" err="1"/>
              <a:t>ganske</a:t>
            </a:r>
            <a:r>
              <a:rPr lang="cs-CZ" dirty="0"/>
              <a:t> </a:t>
            </a:r>
            <a:r>
              <a:rPr lang="cs-CZ" dirty="0" err="1"/>
              <a:t>sikkert</a:t>
            </a:r>
            <a:r>
              <a:rPr lang="cs-CZ" dirty="0"/>
              <a:t> vil </a:t>
            </a:r>
            <a:r>
              <a:rPr lang="cs-CZ" dirty="0" err="1"/>
              <a:t>skje</a:t>
            </a:r>
            <a:r>
              <a:rPr lang="cs-CZ" dirty="0"/>
              <a:t> </a:t>
            </a:r>
            <a:r>
              <a:rPr lang="cs-CZ" dirty="0" err="1"/>
              <a:t>uttrykkes</a:t>
            </a:r>
            <a:r>
              <a:rPr lang="cs-CZ" dirty="0"/>
              <a:t> med </a:t>
            </a:r>
            <a:r>
              <a:rPr lang="cs-CZ" i="1" dirty="0" err="1"/>
              <a:t>kommer</a:t>
            </a:r>
            <a:r>
              <a:rPr lang="cs-CZ" i="1" dirty="0"/>
              <a:t> til å</a:t>
            </a:r>
            <a:r>
              <a:rPr lang="cs-CZ" dirty="0"/>
              <a:t> </a:t>
            </a:r>
            <a:r>
              <a:rPr lang="cs-CZ" dirty="0" err="1"/>
              <a:t>og</a:t>
            </a:r>
            <a:r>
              <a:rPr lang="cs-CZ" dirty="0"/>
              <a:t> infinitiv: «</a:t>
            </a:r>
            <a:r>
              <a:rPr lang="cs-CZ" dirty="0" err="1"/>
              <a:t>Bjørka</a:t>
            </a:r>
            <a:r>
              <a:rPr lang="cs-CZ" dirty="0"/>
              <a:t> </a:t>
            </a:r>
            <a:r>
              <a:rPr lang="cs-CZ" dirty="0" err="1"/>
              <a:t>er</a:t>
            </a:r>
            <a:r>
              <a:rPr lang="cs-CZ" dirty="0"/>
              <a:t> </a:t>
            </a:r>
            <a:r>
              <a:rPr lang="cs-CZ" dirty="0" err="1"/>
              <a:t>råtten</a:t>
            </a:r>
            <a:r>
              <a:rPr lang="cs-CZ" dirty="0"/>
              <a:t>, </a:t>
            </a:r>
            <a:r>
              <a:rPr lang="cs-CZ" dirty="0" err="1"/>
              <a:t>og</a:t>
            </a:r>
            <a:r>
              <a:rPr lang="cs-CZ" i="1" dirty="0" err="1"/>
              <a:t>kommer</a:t>
            </a:r>
            <a:r>
              <a:rPr lang="cs-CZ" i="1" dirty="0"/>
              <a:t> til å </a:t>
            </a:r>
            <a:r>
              <a:rPr lang="cs-CZ" i="1" dirty="0" err="1"/>
              <a:t>falle</a:t>
            </a:r>
            <a:r>
              <a:rPr lang="cs-CZ" dirty="0"/>
              <a:t> </a:t>
            </a:r>
            <a:r>
              <a:rPr lang="cs-CZ" dirty="0" err="1"/>
              <a:t>ned</a:t>
            </a:r>
            <a:r>
              <a:rPr lang="cs-CZ" dirty="0"/>
              <a:t>.»</a:t>
            </a:r>
          </a:p>
          <a:p>
            <a:endParaRPr lang="cs-CZ" dirty="0"/>
          </a:p>
        </p:txBody>
      </p:sp>
    </p:spTree>
    <p:extLst>
      <p:ext uri="{BB962C8B-B14F-4D97-AF65-F5344CB8AC3E}">
        <p14:creationId xmlns:p14="http://schemas.microsoft.com/office/powerpoint/2010/main" val="1906769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a:t>
            </a:r>
            <a:endParaRPr lang="cs-CZ" dirty="0"/>
          </a:p>
        </p:txBody>
      </p:sp>
      <p:sp>
        <p:nvSpPr>
          <p:cNvPr id="3" name="Zástupný symbol pro obsah 2"/>
          <p:cNvSpPr>
            <a:spLocks noGrp="1"/>
          </p:cNvSpPr>
          <p:nvPr>
            <p:ph idx="1"/>
          </p:nvPr>
        </p:nvSpPr>
        <p:spPr/>
        <p:txBody>
          <a:bodyPr/>
          <a:lstStyle/>
          <a:p>
            <a:r>
              <a:rPr lang="cs-CZ" b="1" dirty="0" err="1"/>
              <a:t>Preteritum</a:t>
            </a:r>
            <a:r>
              <a:rPr lang="cs-CZ" b="1" dirty="0"/>
              <a:t> futurum</a:t>
            </a:r>
            <a:r>
              <a:rPr lang="cs-CZ" dirty="0"/>
              <a:t> (</a:t>
            </a:r>
            <a:r>
              <a:rPr lang="cs-CZ" b="1" dirty="0" err="1"/>
              <a:t>førtidsfuturum</a:t>
            </a:r>
            <a:r>
              <a:rPr lang="cs-CZ" dirty="0"/>
              <a:t>) </a:t>
            </a:r>
            <a:r>
              <a:rPr lang="cs-CZ" dirty="0" err="1"/>
              <a:t>uttrykker</a:t>
            </a:r>
            <a:r>
              <a:rPr lang="cs-CZ" dirty="0"/>
              <a:t> </a:t>
            </a:r>
            <a:r>
              <a:rPr lang="cs-CZ" dirty="0" err="1"/>
              <a:t>handlinger</a:t>
            </a:r>
            <a:r>
              <a:rPr lang="cs-CZ" dirty="0"/>
              <a:t> </a:t>
            </a:r>
            <a:r>
              <a:rPr lang="cs-CZ" dirty="0" err="1"/>
              <a:t>som</a:t>
            </a:r>
            <a:r>
              <a:rPr lang="cs-CZ" dirty="0"/>
              <a:t> var </a:t>
            </a:r>
            <a:r>
              <a:rPr lang="cs-CZ" dirty="0" err="1"/>
              <a:t>fremtidige</a:t>
            </a:r>
            <a:r>
              <a:rPr lang="cs-CZ" dirty="0"/>
              <a:t> i </a:t>
            </a:r>
            <a:r>
              <a:rPr lang="cs-CZ" dirty="0" err="1"/>
              <a:t>fortiden</a:t>
            </a:r>
            <a:r>
              <a:rPr lang="cs-CZ" dirty="0"/>
              <a:t>, </a:t>
            </a:r>
            <a:r>
              <a:rPr lang="cs-CZ" dirty="0" err="1"/>
              <a:t>og</a:t>
            </a:r>
            <a:r>
              <a:rPr lang="cs-CZ" dirty="0"/>
              <a:t> </a:t>
            </a:r>
            <a:r>
              <a:rPr lang="cs-CZ" dirty="0" err="1"/>
              <a:t>dannes</a:t>
            </a:r>
            <a:r>
              <a:rPr lang="cs-CZ" dirty="0"/>
              <a:t> </a:t>
            </a:r>
            <a:r>
              <a:rPr lang="cs-CZ" dirty="0" err="1"/>
              <a:t>som</a:t>
            </a:r>
            <a:r>
              <a:rPr lang="cs-CZ" dirty="0"/>
              <a:t> </a:t>
            </a:r>
            <a:r>
              <a:rPr lang="cs-CZ" dirty="0" err="1"/>
              <a:t>oftest</a:t>
            </a:r>
            <a:r>
              <a:rPr lang="cs-CZ" dirty="0"/>
              <a:t> </a:t>
            </a:r>
            <a:r>
              <a:rPr lang="cs-CZ" dirty="0" err="1"/>
              <a:t>ved</a:t>
            </a:r>
            <a:r>
              <a:rPr lang="cs-CZ" dirty="0"/>
              <a:t> </a:t>
            </a:r>
            <a:r>
              <a:rPr lang="cs-CZ" dirty="0" err="1"/>
              <a:t>hjelpeverbene</a:t>
            </a:r>
            <a:r>
              <a:rPr lang="cs-CZ" i="1" dirty="0" err="1"/>
              <a:t>skulle</a:t>
            </a:r>
            <a:r>
              <a:rPr lang="cs-CZ" dirty="0"/>
              <a:t> </a:t>
            </a:r>
            <a:r>
              <a:rPr lang="cs-CZ" dirty="0" err="1"/>
              <a:t>og</a:t>
            </a:r>
            <a:r>
              <a:rPr lang="cs-CZ" dirty="0"/>
              <a:t> </a:t>
            </a:r>
            <a:r>
              <a:rPr lang="cs-CZ" i="1" dirty="0" err="1"/>
              <a:t>ville</a:t>
            </a:r>
            <a:r>
              <a:rPr lang="cs-CZ" dirty="0"/>
              <a:t> i </a:t>
            </a:r>
            <a:r>
              <a:rPr lang="cs-CZ" dirty="0" err="1">
                <a:hlinkClick r:id="rId2" tooltip="Preteritum"/>
              </a:rPr>
              <a:t>preteritum</a:t>
            </a:r>
            <a:r>
              <a:rPr lang="cs-CZ" dirty="0"/>
              <a:t> </a:t>
            </a:r>
            <a:r>
              <a:rPr lang="cs-CZ" dirty="0" err="1"/>
              <a:t>og</a:t>
            </a:r>
            <a:r>
              <a:rPr lang="cs-CZ" dirty="0"/>
              <a:t> </a:t>
            </a:r>
            <a:r>
              <a:rPr lang="cs-CZ" dirty="0" err="1"/>
              <a:t>hovedverbet</a:t>
            </a:r>
            <a:r>
              <a:rPr lang="cs-CZ" dirty="0"/>
              <a:t> i infinitiv: «Lars </a:t>
            </a:r>
            <a:r>
              <a:rPr lang="cs-CZ" i="1" dirty="0" err="1"/>
              <a:t>skulle</a:t>
            </a:r>
            <a:r>
              <a:rPr lang="cs-CZ" i="1" dirty="0"/>
              <a:t> spise</a:t>
            </a:r>
            <a:r>
              <a:rPr lang="cs-CZ" dirty="0"/>
              <a:t>».</a:t>
            </a:r>
          </a:p>
        </p:txBody>
      </p:sp>
    </p:spTree>
    <p:extLst>
      <p:ext uri="{BB962C8B-B14F-4D97-AF65-F5344CB8AC3E}">
        <p14:creationId xmlns:p14="http://schemas.microsoft.com/office/powerpoint/2010/main" val="1227305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a:t>
            </a:r>
            <a:endParaRPr lang="cs-CZ" dirty="0"/>
          </a:p>
        </p:txBody>
      </p:sp>
      <p:sp>
        <p:nvSpPr>
          <p:cNvPr id="3" name="Zástupný symbol pro obsah 2"/>
          <p:cNvSpPr>
            <a:spLocks noGrp="1"/>
          </p:cNvSpPr>
          <p:nvPr>
            <p:ph idx="1"/>
          </p:nvPr>
        </p:nvSpPr>
        <p:spPr/>
        <p:txBody>
          <a:bodyPr>
            <a:normAutofit fontScale="85000" lnSpcReduction="10000"/>
          </a:bodyPr>
          <a:lstStyle/>
          <a:p>
            <a:r>
              <a:rPr lang="nb-NO" b="1" dirty="0"/>
              <a:t>Presens futurum perfektum</a:t>
            </a:r>
            <a:r>
              <a:rPr lang="nb-NO" dirty="0"/>
              <a:t> (</a:t>
            </a:r>
            <a:r>
              <a:rPr lang="nb-NO" b="1" dirty="0"/>
              <a:t>2. futurum</a:t>
            </a:r>
            <a:r>
              <a:rPr lang="nb-NO" dirty="0"/>
              <a:t>, </a:t>
            </a:r>
            <a:r>
              <a:rPr lang="nb-NO" b="1" dirty="0"/>
              <a:t>futurum exactum</a:t>
            </a:r>
            <a:r>
              <a:rPr lang="nb-NO" dirty="0"/>
              <a:t>) beskriver noe som avsluttes i fremtiden før noe annet skjer, og dannes ved å sette </a:t>
            </a:r>
            <a:r>
              <a:rPr lang="nb-NO" i="1" dirty="0"/>
              <a:t>skal ha</a:t>
            </a:r>
            <a:r>
              <a:rPr lang="nb-NO" dirty="0"/>
              <a:t>, </a:t>
            </a:r>
            <a:r>
              <a:rPr lang="nb-NO" i="1" dirty="0"/>
              <a:t>skal være</a:t>
            </a:r>
            <a:r>
              <a:rPr lang="nb-NO" dirty="0"/>
              <a:t>, </a:t>
            </a:r>
            <a:r>
              <a:rPr lang="nb-NO" i="1" dirty="0"/>
              <a:t>vil ha</a:t>
            </a:r>
            <a:r>
              <a:rPr lang="nb-NO" dirty="0"/>
              <a:t> eller </a:t>
            </a:r>
            <a:r>
              <a:rPr lang="nb-NO" i="1" dirty="0"/>
              <a:t>vil være</a:t>
            </a:r>
            <a:r>
              <a:rPr lang="nb-NO" dirty="0"/>
              <a:t> sammen med </a:t>
            </a:r>
            <a:r>
              <a:rPr lang="nb-NO" dirty="0">
                <a:hlinkClick r:id="rId2" tooltip="Perfektum partisipp"/>
              </a:rPr>
              <a:t>perfektum partisipp</a:t>
            </a:r>
            <a:r>
              <a:rPr lang="nb-NO" dirty="0"/>
              <a:t> av hovedverbet: «Han </a:t>
            </a:r>
            <a:r>
              <a:rPr lang="nb-NO" i="1" dirty="0"/>
              <a:t>vil</a:t>
            </a:r>
            <a:r>
              <a:rPr lang="nb-NO" dirty="0"/>
              <a:t> </a:t>
            </a:r>
            <a:r>
              <a:rPr lang="nb-NO" dirty="0" smtClean="0"/>
              <a:t>allerede </a:t>
            </a:r>
            <a:r>
              <a:rPr lang="nb-NO" i="1" dirty="0" smtClean="0"/>
              <a:t>være </a:t>
            </a:r>
            <a:r>
              <a:rPr lang="nb-NO" i="1" dirty="0"/>
              <a:t>reist</a:t>
            </a:r>
            <a:r>
              <a:rPr lang="nb-NO" dirty="0"/>
              <a:t>, når du kommer fram.» På norsk uttrykkes dette ofte ved </a:t>
            </a:r>
            <a:r>
              <a:rPr lang="nb-NO" dirty="0">
                <a:hlinkClick r:id="rId3" tooltip="Perfektum"/>
              </a:rPr>
              <a:t>perfektum</a:t>
            </a:r>
            <a:r>
              <a:rPr lang="nb-NO" dirty="0"/>
              <a:t>: «Han </a:t>
            </a:r>
            <a:r>
              <a:rPr lang="nb-NO" i="1" dirty="0"/>
              <a:t>er</a:t>
            </a:r>
            <a:r>
              <a:rPr lang="nb-NO" dirty="0"/>
              <a:t> allerede </a:t>
            </a:r>
            <a:r>
              <a:rPr lang="nb-NO" i="1" dirty="0"/>
              <a:t>reist</a:t>
            </a:r>
            <a:r>
              <a:rPr lang="nb-NO" dirty="0"/>
              <a:t>, når du kommer fram.» </a:t>
            </a:r>
            <a:r>
              <a:rPr lang="nb-NO" i="1" dirty="0"/>
              <a:t>Skal ha</a:t>
            </a:r>
            <a:r>
              <a:rPr lang="nb-NO" dirty="0"/>
              <a:t> brukes også i en annen betydning, som ikke har noe med futurum å gjøre, når en videreforteller en usikker påstand: «Han </a:t>
            </a:r>
            <a:r>
              <a:rPr lang="nb-NO" i="1" dirty="0"/>
              <a:t>skal ha truffet</a:t>
            </a:r>
            <a:r>
              <a:rPr lang="nb-NO" dirty="0"/>
              <a:t> henne for fjorten dager siden</a:t>
            </a:r>
            <a:r>
              <a:rPr lang="nb-NO" dirty="0" smtClean="0"/>
              <a:t>.»</a:t>
            </a:r>
            <a:endParaRPr lang="cs-CZ" dirty="0"/>
          </a:p>
        </p:txBody>
      </p:sp>
    </p:spTree>
    <p:extLst>
      <p:ext uri="{BB962C8B-B14F-4D97-AF65-F5344CB8AC3E}">
        <p14:creationId xmlns:p14="http://schemas.microsoft.com/office/powerpoint/2010/main" val="3900199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Sloveso </a:t>
            </a:r>
            <a:endParaRPr lang="cs-CZ" dirty="0"/>
          </a:p>
        </p:txBody>
      </p:sp>
      <p:sp>
        <p:nvSpPr>
          <p:cNvPr id="3" name="Zástupný symbol pro obsah 2"/>
          <p:cNvSpPr>
            <a:spLocks noGrp="1"/>
          </p:cNvSpPr>
          <p:nvPr>
            <p:ph idx="1"/>
          </p:nvPr>
        </p:nvSpPr>
        <p:spPr/>
        <p:txBody>
          <a:bodyPr/>
          <a:lstStyle/>
          <a:p>
            <a:r>
              <a:rPr lang="nb-NO" dirty="0" smtClean="0"/>
              <a:t>Fra slide 22  videre</a:t>
            </a:r>
          </a:p>
          <a:p>
            <a:endParaRPr lang="nb-NO" dirty="0"/>
          </a:p>
          <a:p>
            <a:r>
              <a:rPr lang="cs-CZ" dirty="0" smtClean="0">
                <a:hlinkClick r:id="rId2"/>
              </a:rPr>
              <a:t>http://www.slideshare.net/OlafHusby1/hva-er-vanskelig-i-norsk-sett-fra-dari-russisk</a:t>
            </a:r>
            <a:endParaRPr lang="nb-NO" dirty="0" smtClean="0"/>
          </a:p>
          <a:p>
            <a:endParaRPr lang="cs-CZ" dirty="0"/>
          </a:p>
        </p:txBody>
      </p:sp>
    </p:spTree>
    <p:extLst>
      <p:ext uri="{BB962C8B-B14F-4D97-AF65-F5344CB8AC3E}">
        <p14:creationId xmlns:p14="http://schemas.microsoft.com/office/powerpoint/2010/main" val="95601561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89</Words>
  <Application>Microsoft Office PowerPoint</Application>
  <PresentationFormat>Předvádění na obrazovce (4:3)</PresentationFormat>
  <Paragraphs>33</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sammendrag.</vt:lpstr>
      <vt:lpstr>troper</vt:lpstr>
      <vt:lpstr>figurer</vt:lpstr>
      <vt:lpstr>nyttig</vt:lpstr>
      <vt:lpstr>grammatikk</vt:lpstr>
      <vt:lpstr>Futurum i norsk </vt:lpstr>
      <vt:lpstr>.</vt:lpstr>
      <vt:lpstr>.</vt:lpstr>
      <vt:lpstr>Sloveso </vt:lpstr>
      <vt:lpstr>oversikt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user</dc:creator>
  <cp:lastModifiedBy>user</cp:lastModifiedBy>
  <cp:revision>9</cp:revision>
  <dcterms:created xsi:type="dcterms:W3CDTF">2014-12-08T09:41:38Z</dcterms:created>
  <dcterms:modified xsi:type="dcterms:W3CDTF">2014-12-08T11:38:18Z</dcterms:modified>
</cp:coreProperties>
</file>