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6" r:id="rId19"/>
    <p:sldId id="277" r:id="rId20"/>
    <p:sldId id="273" r:id="rId21"/>
    <p:sldId id="275" r:id="rId22"/>
    <p:sldId id="274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81F88-A842-4E17-8B8D-BDE5734FAC93}" type="datetimeFigureOut">
              <a:rPr lang="cs-CZ" smtClean="0"/>
              <a:pPr/>
              <a:t>8.9.2014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EDF336-F1E3-4CD4-B96F-4F0E4143869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421723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EDF336-F1E3-4CD4-B96F-4F0E41438690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283302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4B28689A-4295-4E26-A141-076AE9184E2C}" type="datetime1">
              <a:rPr lang="cs-CZ" smtClean="0"/>
              <a:pPr/>
              <a:t>8.9.2014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C6F6D-D6B3-47D9-998D-C44DF3F93823}" type="datetime1">
              <a:rPr lang="cs-CZ" smtClean="0"/>
              <a:pPr/>
              <a:t>8.9.2014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C4C93-2384-4D6C-9AFA-F7DC0E1DE4C9}" type="datetime1">
              <a:rPr lang="cs-CZ" smtClean="0"/>
              <a:pPr/>
              <a:t>8.9.2014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2CAE3-7ACA-4246-8B2F-EE990C4C9C04}" type="datetime1">
              <a:rPr lang="cs-CZ" smtClean="0"/>
              <a:pPr/>
              <a:t>8.9.2014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E3D58-CE53-481E-8F62-C0BE61FE045F}" type="datetime1">
              <a:rPr lang="cs-CZ" smtClean="0"/>
              <a:pPr/>
              <a:t>8.9.2014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94799-1092-41DE-A4C7-773D35CAE3A6}" type="datetime1">
              <a:rPr lang="cs-CZ" smtClean="0"/>
              <a:pPr/>
              <a:t>8.9.2014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9136B-F213-4794-B52F-BD989D1DC9F4}" type="datetime1">
              <a:rPr lang="cs-CZ" smtClean="0"/>
              <a:pPr/>
              <a:t>8.9.2014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38D94-8A0E-4A6B-8519-C7DF562A3010}" type="datetime1">
              <a:rPr lang="cs-CZ" smtClean="0"/>
              <a:pPr/>
              <a:t>8.9.2014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BC2B-CE67-406D-8CFB-8F2430C24C39}" type="datetime1">
              <a:rPr lang="cs-CZ" smtClean="0"/>
              <a:pPr/>
              <a:t>8.9.2014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9C957A03-324A-4FBB-970A-B71A279AC30B}" type="datetime1">
              <a:rPr lang="cs-CZ" smtClean="0"/>
              <a:pPr/>
              <a:t>8.9.2014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7D3F1EF8-377E-43BB-B0DE-B66C8AD3BF9C}" type="datetime1">
              <a:rPr lang="cs-CZ" smtClean="0"/>
              <a:pPr/>
              <a:t>8.9.2014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r>
              <a:rPr lang="cs-CZ" smtClean="0"/>
              <a:t>Ing. Mgr. Tomáš Klusák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1690F230-A299-4339-AA5B-3A97F7CF7283}" type="datetime1">
              <a:rPr lang="cs-CZ" smtClean="0"/>
              <a:pPr/>
              <a:t>8.9.2014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r>
              <a:rPr lang="cs-CZ" smtClean="0"/>
              <a:t>Ing. Mgr. Tomáš Klusák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Úvod do základů práva</a:t>
            </a: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cs-CZ" sz="2000" dirty="0" smtClean="0"/>
          </a:p>
          <a:p>
            <a:pPr algn="r"/>
            <a:endParaRPr lang="cs-CZ" sz="2000" dirty="0"/>
          </a:p>
          <a:p>
            <a:pPr algn="r"/>
            <a:r>
              <a:rPr lang="cs-CZ" sz="2000" dirty="0" smtClean="0"/>
              <a:t>Ing. Mgr. Tomáš Klusák</a:t>
            </a:r>
          </a:p>
          <a:p>
            <a:pPr algn="r"/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9950" y="4005064"/>
            <a:ext cx="1597953" cy="72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="" xmlns:p14="http://schemas.microsoft.com/office/powerpoint/2010/main" val="401126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 smtClean="0"/>
              <a:t>Prameny práva – Anglosaský systém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Právní obyčej (nejstarší pramen práva)</a:t>
            </a:r>
          </a:p>
          <a:p>
            <a:pPr lvl="1"/>
            <a:r>
              <a:rPr lang="cs-CZ" sz="1600" dirty="0" smtClean="0"/>
              <a:t>usus </a:t>
            </a:r>
            <a:r>
              <a:rPr lang="cs-CZ" sz="1600" dirty="0" err="1"/>
              <a:t>longaevus</a:t>
            </a:r>
            <a:r>
              <a:rPr lang="cs-CZ" sz="1600" dirty="0"/>
              <a:t> - zvyk dlouhodobě zažitý a </a:t>
            </a:r>
            <a:r>
              <a:rPr lang="cs-CZ" sz="1600" dirty="0" smtClean="0"/>
              <a:t>užívaný</a:t>
            </a:r>
            <a:endParaRPr lang="cs-CZ" sz="1600" dirty="0"/>
          </a:p>
          <a:p>
            <a:pPr lvl="1"/>
            <a:r>
              <a:rPr lang="cs-CZ" sz="1600" dirty="0" err="1"/>
              <a:t>opinio</a:t>
            </a:r>
            <a:r>
              <a:rPr lang="cs-CZ" sz="1600" dirty="0"/>
              <a:t> </a:t>
            </a:r>
            <a:r>
              <a:rPr lang="cs-CZ" sz="1600" dirty="0" err="1"/>
              <a:t>necessitatis</a:t>
            </a:r>
            <a:r>
              <a:rPr lang="cs-CZ" sz="1600" dirty="0"/>
              <a:t> - zvyk obecně uznávaný, uznán a sankcionován </a:t>
            </a:r>
            <a:r>
              <a:rPr lang="cs-CZ" sz="1600" dirty="0" smtClean="0"/>
              <a:t>státem</a:t>
            </a:r>
          </a:p>
          <a:p>
            <a:pPr marL="365760" lvl="1" indent="0">
              <a:buNone/>
            </a:pPr>
            <a:endParaRPr lang="cs-CZ" sz="1600" dirty="0" smtClean="0"/>
          </a:p>
          <a:p>
            <a:r>
              <a:rPr lang="cs-CZ" sz="2000" dirty="0" smtClean="0"/>
              <a:t>Soudní precedent</a:t>
            </a:r>
          </a:p>
          <a:p>
            <a:pPr lvl="1"/>
            <a:r>
              <a:rPr lang="cs-CZ" sz="1600" dirty="0" smtClean="0"/>
              <a:t>Původnost (neopírají o jiný pramen práva)</a:t>
            </a:r>
          </a:p>
          <a:p>
            <a:pPr lvl="1"/>
            <a:r>
              <a:rPr lang="cs-CZ" sz="1600" dirty="0" smtClean="0"/>
              <a:t>Formální (obecná) závaznost</a:t>
            </a:r>
          </a:p>
          <a:p>
            <a:pPr lvl="1"/>
            <a:r>
              <a:rPr lang="cs-CZ" sz="1600" dirty="0" smtClean="0"/>
              <a:t>Závazné ratio </a:t>
            </a:r>
            <a:r>
              <a:rPr lang="cs-CZ" sz="1600" dirty="0" err="1" smtClean="0"/>
              <a:t>decidendi</a:t>
            </a:r>
            <a:r>
              <a:rPr lang="cs-CZ" sz="1600" dirty="0" smtClean="0"/>
              <a:t> (právní argumentace)</a:t>
            </a:r>
          </a:p>
          <a:p>
            <a:endParaRPr lang="cs-CZ" sz="20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979363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Prameny práva – Kontinentální systém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Normativní právní akt</a:t>
            </a:r>
          </a:p>
          <a:p>
            <a:pPr lvl="1"/>
            <a:r>
              <a:rPr lang="cs-CZ" sz="1600" dirty="0"/>
              <a:t>rozhodnutí státního orgánu, které obsahuje </a:t>
            </a:r>
            <a:r>
              <a:rPr lang="cs-CZ" sz="1600" dirty="0" smtClean="0"/>
              <a:t>právní normy </a:t>
            </a:r>
            <a:r>
              <a:rPr lang="cs-CZ" sz="1600" dirty="0"/>
              <a:t>jako předem daná pravidla </a:t>
            </a:r>
            <a:r>
              <a:rPr lang="cs-CZ" sz="1600" dirty="0" smtClean="0"/>
              <a:t>chování</a:t>
            </a:r>
          </a:p>
          <a:p>
            <a:pPr lvl="1"/>
            <a:r>
              <a:rPr lang="cs-CZ" sz="1600" dirty="0" smtClean="0"/>
              <a:t>+ přehlednost, dostupnost</a:t>
            </a:r>
            <a:endParaRPr lang="cs-CZ" dirty="0" smtClean="0"/>
          </a:p>
          <a:p>
            <a:pPr lvl="1"/>
            <a:r>
              <a:rPr lang="cs-CZ" sz="1600" dirty="0" smtClean="0"/>
              <a:t>- menší pružnost</a:t>
            </a:r>
            <a:endParaRPr lang="cs-CZ" sz="1600" dirty="0"/>
          </a:p>
          <a:p>
            <a:r>
              <a:rPr lang="cs-CZ" dirty="0" smtClean="0"/>
              <a:t>Normativní smlouva</a:t>
            </a:r>
          </a:p>
          <a:p>
            <a:pPr lvl="1"/>
            <a:r>
              <a:rPr lang="cs-CZ" sz="1600" dirty="0" smtClean="0"/>
              <a:t>Nejdůležitější pramen práva mezinárodního</a:t>
            </a:r>
          </a:p>
          <a:p>
            <a:pPr lvl="1"/>
            <a:r>
              <a:rPr lang="cs-CZ" sz="1600" dirty="0" smtClean="0"/>
              <a:t>Kolektivní smlouvy – svaz zaměstnavatelů + </a:t>
            </a:r>
            <a:r>
              <a:rPr lang="cs-CZ" sz="1600" dirty="0" err="1" smtClean="0"/>
              <a:t>odbořáři</a:t>
            </a:r>
            <a:endParaRPr lang="cs-CZ" sz="16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081068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norma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Obecné pravidlo chování vyjádřené ve zvláštní stanovené nebo uznané formě, jehož zachování je vynutitelné státní mocí</a:t>
            </a:r>
          </a:p>
          <a:p>
            <a:r>
              <a:rPr lang="cs-CZ" sz="2000" dirty="0" smtClean="0"/>
              <a:t>Struktura právní normy</a:t>
            </a:r>
          </a:p>
          <a:p>
            <a:pPr lvl="1"/>
            <a:r>
              <a:rPr lang="cs-CZ" sz="1600" dirty="0" smtClean="0"/>
              <a:t>Hypotéza (podmínky za nichž se má realizovat pravidlo chování stanovené v dispozici)</a:t>
            </a:r>
          </a:p>
          <a:p>
            <a:pPr lvl="1"/>
            <a:r>
              <a:rPr lang="cs-CZ" sz="1600" dirty="0" smtClean="0"/>
              <a:t>Dispozice (vlastní pravidlo chování</a:t>
            </a:r>
            <a:r>
              <a:rPr lang="cs-CZ" sz="1600" dirty="0"/>
              <a:t>,</a:t>
            </a:r>
            <a:r>
              <a:rPr lang="cs-CZ" altLang="cs-CZ" sz="1600" dirty="0" smtClean="0"/>
              <a:t> </a:t>
            </a:r>
            <a:r>
              <a:rPr lang="cs-CZ" altLang="cs-CZ" sz="1600" dirty="0"/>
              <a:t>nastanou-li skutečnosti předvídané hypotézou právní </a:t>
            </a:r>
            <a:r>
              <a:rPr lang="cs-CZ" altLang="cs-CZ" sz="1600" dirty="0" smtClean="0"/>
              <a:t>normy) </a:t>
            </a:r>
            <a:endParaRPr lang="cs-CZ" sz="1600" dirty="0" smtClean="0"/>
          </a:p>
          <a:p>
            <a:pPr lvl="1"/>
            <a:r>
              <a:rPr lang="cs-CZ" sz="1600" dirty="0" smtClean="0"/>
              <a:t>Sankce (následek za porušení povinnosti stanovené v dispozici)</a:t>
            </a:r>
          </a:p>
          <a:p>
            <a:r>
              <a:rPr lang="cs-CZ" altLang="cs-CZ" sz="1800" dirty="0" smtClean="0"/>
              <a:t>Př. Manželství </a:t>
            </a:r>
            <a:r>
              <a:rPr lang="cs-CZ" altLang="cs-CZ" sz="1800" dirty="0"/>
              <a:t>nevznikne (D), jestliže bylo uzavřeno nezletilým mladším šestnácti let (H).</a:t>
            </a:r>
            <a:endParaRPr lang="cs-CZ" sz="1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681688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Znaky právní normy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Normativnost</a:t>
            </a:r>
          </a:p>
          <a:p>
            <a:pPr lvl="1"/>
            <a:r>
              <a:rPr lang="cs-CZ" sz="1800" dirty="0" smtClean="0"/>
              <a:t>Příkaz, zákaz, oprávnění, jak se chovat</a:t>
            </a:r>
          </a:p>
          <a:p>
            <a:r>
              <a:rPr lang="cs-CZ" sz="2000" dirty="0" smtClean="0"/>
              <a:t>Právní závaznost</a:t>
            </a:r>
          </a:p>
          <a:p>
            <a:pPr lvl="1"/>
            <a:r>
              <a:rPr lang="cs-CZ" sz="1800" dirty="0" smtClean="0"/>
              <a:t>Závaznost právních norem</a:t>
            </a:r>
          </a:p>
          <a:p>
            <a:r>
              <a:rPr lang="cs-CZ" sz="2000" dirty="0" smtClean="0"/>
              <a:t>Obecnost</a:t>
            </a:r>
          </a:p>
          <a:p>
            <a:pPr lvl="1"/>
            <a:r>
              <a:rPr lang="cs-CZ" sz="1800" dirty="0" smtClean="0"/>
              <a:t>Nikoliv konkrétnost</a:t>
            </a:r>
          </a:p>
          <a:p>
            <a:r>
              <a:rPr lang="cs-CZ" sz="2000" dirty="0" smtClean="0"/>
              <a:t>Vynutitelnost státním donucením</a:t>
            </a:r>
          </a:p>
          <a:p>
            <a:pPr lvl="1"/>
            <a:r>
              <a:rPr lang="cs-CZ" sz="1800" dirty="0" smtClean="0"/>
              <a:t>Možnost vymáhat při nesplnění</a:t>
            </a:r>
          </a:p>
          <a:p>
            <a:r>
              <a:rPr lang="cs-CZ" sz="2000" dirty="0" smtClean="0"/>
              <a:t>Zvláštní státem stanovená nebo uznaná forma</a:t>
            </a:r>
          </a:p>
          <a:p>
            <a:pPr lvl="1"/>
            <a:r>
              <a:rPr lang="cs-CZ" sz="1800" dirty="0" smtClean="0"/>
              <a:t>V pramenech práva</a:t>
            </a:r>
            <a:endParaRPr lang="cs-CZ" sz="1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94062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Třídění právních norem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/>
              <a:t>Přikazující x zakazující x opravňující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Kogentní x dispozitivní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Taxativní x demonstrativní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Působnost </a:t>
            </a:r>
          </a:p>
          <a:p>
            <a:pPr lvl="1">
              <a:lnSpc>
                <a:spcPct val="150000"/>
              </a:lnSpc>
            </a:pPr>
            <a:r>
              <a:rPr lang="cs-CZ" dirty="0" smtClean="0"/>
              <a:t>Věcná, osobní, časová, prostorová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702299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Třídění PN podle stupně právní síly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Ústava, Listina základních práv a svobod</a:t>
            </a:r>
          </a:p>
          <a:p>
            <a:pPr marL="0" indent="0">
              <a:buNone/>
            </a:pPr>
            <a:r>
              <a:rPr lang="cs-CZ" dirty="0" smtClean="0"/>
              <a:t>Ústavní zákony</a:t>
            </a:r>
          </a:p>
          <a:p>
            <a:pPr marL="0" indent="0">
              <a:buNone/>
            </a:pPr>
            <a:r>
              <a:rPr lang="cs-CZ" dirty="0" smtClean="0"/>
              <a:t>Mezinárodní smlouvy</a:t>
            </a:r>
          </a:p>
          <a:p>
            <a:pPr marL="0" indent="0">
              <a:buNone/>
            </a:pPr>
            <a:r>
              <a:rPr lang="cs-CZ" dirty="0" smtClean="0"/>
              <a:t>Zákony a zákonná opatření</a:t>
            </a:r>
          </a:p>
          <a:p>
            <a:pPr marL="0" indent="0" algn="ctr">
              <a:buNone/>
            </a:pPr>
            <a:r>
              <a:rPr lang="cs-CZ" sz="1800" dirty="0" smtClean="0"/>
              <a:t>Podzákonné předpisy</a:t>
            </a:r>
          </a:p>
          <a:p>
            <a:pPr marL="0" indent="0">
              <a:buNone/>
            </a:pPr>
            <a:r>
              <a:rPr lang="cs-CZ" sz="1800" dirty="0" smtClean="0"/>
              <a:t>Nařízení vlády</a:t>
            </a:r>
          </a:p>
          <a:p>
            <a:pPr marL="0" indent="0">
              <a:buNone/>
            </a:pPr>
            <a:r>
              <a:rPr lang="cs-CZ" sz="1800" dirty="0" smtClean="0"/>
              <a:t>Vyhlášky ministerstev a jiných ústředních orgánů státní správy (ÚOHS, ČSÚ, </a:t>
            </a:r>
            <a:r>
              <a:rPr lang="cs-CZ" sz="1800" dirty="0" err="1" smtClean="0"/>
              <a:t>apod</a:t>
            </a:r>
            <a:r>
              <a:rPr lang="cs-CZ" sz="1800" dirty="0" smtClean="0"/>
              <a:t>)</a:t>
            </a:r>
          </a:p>
          <a:p>
            <a:pPr marL="0" indent="0">
              <a:buNone/>
            </a:pPr>
            <a:r>
              <a:rPr lang="cs-CZ" sz="1800" dirty="0" smtClean="0"/>
              <a:t>Obecně závazné vyhlášky a nařízení krajů a obcí</a:t>
            </a:r>
          </a:p>
          <a:p>
            <a:pPr marL="0" indent="0">
              <a:buNone/>
            </a:pPr>
            <a:endParaRPr lang="cs-CZ" sz="18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15</a:t>
            </a:fld>
            <a:endParaRPr lang="cs-CZ"/>
          </a:p>
        </p:txBody>
      </p:sp>
      <p:cxnSp>
        <p:nvCxnSpPr>
          <p:cNvPr id="7" name="Přímá spojnice 6"/>
          <p:cNvCxnSpPr/>
          <p:nvPr/>
        </p:nvCxnSpPr>
        <p:spPr>
          <a:xfrm>
            <a:off x="1475656" y="2996952"/>
            <a:ext cx="60486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>
            <a:off x="1547664" y="3933056"/>
            <a:ext cx="60486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 flipH="1" flipV="1">
            <a:off x="1403648" y="2348880"/>
            <a:ext cx="72008" cy="30963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101540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Platnost a účinnost PN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Platnost</a:t>
            </a:r>
            <a:r>
              <a:rPr lang="cs-CZ" dirty="0" smtClean="0"/>
              <a:t> (informace o tvorbě, seznámení se  s normou)</a:t>
            </a:r>
          </a:p>
          <a:p>
            <a:pPr lvl="1">
              <a:lnSpc>
                <a:spcPct val="80000"/>
              </a:lnSpc>
            </a:pPr>
            <a:r>
              <a:rPr lang="cs-CZ" altLang="cs-CZ" dirty="0"/>
              <a:t>se rozumí její existence, tj. že právní norma je součástí platného právního řádu. Platnosti nabývá právní norma vyhlášením. </a:t>
            </a:r>
            <a:endParaRPr lang="cs-CZ" dirty="0"/>
          </a:p>
          <a:p>
            <a:r>
              <a:rPr lang="cs-CZ" b="1" dirty="0" smtClean="0"/>
              <a:t>Účinnost </a:t>
            </a:r>
            <a:r>
              <a:rPr lang="cs-CZ" dirty="0" smtClean="0"/>
              <a:t>(doba, od které je nutno se podle PN postupovat) </a:t>
            </a:r>
          </a:p>
          <a:p>
            <a:pPr>
              <a:lnSpc>
                <a:spcPct val="80000"/>
              </a:lnSpc>
            </a:pPr>
            <a:r>
              <a:rPr lang="cs-CZ" altLang="cs-CZ" b="1" dirty="0" err="1"/>
              <a:t>Vacatio</a:t>
            </a:r>
            <a:r>
              <a:rPr lang="cs-CZ" altLang="cs-CZ" b="1" dirty="0"/>
              <a:t> </a:t>
            </a:r>
            <a:r>
              <a:rPr lang="cs-CZ" altLang="cs-CZ" b="1" dirty="0" err="1"/>
              <a:t>legis</a:t>
            </a:r>
            <a:r>
              <a:rPr lang="cs-CZ" altLang="cs-CZ" dirty="0"/>
              <a:t> - časový interval mezi platností právní normy a její účinností (není-li účinnost stanovena, je to 15 dní)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520007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vztahy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Společenské vztahy upravovány PN, jejichž dodržování je vynuceno státní mocí</a:t>
            </a:r>
          </a:p>
          <a:p>
            <a:r>
              <a:rPr lang="cs-CZ" dirty="0" smtClean="0"/>
              <a:t>Předpoklady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Právní skutečnosti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17</a:t>
            </a:fld>
            <a:endParaRPr lang="cs-CZ"/>
          </a:p>
        </p:txBody>
      </p:sp>
      <p:cxnSp>
        <p:nvCxnSpPr>
          <p:cNvPr id="7" name="Přímá spojovací šipka 6"/>
          <p:cNvCxnSpPr/>
          <p:nvPr/>
        </p:nvCxnSpPr>
        <p:spPr>
          <a:xfrm>
            <a:off x="3428992" y="3143248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šipka 7"/>
          <p:cNvCxnSpPr/>
          <p:nvPr/>
        </p:nvCxnSpPr>
        <p:spPr>
          <a:xfrm>
            <a:off x="3428992" y="3143248"/>
            <a:ext cx="714380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4286248" y="2928934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Právní norma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4214810" y="3571876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Právní skutečnost</a:t>
            </a:r>
            <a:endParaRPr lang="cs-CZ" dirty="0"/>
          </a:p>
        </p:txBody>
      </p:sp>
      <p:cxnSp>
        <p:nvCxnSpPr>
          <p:cNvPr id="14" name="Přímá spojovací šipka 13"/>
          <p:cNvCxnSpPr/>
          <p:nvPr/>
        </p:nvCxnSpPr>
        <p:spPr>
          <a:xfrm>
            <a:off x="4286248" y="4929198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šipka 14"/>
          <p:cNvCxnSpPr/>
          <p:nvPr/>
        </p:nvCxnSpPr>
        <p:spPr>
          <a:xfrm>
            <a:off x="4286248" y="4929198"/>
            <a:ext cx="714380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 flipH="1">
            <a:off x="5260660" y="4786322"/>
            <a:ext cx="20259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Závislé na vůli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5143504" y="5357826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Nezávislé na vůli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057661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vztahy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PS závislé na vůli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PS nezávislé na vůli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18</a:t>
            </a:fld>
            <a:endParaRPr lang="cs-CZ"/>
          </a:p>
        </p:txBody>
      </p:sp>
      <p:cxnSp>
        <p:nvCxnSpPr>
          <p:cNvPr id="7" name="Přímá spojovací šipka 6"/>
          <p:cNvCxnSpPr/>
          <p:nvPr/>
        </p:nvCxnSpPr>
        <p:spPr>
          <a:xfrm flipV="1">
            <a:off x="4143372" y="2500306"/>
            <a:ext cx="1000132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bdélník 7"/>
          <p:cNvSpPr/>
          <p:nvPr/>
        </p:nvSpPr>
        <p:spPr>
          <a:xfrm>
            <a:off x="5214942" y="2357430"/>
            <a:ext cx="15744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Právní jednání</a:t>
            </a:r>
            <a:endParaRPr lang="cs-CZ" dirty="0"/>
          </a:p>
        </p:txBody>
      </p:sp>
      <p:cxnSp>
        <p:nvCxnSpPr>
          <p:cNvPr id="9" name="Přímá spojovací šipka 8"/>
          <p:cNvCxnSpPr/>
          <p:nvPr/>
        </p:nvCxnSpPr>
        <p:spPr>
          <a:xfrm>
            <a:off x="4143372" y="2786058"/>
            <a:ext cx="1071570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5214942" y="3214686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Protiprávní jednání</a:t>
            </a:r>
            <a:endParaRPr lang="cs-CZ" dirty="0"/>
          </a:p>
        </p:txBody>
      </p:sp>
      <p:cxnSp>
        <p:nvCxnSpPr>
          <p:cNvPr id="13" name="Přímá spojovací šipka 12"/>
          <p:cNvCxnSpPr/>
          <p:nvPr/>
        </p:nvCxnSpPr>
        <p:spPr>
          <a:xfrm flipV="1">
            <a:off x="4500562" y="4214818"/>
            <a:ext cx="1000132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šipka 13"/>
          <p:cNvCxnSpPr/>
          <p:nvPr/>
        </p:nvCxnSpPr>
        <p:spPr>
          <a:xfrm>
            <a:off x="4500562" y="4500570"/>
            <a:ext cx="1071570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5500694" y="4071942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Právní události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5572132" y="4857760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Protiprávní stavy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Prvky právního vztahu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Subjekt</a:t>
            </a:r>
          </a:p>
          <a:p>
            <a:pPr lvl="1"/>
            <a:r>
              <a:rPr lang="cs-CZ" dirty="0" smtClean="0"/>
              <a:t>F.O., P.O., stát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Objekt</a:t>
            </a:r>
          </a:p>
          <a:p>
            <a:pPr lvl="1"/>
            <a:r>
              <a:rPr lang="cs-CZ" dirty="0" smtClean="0"/>
              <a:t>Věci, hodnoty lidské osobnosti, výsledky tvůrčí činnosti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Obsah</a:t>
            </a:r>
          </a:p>
          <a:p>
            <a:pPr lvl="1"/>
            <a:r>
              <a:rPr lang="cs-CZ" dirty="0" smtClean="0"/>
              <a:t>Oprávnění</a:t>
            </a:r>
            <a:r>
              <a:rPr lang="cs-CZ" smtClean="0"/>
              <a:t>, povinnosti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19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err="1" smtClean="0"/>
              <a:t>Ignorantia</a:t>
            </a:r>
            <a:r>
              <a:rPr lang="cs-CZ" sz="3200" dirty="0" smtClean="0"/>
              <a:t> </a:t>
            </a:r>
            <a:r>
              <a:rPr lang="cs-CZ" sz="3200" dirty="0" err="1" smtClean="0"/>
              <a:t>iuris</a:t>
            </a:r>
            <a:r>
              <a:rPr lang="cs-CZ" sz="3200" dirty="0" smtClean="0"/>
              <a:t> </a:t>
            </a:r>
            <a:r>
              <a:rPr lang="cs-CZ" sz="3200" dirty="0" err="1" smtClean="0"/>
              <a:t>neminem</a:t>
            </a:r>
            <a:r>
              <a:rPr lang="cs-CZ" sz="3200" dirty="0" smtClean="0"/>
              <a:t> </a:t>
            </a:r>
            <a:r>
              <a:rPr lang="cs-CZ" sz="3200" dirty="0" err="1"/>
              <a:t>excusat</a:t>
            </a: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 smtClean="0"/>
              <a:t>(Paulu)</a:t>
            </a:r>
            <a:endParaRPr lang="cs-CZ" sz="32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</a:t>
            </a:fld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7903" y="4024054"/>
            <a:ext cx="1597953" cy="72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="" xmlns:p14="http://schemas.microsoft.com/office/powerpoint/2010/main" val="2246621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sz="4400" dirty="0" smtClean="0"/>
              <a:t>Otázky???</a:t>
            </a:r>
            <a:endParaRPr lang="cs-CZ" sz="44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340119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55054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AA2B1E"/>
              </a:buClr>
              <a:defRPr/>
            </a:pPr>
            <a:r>
              <a:rPr lang="cs-CZ" sz="1400" dirty="0">
                <a:solidFill>
                  <a:prstClr val="black"/>
                </a:solidFill>
              </a:rPr>
              <a:t>TOMANCOVÁ, SCHELLE K., SCHELLEOVÁ, I., HYNŠT, A.: </a:t>
            </a:r>
            <a:r>
              <a:rPr lang="cs-CZ" sz="1400" i="1" dirty="0">
                <a:solidFill>
                  <a:prstClr val="black"/>
                </a:solidFill>
              </a:rPr>
              <a:t>Základy práva (nejen) pro školy</a:t>
            </a:r>
            <a:r>
              <a:rPr lang="cs-CZ" sz="1400" dirty="0">
                <a:solidFill>
                  <a:prstClr val="black"/>
                </a:solidFill>
              </a:rPr>
              <a:t>. Jaroslava Tomancová a kolektiv. 1. vyd. Boskovice: ALBERT, 2007. 360 s. Právo. ISBN </a:t>
            </a:r>
            <a:r>
              <a:rPr lang="cs-CZ" sz="1400" dirty="0" smtClean="0">
                <a:solidFill>
                  <a:prstClr val="black"/>
                </a:solidFill>
              </a:rPr>
              <a:t>80-73-26-110-3</a:t>
            </a:r>
          </a:p>
          <a:p>
            <a:pPr marL="0" lvl="0" indent="0">
              <a:buClr>
                <a:srgbClr val="AA2B1E"/>
              </a:buClr>
              <a:buNone/>
              <a:defRPr/>
            </a:pPr>
            <a:endParaRPr lang="cs-CZ" sz="1400" dirty="0">
              <a:solidFill>
                <a:prstClr val="black"/>
              </a:solidFill>
            </a:endParaRPr>
          </a:p>
          <a:p>
            <a:pPr marL="273050" lvl="0" indent="-273050" fontAlgn="base">
              <a:spcAft>
                <a:spcPct val="0"/>
              </a:spcAft>
              <a:buClr>
                <a:srgbClr val="AA2B1E"/>
              </a:buClr>
              <a:defRPr/>
            </a:pPr>
            <a:r>
              <a:rPr lang="cs-CZ" sz="1400" dirty="0">
                <a:solidFill>
                  <a:prstClr val="black"/>
                </a:solidFill>
              </a:rPr>
              <a:t>GERLOCH, A.: </a:t>
            </a:r>
            <a:r>
              <a:rPr lang="cs-CZ" sz="1400" i="1" dirty="0">
                <a:solidFill>
                  <a:prstClr val="black"/>
                </a:solidFill>
              </a:rPr>
              <a:t>Teorie práva</a:t>
            </a:r>
            <a:r>
              <a:rPr lang="cs-CZ" sz="1400" dirty="0">
                <a:solidFill>
                  <a:prstClr val="black"/>
                </a:solidFill>
              </a:rPr>
              <a:t>. 5 vyd. Plzeň: Aleš Čeněk, 2009. 312 s. ISBN 978-80-7380-233-2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627558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přednášky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03648" y="2348880"/>
            <a:ext cx="5845264" cy="3253959"/>
          </a:xfrm>
        </p:spPr>
        <p:txBody>
          <a:bodyPr/>
          <a:lstStyle/>
          <a:p>
            <a:r>
              <a:rPr lang="cs-CZ" dirty="0" smtClean="0"/>
              <a:t>Pojem právo</a:t>
            </a:r>
          </a:p>
          <a:p>
            <a:r>
              <a:rPr lang="cs-CZ" dirty="0" smtClean="0"/>
              <a:t>Normativní systémy</a:t>
            </a:r>
          </a:p>
          <a:p>
            <a:r>
              <a:rPr lang="cs-CZ" dirty="0" smtClean="0"/>
              <a:t>Základní právní pojmy</a:t>
            </a:r>
          </a:p>
          <a:p>
            <a:r>
              <a:rPr lang="cs-CZ" dirty="0"/>
              <a:t>Prameny </a:t>
            </a:r>
            <a:r>
              <a:rPr lang="cs-CZ" dirty="0" smtClean="0"/>
              <a:t>práva</a:t>
            </a:r>
          </a:p>
          <a:p>
            <a:r>
              <a:rPr lang="cs-CZ" dirty="0" smtClean="0"/>
              <a:t>Právní norma</a:t>
            </a:r>
            <a:endParaRPr lang="cs-CZ" dirty="0"/>
          </a:p>
          <a:p>
            <a:r>
              <a:rPr lang="cs-CZ" dirty="0" smtClean="0"/>
              <a:t>Právní vztahy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89828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Pojem 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Přirozené právo vs. Pozitivní právo</a:t>
            </a:r>
          </a:p>
          <a:p>
            <a:pPr lvl="1"/>
            <a:r>
              <a:rPr lang="cs-CZ" sz="2000" dirty="0"/>
              <a:t>Přirozené </a:t>
            </a:r>
            <a:r>
              <a:rPr lang="cs-CZ" sz="2000" dirty="0" smtClean="0"/>
              <a:t>právo</a:t>
            </a:r>
          </a:p>
          <a:p>
            <a:pPr lvl="2"/>
            <a:r>
              <a:rPr lang="cs-CZ" sz="1400" dirty="0" smtClean="0"/>
              <a:t>vychází </a:t>
            </a:r>
            <a:r>
              <a:rPr lang="cs-CZ" sz="1400" dirty="0"/>
              <a:t>z uznání principů, práv a hodnot, jež mají pramenit z </a:t>
            </a:r>
            <a:r>
              <a:rPr lang="cs-CZ" sz="1400" dirty="0" smtClean="0"/>
              <a:t>přirozenosti člověka</a:t>
            </a:r>
            <a:r>
              <a:rPr lang="cs-CZ" sz="1400" dirty="0"/>
              <a:t>, a jsou proto nezávislé na konkrétních společenských podmínkách, na </a:t>
            </a:r>
            <a:r>
              <a:rPr lang="cs-CZ" sz="1400" dirty="0" smtClean="0"/>
              <a:t>státu a </a:t>
            </a:r>
            <a:r>
              <a:rPr lang="cs-CZ" sz="1400" dirty="0"/>
              <a:t>náboženství, na platném právním </a:t>
            </a:r>
            <a:r>
              <a:rPr lang="cs-CZ" sz="1400" dirty="0" smtClean="0"/>
              <a:t>řádu</a:t>
            </a:r>
          </a:p>
          <a:p>
            <a:pPr marL="685800" lvl="2" indent="0">
              <a:buNone/>
            </a:pPr>
            <a:endParaRPr lang="cs-CZ" sz="1400" dirty="0" smtClean="0"/>
          </a:p>
          <a:p>
            <a:pPr lvl="1"/>
            <a:r>
              <a:rPr lang="cs-CZ" sz="2000" dirty="0" smtClean="0"/>
              <a:t>Pozitivní právo</a:t>
            </a:r>
          </a:p>
          <a:p>
            <a:pPr lvl="2"/>
            <a:r>
              <a:rPr lang="cs-CZ" sz="1400" dirty="0"/>
              <a:t>je dané státem, je to právo platné. Pozitivní právo </a:t>
            </a:r>
            <a:r>
              <a:rPr lang="cs-CZ" sz="1400" dirty="0" smtClean="0"/>
              <a:t>je tedy </a:t>
            </a:r>
            <a:r>
              <a:rPr lang="cs-CZ" sz="1400" dirty="0"/>
              <a:t>předem dáno, jsou to předvídatelná pravidla, která se vynucují, tzn. že </a:t>
            </a:r>
            <a:r>
              <a:rPr lang="cs-CZ" sz="1400" dirty="0" smtClean="0"/>
              <a:t>protiprávní jednání </a:t>
            </a:r>
            <a:r>
              <a:rPr lang="cs-CZ" sz="1400" dirty="0"/>
              <a:t>je postihováno.</a:t>
            </a:r>
            <a:endParaRPr lang="cs-CZ" sz="14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214332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Normativní systémy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Společnost je řízena normami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Společenské normativní systémy:</a:t>
            </a:r>
          </a:p>
          <a:p>
            <a:r>
              <a:rPr lang="cs-CZ" sz="2000" dirty="0" smtClean="0"/>
              <a:t>Morálka</a:t>
            </a:r>
          </a:p>
          <a:p>
            <a:r>
              <a:rPr lang="cs-CZ" sz="2000" dirty="0" smtClean="0"/>
              <a:t>Náboženské normy </a:t>
            </a:r>
          </a:p>
          <a:p>
            <a:r>
              <a:rPr lang="cs-CZ" sz="2000" dirty="0"/>
              <a:t>E</a:t>
            </a:r>
            <a:r>
              <a:rPr lang="cs-CZ" sz="2000" dirty="0" smtClean="0"/>
              <a:t>stetické normy </a:t>
            </a:r>
          </a:p>
          <a:p>
            <a:r>
              <a:rPr lang="cs-CZ" sz="2000" dirty="0" smtClean="0"/>
              <a:t>Sportovní pravidla</a:t>
            </a:r>
          </a:p>
          <a:p>
            <a:r>
              <a:rPr lang="cs-CZ" sz="2000" dirty="0" smtClean="0"/>
              <a:t>Právo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12957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právní 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Právní vědomí</a:t>
            </a:r>
          </a:p>
          <a:p>
            <a:pPr lvl="1"/>
            <a:r>
              <a:rPr lang="cs-CZ" sz="2000" dirty="0" smtClean="0"/>
              <a:t>Souhrn právní názorů, pocitů, představ a skutečných vědomostí, vyjadřující vztahy občanů k platnému právu</a:t>
            </a:r>
          </a:p>
          <a:p>
            <a:pPr marL="0" indent="0">
              <a:buNone/>
            </a:pPr>
            <a:r>
              <a:rPr lang="cs-CZ" dirty="0" smtClean="0"/>
              <a:t>Zákonnost</a:t>
            </a:r>
          </a:p>
          <a:p>
            <a:pPr lvl="1"/>
            <a:r>
              <a:rPr lang="cs-CZ" sz="2000" dirty="0" smtClean="0"/>
              <a:t>Důslední dodržování právního řádu</a:t>
            </a:r>
            <a:endParaRPr lang="cs-CZ" sz="2000" dirty="0"/>
          </a:p>
          <a:p>
            <a:pPr marL="0" indent="0">
              <a:buNone/>
            </a:pPr>
            <a:r>
              <a:rPr lang="cs-CZ" dirty="0" smtClean="0"/>
              <a:t>Legislativa</a:t>
            </a:r>
          </a:p>
          <a:p>
            <a:pPr lvl="1"/>
            <a:r>
              <a:rPr lang="cs-CZ" sz="2000" dirty="0" smtClean="0"/>
              <a:t>Činnost směřující ke tvorbě právní předpisů (POZOR - ne právní předpisy!)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596118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právní pojmy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Právní akt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Právní řád</a:t>
            </a:r>
          </a:p>
          <a:p>
            <a:pPr lvl="1"/>
            <a:r>
              <a:rPr lang="cs-CZ" sz="2000" dirty="0" smtClean="0"/>
              <a:t>Souhrn právní předpisů(PP) v daném státě</a:t>
            </a:r>
          </a:p>
          <a:p>
            <a:pPr lvl="1"/>
            <a:r>
              <a:rPr lang="cs-CZ" sz="2000" dirty="0" smtClean="0"/>
              <a:t>Uspořádán stupňovitě dle důležitosti jednotlivých druhů právních norem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7</a:t>
            </a:fld>
            <a:endParaRPr lang="cs-CZ"/>
          </a:p>
        </p:txBody>
      </p:sp>
      <p:cxnSp>
        <p:nvCxnSpPr>
          <p:cNvPr id="7" name="Přímá spojnice se šipkou 6"/>
          <p:cNvCxnSpPr/>
          <p:nvPr/>
        </p:nvCxnSpPr>
        <p:spPr>
          <a:xfrm flipV="1">
            <a:off x="3275856" y="2060848"/>
            <a:ext cx="36004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>
            <a:off x="3275856" y="2349126"/>
            <a:ext cx="360040" cy="359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3674366" y="1901050"/>
            <a:ext cx="2376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Normativní právní akt</a:t>
            </a:r>
            <a:endParaRPr lang="cs-CZ" sz="1400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3674366" y="2530363"/>
            <a:ext cx="21987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Individuální právní akt</a:t>
            </a:r>
            <a:endParaRPr lang="cs-CZ" sz="1400" dirty="0"/>
          </a:p>
        </p:txBody>
      </p:sp>
      <p:sp>
        <p:nvSpPr>
          <p:cNvPr id="17" name="Pravá složená závorka 16"/>
          <p:cNvSpPr/>
          <p:nvPr/>
        </p:nvSpPr>
        <p:spPr>
          <a:xfrm>
            <a:off x="5575180" y="2024844"/>
            <a:ext cx="148948" cy="64807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extovéPole 17"/>
          <p:cNvSpPr txBox="1"/>
          <p:nvPr/>
        </p:nvSpPr>
        <p:spPr>
          <a:xfrm>
            <a:off x="5796136" y="2159691"/>
            <a:ext cx="19442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Akty veřejné moci</a:t>
            </a:r>
            <a:endParaRPr lang="cs-CZ" sz="1400" dirty="0"/>
          </a:p>
        </p:txBody>
      </p:sp>
    </p:spTree>
    <p:extLst>
      <p:ext uri="{BB962C8B-B14F-4D97-AF65-F5344CB8AC3E}">
        <p14:creationId xmlns="" xmlns:p14="http://schemas.microsoft.com/office/powerpoint/2010/main" val="1111827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právní pojmy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Systém práva</a:t>
            </a:r>
          </a:p>
          <a:p>
            <a:pPr marL="0" indent="0">
              <a:buNone/>
            </a:pPr>
            <a:endParaRPr lang="cs-CZ" dirty="0" smtClean="0"/>
          </a:p>
          <a:p>
            <a:pPr lvl="1"/>
            <a:r>
              <a:rPr lang="cs-CZ" dirty="0" smtClean="0"/>
              <a:t>Obsahové uspořádání právních předpisů</a:t>
            </a:r>
          </a:p>
          <a:p>
            <a:pPr lvl="1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8</a:t>
            </a:fld>
            <a:endParaRPr lang="cs-CZ"/>
          </a:p>
        </p:txBody>
      </p:sp>
      <p:cxnSp>
        <p:nvCxnSpPr>
          <p:cNvPr id="7" name="Přímá spojnice se šipkou 6"/>
          <p:cNvCxnSpPr/>
          <p:nvPr/>
        </p:nvCxnSpPr>
        <p:spPr>
          <a:xfrm flipV="1">
            <a:off x="3707904" y="2492896"/>
            <a:ext cx="504056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3707904" y="2780928"/>
            <a:ext cx="504056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4211960" y="2366691"/>
            <a:ext cx="2016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Soukromé právo</a:t>
            </a:r>
            <a:endParaRPr lang="cs-CZ" sz="14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4211960" y="2939986"/>
            <a:ext cx="2016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Veřejné právo</a:t>
            </a:r>
            <a:endParaRPr lang="cs-CZ" sz="1400" dirty="0"/>
          </a:p>
        </p:txBody>
      </p:sp>
    </p:spTree>
    <p:extLst>
      <p:ext uri="{BB962C8B-B14F-4D97-AF65-F5344CB8AC3E}">
        <p14:creationId xmlns="" xmlns:p14="http://schemas.microsoft.com/office/powerpoint/2010/main" val="2278291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Prameny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63040" y="2119256"/>
            <a:ext cx="6205304" cy="3758015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Právní formy, v nichž nalézáme platné právo</a:t>
            </a:r>
          </a:p>
          <a:p>
            <a:pPr marL="0" indent="0">
              <a:buNone/>
            </a:pPr>
            <a:endParaRPr lang="cs-CZ" dirty="0"/>
          </a:p>
          <a:p>
            <a:pPr marL="457200" indent="-457200">
              <a:buFont typeface="+mj-lt"/>
              <a:buAutoNum type="arabicParenR"/>
            </a:pPr>
            <a:r>
              <a:rPr lang="cs-CZ" dirty="0" smtClean="0"/>
              <a:t>Materiální</a:t>
            </a:r>
          </a:p>
          <a:p>
            <a:pPr lvl="1"/>
            <a:r>
              <a:rPr lang="cs-CZ" dirty="0" smtClean="0"/>
              <a:t>Společenské, historické, hospodářské okolnosti, jež nutí k úpravě právních vztahů</a:t>
            </a:r>
          </a:p>
          <a:p>
            <a:pPr marL="457200" indent="-457200">
              <a:buFont typeface="+mj-lt"/>
              <a:buAutoNum type="arabicParenR"/>
            </a:pPr>
            <a:r>
              <a:rPr lang="cs-CZ" dirty="0" smtClean="0"/>
              <a:t>Formální</a:t>
            </a:r>
          </a:p>
          <a:p>
            <a:pPr marL="822960" lvl="1" indent="-457200">
              <a:buFont typeface="+mj-lt"/>
              <a:buAutoNum type="alphaLcParenR"/>
            </a:pPr>
            <a:r>
              <a:rPr lang="cs-CZ" sz="1800" dirty="0" smtClean="0"/>
              <a:t>Právní obyčej</a:t>
            </a:r>
          </a:p>
          <a:p>
            <a:pPr marL="822960" lvl="1" indent="-457200">
              <a:buFont typeface="+mj-lt"/>
              <a:buAutoNum type="alphaLcParenR"/>
            </a:pPr>
            <a:r>
              <a:rPr lang="cs-CZ" sz="1800" dirty="0" smtClean="0"/>
              <a:t>Soudní precedent</a:t>
            </a:r>
          </a:p>
          <a:p>
            <a:pPr marL="822960" lvl="1" indent="-457200">
              <a:buFont typeface="+mj-lt"/>
              <a:buAutoNum type="alphaLcParenR"/>
            </a:pPr>
            <a:r>
              <a:rPr lang="cs-CZ" sz="1800" dirty="0" smtClean="0"/>
              <a:t>Normativní právní akt</a:t>
            </a:r>
          </a:p>
          <a:p>
            <a:pPr marL="822960" lvl="1" indent="-457200">
              <a:buFont typeface="+mj-lt"/>
              <a:buAutoNum type="alphaLcParenR"/>
            </a:pPr>
            <a:r>
              <a:rPr lang="cs-CZ" sz="1800" dirty="0" smtClean="0"/>
              <a:t>Normativní smlouva</a:t>
            </a:r>
          </a:p>
          <a:p>
            <a:pPr marL="822960" lvl="1" indent="-457200">
              <a:buFont typeface="+mj-lt"/>
              <a:buAutoNum type="alphaLcParenR"/>
            </a:pPr>
            <a:endParaRPr lang="cs-CZ" dirty="0" smtClean="0"/>
          </a:p>
          <a:p>
            <a:pPr marL="365760" lvl="1" indent="0">
              <a:buNone/>
            </a:pPr>
            <a:endParaRPr lang="cs-CZ" dirty="0" smtClean="0"/>
          </a:p>
          <a:p>
            <a:pPr marL="365760" lvl="1" indent="0"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115018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Špendlík">
  <a:themeElements>
    <a:clrScheme name="Špendlík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Špendlík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Špendlí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260</TotalTime>
  <Words>753</Words>
  <Application>Microsoft Office PowerPoint</Application>
  <PresentationFormat>Předvádění na obrazovce (4:3)</PresentationFormat>
  <Paragraphs>179</Paragraphs>
  <Slides>22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Špendlík</vt:lpstr>
      <vt:lpstr>Úvod do základů práva</vt:lpstr>
      <vt:lpstr>Ignorantia iuris neminem excusat (Paulu)</vt:lpstr>
      <vt:lpstr>Obsah přednášky</vt:lpstr>
      <vt:lpstr>Pojem právo</vt:lpstr>
      <vt:lpstr>Normativní systémy</vt:lpstr>
      <vt:lpstr>Základní právní pojmy</vt:lpstr>
      <vt:lpstr>Základní právní pojmy</vt:lpstr>
      <vt:lpstr>Základní právní pojmy</vt:lpstr>
      <vt:lpstr>Prameny práva</vt:lpstr>
      <vt:lpstr>Prameny práva – Anglosaský systém</vt:lpstr>
      <vt:lpstr>Prameny práva – Kontinentální systém</vt:lpstr>
      <vt:lpstr>Právní norma</vt:lpstr>
      <vt:lpstr>Znaky právní normy</vt:lpstr>
      <vt:lpstr>Třídění právních norem</vt:lpstr>
      <vt:lpstr>Třídění PN podle stupně právní síly</vt:lpstr>
      <vt:lpstr>Platnost a účinnost PN</vt:lpstr>
      <vt:lpstr>Právní vztahy</vt:lpstr>
      <vt:lpstr>Právní vztahy</vt:lpstr>
      <vt:lpstr>Prvky právního vztahu</vt:lpstr>
      <vt:lpstr>Snímek 20</vt:lpstr>
      <vt:lpstr>Děkuji za pozornost</vt:lpstr>
      <vt:lpstr>Literatura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základů práva</dc:title>
  <dc:creator>Klusák Tomáš</dc:creator>
  <cp:lastModifiedBy>klusak</cp:lastModifiedBy>
  <cp:revision>26</cp:revision>
  <dcterms:created xsi:type="dcterms:W3CDTF">2012-09-18T12:20:52Z</dcterms:created>
  <dcterms:modified xsi:type="dcterms:W3CDTF">2014-09-08T11:51:30Z</dcterms:modified>
</cp:coreProperties>
</file>