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sldIdLst>
    <p:sldId id="278" r:id="rId2"/>
    <p:sldId id="279" r:id="rId3"/>
    <p:sldId id="280" r:id="rId4"/>
    <p:sldId id="281" r:id="rId5"/>
    <p:sldId id="259" r:id="rId6"/>
    <p:sldId id="260" r:id="rId7"/>
    <p:sldId id="256" r:id="rId8"/>
    <p:sldId id="257" r:id="rId9"/>
    <p:sldId id="258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7" r:id="rId25"/>
    <p:sldId id="275" r:id="rId26"/>
    <p:sldId id="276" r:id="rId27"/>
  </p:sldIdLst>
  <p:sldSz cx="9144000" cy="6858000" type="screen4x3"/>
  <p:notesSz cx="6858000" cy="9144000"/>
  <p:custDataLst>
    <p:tags r:id="rId29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37" autoAdjust="0"/>
  </p:normalViewPr>
  <p:slideViewPr>
    <p:cSldViewPr>
      <p:cViewPr varScale="1">
        <p:scale>
          <a:sx n="99" d="100"/>
          <a:sy n="99" d="100"/>
        </p:scale>
        <p:origin x="-9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2B8B71-A4AF-4712-BC9D-49D297D5A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27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8C9CEE5-85FF-4FF1-888C-8B3D8A312C6F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5D79B38-EBDA-4EB3-8DC9-4729C6FF95CD}" type="slidenum">
              <a:rPr lang="cs-CZ" smtClean="0"/>
              <a:pPr eaLnBrk="1" hangingPunct="1"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A7B7171-B775-4965-A680-DC5518F3D349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05FE26C-98E7-4024-A237-29CF97DF0493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748A527-F6C3-4C95-92BE-6D29E36A43B1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DFF0A0C-5645-49BD-8022-9B911CDF0C87}" type="slidenum">
              <a:rPr lang="cs-CZ" smtClean="0"/>
              <a:pPr eaLnBrk="1" hangingPunct="1"/>
              <a:t>9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4CB6A67-4A7F-436F-8779-6DAC0B2CC0B3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14CDF48-7389-4EA5-AE27-D4A9A5B9270D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759F5C6-B570-4DEA-AB22-5B0A5857AA5F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Horyna, Břetislav - Krob, Josef (eds.). Cesty k vědě.</a:t>
            </a: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3716A33-E6CF-4DF5-B376-8509952089C1}" type="slidenum">
              <a:rPr lang="cs-CZ" smtClean="0"/>
              <a:pPr eaLnBrk="1" hangingPunct="1"/>
              <a:t>15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0BE6A-028E-4890-A467-356BFBBB6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4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A1C0A-1479-4680-9F88-07F09B6DB1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09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A675-58DD-4BAF-9205-E99891290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52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68F03-376C-4673-9865-0DEB8DA656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17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4C1E4-40CC-41EE-97DD-1C46727A5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0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F89D7-3B91-473A-9F4A-70D44B58BB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70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CDE2C-BA5A-4658-9C0B-4632156F0F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70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7EE24-1DC0-43D3-B4E8-4D721D4182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7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9723E-6AF2-4EB1-9E20-7C19FFAF71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51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61AAF-4684-4C98-A124-7B17B844DB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51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AD1E1-75BF-4819-A19E-6F785DB9E9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02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5CE0F3-6394-498C-9270-6D9511F411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il.muni.cz/fil/studenti/soutez99/docekal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fil/studenti/soutez99/doceka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fil/studenti/soutez99/docekal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Alan Sokal – o jedné aféře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6092825" cy="4267200"/>
          </a:xfrm>
        </p:spPr>
        <p:txBody>
          <a:bodyPr/>
          <a:lstStyle/>
          <a:p>
            <a:r>
              <a:rPr lang="cs-CZ" sz="2400" smtClean="0"/>
              <a:t>Social Text: </a:t>
            </a:r>
            <a:r>
              <a:rPr lang="en-US" sz="2400" i="1" smtClean="0"/>
              <a:t>Transgressing the Boundaries : Towards a Transformative Hermeneutics of Quantum Gravity</a:t>
            </a:r>
            <a:r>
              <a:rPr lang="cs-CZ" sz="2400" i="1" smtClean="0"/>
              <a:t>, 1996</a:t>
            </a:r>
          </a:p>
          <a:p>
            <a:endParaRPr lang="cs-CZ" sz="2400" i="1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773238"/>
            <a:ext cx="18859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690080" y="5661248"/>
            <a:ext cx="596476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>
              <a:buFont typeface="Wingdings" pitchFamily="2" charset="2"/>
              <a:buNone/>
            </a:pPr>
            <a:r>
              <a:rPr lang="cs-CZ" sz="1100" dirty="0">
                <a:hlinkClick r:id="rId3"/>
              </a:rPr>
              <a:t>http://www.phil.muni.cz/fil/studenti/soutez99/docekal.html </a:t>
            </a:r>
            <a:endParaRPr lang="cs-CZ" sz="1100" dirty="0"/>
          </a:p>
          <a:p>
            <a:pPr lvl="2" algn="r">
              <a:buFont typeface="Wingdings" pitchFamily="2" charset="2"/>
              <a:buNone/>
            </a:pPr>
            <a:r>
              <a:rPr lang="cs-CZ" sz="1100" dirty="0"/>
              <a:t>V závěru s dalšími relevantními odkazy na literaturu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Francouzská strategie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Závěr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1600" smtClean="0"/>
              <a:t>Argument 1</a:t>
            </a:r>
          </a:p>
          <a:p>
            <a:pPr eaLnBrk="1" hangingPunct="1"/>
            <a:endParaRPr lang="cs-CZ" sz="1600" smtClean="0"/>
          </a:p>
          <a:p>
            <a:pPr lvl="2" eaLnBrk="1" hangingPunct="1"/>
            <a:endParaRPr lang="cs-CZ" sz="2100" smtClean="0"/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Argument 2</a:t>
            </a:r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3200" smtClean="0"/>
              <a:t>Argument 3</a:t>
            </a:r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 flipV="1">
            <a:off x="2195513" y="2060575"/>
            <a:ext cx="2447925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2268538" y="39338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2195513" y="4149725"/>
            <a:ext cx="23764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6588125" y="191611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>
            <a:off x="6588125" y="2060575"/>
            <a:ext cx="7921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>
            <a:off x="6443663" y="2205038"/>
            <a:ext cx="3603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7453313" y="357187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2" name="Line 14"/>
          <p:cNvSpPr>
            <a:spLocks noChangeShapeType="1"/>
          </p:cNvSpPr>
          <p:nvPr/>
        </p:nvSpPr>
        <p:spPr bwMode="auto">
          <a:xfrm>
            <a:off x="7453313" y="3716338"/>
            <a:ext cx="7921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>
            <a:off x="7308850" y="3860800"/>
            <a:ext cx="3603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7669213" y="53721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7669213" y="5516563"/>
            <a:ext cx="7921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7524750" y="5661025"/>
            <a:ext cx="3603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2124075" y="6237288"/>
            <a:ext cx="5684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cs-CZ"/>
              <a:t>Vše, co je řečeno (napsáno) slouží účelu závěru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Německá strategie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Více témat </a:t>
            </a:r>
            <a:r>
              <a:rPr lang="cs-CZ" sz="1600" smtClean="0"/>
              <a:t>(ukázat vlastní šíři kompetencí)</a:t>
            </a:r>
          </a:p>
          <a:p>
            <a:pPr eaLnBrk="1" hangingPunct="1"/>
            <a:r>
              <a:rPr lang="cs-CZ" smtClean="0"/>
              <a:t>Obecnost </a:t>
            </a:r>
            <a:r>
              <a:rPr lang="cs-CZ" sz="1600" smtClean="0"/>
              <a:t>(včetně vymezení negativních  cest)</a:t>
            </a:r>
          </a:p>
          <a:p>
            <a:pPr eaLnBrk="1" hangingPunct="1"/>
            <a:r>
              <a:rPr lang="cs-CZ" smtClean="0"/>
              <a:t>Komplexnost </a:t>
            </a:r>
            <a:r>
              <a:rPr lang="cs-CZ" sz="1600" smtClean="0"/>
              <a:t>(a to i rostoucí během tvorby)</a:t>
            </a:r>
          </a:p>
          <a:p>
            <a:pPr eaLnBrk="1" hangingPunct="1">
              <a:buFont typeface="Wingdings" pitchFamily="2" charset="2"/>
              <a:buNone/>
            </a:pPr>
            <a:endParaRPr lang="cs-CZ" sz="16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>
                <a:sym typeface="Wingdings" pitchFamily="2" charset="2"/>
              </a:rPr>
              <a:t></a:t>
            </a: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	Opouštění neproduktivních směrů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Anglická strategie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Proč to píšete</a:t>
            </a:r>
          </a:p>
          <a:p>
            <a:pPr eaLnBrk="1" hangingPunct="1"/>
            <a:r>
              <a:rPr lang="cs-CZ" smtClean="0"/>
              <a:t>Jak (zdroje a metody)</a:t>
            </a:r>
          </a:p>
          <a:p>
            <a:pPr eaLnBrk="1" hangingPunct="1"/>
            <a:r>
              <a:rPr lang="cs-CZ" smtClean="0"/>
              <a:t>Výsledky</a:t>
            </a:r>
          </a:p>
          <a:p>
            <a:pPr eaLnBrk="1" hangingPunct="1"/>
            <a:r>
              <a:rPr lang="cs-CZ" smtClean="0"/>
              <a:t>Diskuse</a:t>
            </a:r>
          </a:p>
          <a:p>
            <a:pPr eaLnBrk="1" hangingPunct="1"/>
            <a:r>
              <a:rPr lang="cs-CZ" smtClean="0"/>
              <a:t>Potvrzené závěry</a:t>
            </a:r>
          </a:p>
          <a:p>
            <a:pPr eaLnBrk="1" hangingPunct="1"/>
            <a:r>
              <a:rPr lang="cs-CZ" smtClean="0"/>
              <a:t>Odkazy</a:t>
            </a:r>
          </a:p>
          <a:p>
            <a:pPr eaLnBrk="1" hangingPunct="1"/>
            <a:r>
              <a:rPr lang="cs-CZ" smtClean="0"/>
              <a:t>Resumé</a:t>
            </a:r>
          </a:p>
          <a:p>
            <a:pPr eaLnBrk="1" hangingPunct="1"/>
            <a:endParaRPr lang="cs-CZ" sz="12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200" smtClean="0"/>
              <a:t>					Horyna, Břetislav - Krob, Josef (eds.). Cesty k vědě.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Argumentace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Složka technická</a:t>
            </a:r>
          </a:p>
          <a:p>
            <a:pPr lvl="1" eaLnBrk="1" hangingPunct="1"/>
            <a:r>
              <a:rPr lang="cs-CZ" smtClean="0"/>
              <a:t>Elementární logika </a:t>
            </a:r>
          </a:p>
          <a:p>
            <a:pPr lvl="1" eaLnBrk="1" hangingPunct="1"/>
            <a:r>
              <a:rPr lang="cs-CZ" smtClean="0"/>
              <a:t>Pravidla usuzování</a:t>
            </a:r>
          </a:p>
          <a:p>
            <a:pPr lvl="1" eaLnBrk="1" hangingPunct="1"/>
            <a:r>
              <a:rPr lang="cs-CZ" smtClean="0"/>
              <a:t>Strukturovaná (-telná) výpověď</a:t>
            </a:r>
          </a:p>
          <a:p>
            <a:pPr eaLnBrk="1" hangingPunct="1"/>
            <a:r>
              <a:rPr lang="cs-CZ" smtClean="0"/>
              <a:t>Složka kreativní</a:t>
            </a:r>
          </a:p>
          <a:p>
            <a:pPr lvl="1" eaLnBrk="1" hangingPunct="1"/>
            <a:r>
              <a:rPr lang="cs-CZ" smtClean="0"/>
              <a:t>Dobrý nápad</a:t>
            </a:r>
          </a:p>
          <a:p>
            <a:pPr lvl="1" eaLnBrk="1" hangingPunct="1"/>
            <a:r>
              <a:rPr lang="cs-CZ" smtClean="0"/>
              <a:t>Věcná správnost</a:t>
            </a:r>
          </a:p>
          <a:p>
            <a:pPr lvl="1" eaLnBrk="1" hangingPunct="1"/>
            <a:r>
              <a:rPr lang="cs-CZ" smtClean="0"/>
              <a:t>Metodický postup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Technická složka argumentace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Předpoklady 1, 2, n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Závěr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 = 0 </a:t>
            </a:r>
            <a:r>
              <a:rPr lang="cs-CZ" smtClean="0">
                <a:sym typeface="Wingdings" pitchFamily="2" charset="2"/>
              </a:rPr>
              <a:t> blábol nebo truismus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 = 1 </a:t>
            </a:r>
            <a:r>
              <a:rPr lang="cs-CZ" smtClean="0">
                <a:sym typeface="Wingdings" pitchFamily="2" charset="2"/>
              </a:rPr>
              <a:t> nebezpečí idem per idem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ym typeface="Wingdings" pitchFamily="2" charset="2"/>
              </a:rPr>
              <a:t>Postup argumentace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>
                <a:sym typeface="Wingdings" pitchFamily="2" charset="2"/>
              </a:rPr>
              <a:t>Vyplývání z premis (tvrzení nebo jeho negace, např. Galilei a vztah </a:t>
            </a:r>
            <a:r>
              <a:rPr lang="cs-CZ" i="1" smtClean="0">
                <a:sym typeface="Wingdings" pitchFamily="2" charset="2"/>
              </a:rPr>
              <a:t>m </a:t>
            </a:r>
            <a:r>
              <a:rPr lang="cs-CZ" smtClean="0">
                <a:sym typeface="Wingdings" pitchFamily="2" charset="2"/>
              </a:rPr>
              <a:t>a</a:t>
            </a:r>
            <a:r>
              <a:rPr lang="cs-CZ" i="1" smtClean="0">
                <a:sym typeface="Wingdings" pitchFamily="2" charset="2"/>
              </a:rPr>
              <a:t> v</a:t>
            </a:r>
            <a:r>
              <a:rPr lang="cs-CZ" smtClean="0">
                <a:sym typeface="Wingdings" pitchFamily="2" charset="2"/>
              </a:rPr>
              <a:t> padajícího tělesa) 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>
                <a:sym typeface="Wingdings" pitchFamily="2" charset="2"/>
              </a:rPr>
              <a:t>Extrakce z premis (Pascalova sázka)</a:t>
            </a:r>
          </a:p>
          <a:p>
            <a:pPr lvl="1"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Paradigmata, principy usuzování, logické požadavky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Paradigma nepřímé úměry </a:t>
            </a:r>
            <a:r>
              <a:rPr lang="cs-CZ" sz="1600" smtClean="0"/>
              <a:t>(těhotenství, kopáči… aditivní a intenzivní vlastnosti)</a:t>
            </a:r>
          </a:p>
          <a:p>
            <a:pPr eaLnBrk="1" hangingPunct="1"/>
            <a:r>
              <a:rPr lang="cs-CZ" sz="2600" smtClean="0"/>
              <a:t>Princip totožnosti (používání výrazů ve fixované podobě A=A)</a:t>
            </a:r>
          </a:p>
          <a:p>
            <a:pPr eaLnBrk="1" hangingPunct="1"/>
            <a:r>
              <a:rPr lang="cs-CZ" sz="2600" smtClean="0"/>
              <a:t>Princip sporu </a:t>
            </a:r>
            <a:r>
              <a:rPr lang="cs-CZ" sz="2600" smtClean="0">
                <a:sym typeface="Wingdings" pitchFamily="2" charset="2"/>
              </a:rPr>
              <a:t> požadavek bezespornosti (A≠A´)</a:t>
            </a:r>
          </a:p>
          <a:p>
            <a:pPr eaLnBrk="1" hangingPunct="1"/>
            <a:r>
              <a:rPr lang="cs-CZ" sz="2600" smtClean="0">
                <a:sym typeface="Wingdings" pitchFamily="2" charset="2"/>
              </a:rPr>
              <a:t>Princip vyloučeného třetího (A nebo A´).</a:t>
            </a:r>
          </a:p>
          <a:p>
            <a:pPr eaLnBrk="1" hangingPunct="1"/>
            <a:r>
              <a:rPr lang="cs-CZ" sz="2600" smtClean="0">
                <a:sym typeface="Wingdings" pitchFamily="2" charset="2"/>
              </a:rPr>
              <a:t>Princip dostatečného důvodu (metodologický požadavek)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200" smtClean="0">
                <a:sym typeface="Wingdings" pitchFamily="2" charset="2"/>
              </a:rPr>
              <a:t>				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200" smtClean="0">
                <a:sym typeface="Wingdings" pitchFamily="2" charset="2"/>
              </a:rPr>
              <a:t>					Horyna, Břetislav - Krob, Josef (eds.). Cesty k vědě.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Věcná složka argumentace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Teorie </a:t>
            </a:r>
            <a:r>
              <a:rPr lang="cs-CZ" smtClean="0">
                <a:sym typeface="Wingdings" pitchFamily="2" charset="2"/>
              </a:rPr>
              <a:t> </a:t>
            </a:r>
            <a:r>
              <a:rPr lang="cs-CZ" smtClean="0"/>
              <a:t>Fakt </a:t>
            </a:r>
          </a:p>
          <a:p>
            <a:pPr eaLnBrk="1" hangingPunct="1"/>
            <a:r>
              <a:rPr lang="cs-CZ" smtClean="0"/>
              <a:t>Domněnka, nápad </a:t>
            </a:r>
          </a:p>
          <a:p>
            <a:pPr eaLnBrk="1" hangingPunct="1"/>
            <a:r>
              <a:rPr lang="cs-CZ" smtClean="0"/>
              <a:t>Hypotéza (logická konzistence)</a:t>
            </a:r>
          </a:p>
          <a:p>
            <a:pPr eaLnBrk="1" hangingPunct="1"/>
            <a:r>
              <a:rPr lang="cs-CZ" smtClean="0"/>
              <a:t>Teorie (explanace, predikce)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Vědecká teorie	— fakta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48038" y="1905000"/>
            <a:ext cx="5110162" cy="4038600"/>
          </a:xfrm>
        </p:spPr>
        <p:txBody>
          <a:bodyPr/>
          <a:lstStyle/>
          <a:p>
            <a:r>
              <a:rPr lang="cs-CZ" smtClean="0"/>
              <a:t>Vědecký fakt</a:t>
            </a:r>
          </a:p>
          <a:p>
            <a:pPr lvl="1"/>
            <a:r>
              <a:rPr lang="cs-CZ" smtClean="0"/>
              <a:t>Více pozorování</a:t>
            </a:r>
          </a:p>
          <a:p>
            <a:pPr lvl="1"/>
            <a:r>
              <a:rPr lang="cs-CZ" smtClean="0"/>
              <a:t>Invariantnost faktu vůči logickým transformacím</a:t>
            </a:r>
          </a:p>
          <a:p>
            <a:pPr lvl="1"/>
            <a:r>
              <a:rPr lang="cs-CZ" smtClean="0"/>
              <a:t>Mimo P nebo N</a:t>
            </a:r>
          </a:p>
        </p:txBody>
      </p:sp>
      <p:sp>
        <p:nvSpPr>
          <p:cNvPr id="17412" name="AutoShape 20" descr="Mach a Šebestová, 1976-1984"/>
          <p:cNvSpPr>
            <a:spLocks noChangeAspect="1" noChangeArrowheads="1"/>
          </p:cNvSpPr>
          <p:nvPr/>
        </p:nvSpPr>
        <p:spPr bwMode="auto">
          <a:xfrm>
            <a:off x="155575" y="46038"/>
            <a:ext cx="3200400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64892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89138"/>
            <a:ext cx="2447925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893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05263"/>
            <a:ext cx="2303462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4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4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4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4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4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4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64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64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64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vědecké teorie </a:t>
            </a:r>
            <a:br>
              <a:rPr lang="cs-CZ" smtClean="0"/>
            </a:br>
            <a:r>
              <a:rPr lang="cs-CZ" smtClean="0"/>
              <a:t>— 1. domněnka	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Seskupení faktů</a:t>
            </a:r>
          </a:p>
          <a:p>
            <a:r>
              <a:rPr lang="cs-CZ" smtClean="0"/>
              <a:t>Klasifikace, třídění, výběr</a:t>
            </a:r>
          </a:p>
          <a:p>
            <a:r>
              <a:rPr lang="cs-CZ" smtClean="0"/>
              <a:t>Generalizace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vědecké teorie </a:t>
            </a:r>
            <a:br>
              <a:rPr lang="cs-CZ" smtClean="0"/>
            </a:br>
            <a:r>
              <a:rPr lang="cs-CZ" smtClean="0"/>
              <a:t> — 2. hypotéza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Vysvětlení faktů</a:t>
            </a:r>
          </a:p>
          <a:p>
            <a:r>
              <a:rPr lang="cs-CZ" smtClean="0"/>
              <a:t>Logická konzistence</a:t>
            </a:r>
          </a:p>
          <a:p>
            <a:r>
              <a:rPr lang="cs-CZ" smtClean="0"/>
              <a:t>Explanace, deskripce,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611188" y="333375"/>
            <a:ext cx="8001000" cy="5757863"/>
          </a:xfrm>
          <a:solidFill>
            <a:schemeClr val="bg1"/>
          </a:solidFill>
        </p:spPr>
        <p:txBody>
          <a:bodyPr/>
          <a:lstStyle/>
          <a:p>
            <a:r>
              <a:rPr lang="cs-CZ" sz="2000" dirty="0" smtClean="0"/>
              <a:t>Zaměňování našeho </a:t>
            </a:r>
            <a:r>
              <a:rPr lang="cs-CZ" sz="2000" dirty="0" smtClean="0"/>
              <a:t>poznávání </a:t>
            </a:r>
            <a:r>
              <a:rPr lang="cs-CZ" sz="2000" dirty="0" smtClean="0"/>
              <a:t>věci s věcí </a:t>
            </a:r>
            <a:r>
              <a:rPr lang="cs-CZ" sz="2000" dirty="0" smtClean="0"/>
              <a:t>samotnou a následné neadekvátní závěry</a:t>
            </a:r>
          </a:p>
          <a:p>
            <a:pPr lvl="1"/>
            <a:r>
              <a:rPr lang="cs-CZ" sz="1600" dirty="0"/>
              <a:t>Je vyloučené, abych se s tímto člověkem vůbec bavil. Vždyť se jenom podívejte na některé položky ze seznamu jeho publikací: Pedofilní obrazy ve francouzské literatuře, Sex mladistvých jako literární inspirace, Příprava jehněčího stokrát jinak. To musí být úchyl. </a:t>
            </a:r>
            <a:endParaRPr lang="cs-CZ" sz="1600" dirty="0" smtClean="0"/>
          </a:p>
          <a:p>
            <a:r>
              <a:rPr lang="cs-CZ" sz="2000" dirty="0" err="1" smtClean="0"/>
              <a:t>Apodiktická</a:t>
            </a:r>
            <a:r>
              <a:rPr lang="cs-CZ" sz="2000" dirty="0" smtClean="0"/>
              <a:t> </a:t>
            </a:r>
            <a:r>
              <a:rPr lang="cs-CZ" sz="2000" dirty="0" smtClean="0"/>
              <a:t>prohlášení, bez logické souvztažnosti, závěry nevyplývají z </a:t>
            </a:r>
            <a:r>
              <a:rPr lang="cs-CZ" sz="2000" dirty="0" smtClean="0"/>
              <a:t>premis</a:t>
            </a:r>
          </a:p>
          <a:p>
            <a:pPr lvl="1"/>
            <a:r>
              <a:rPr lang="cs-CZ" sz="1600" dirty="0"/>
              <a:t>Je zcela evidentní, že model přírodních věd se osvědčil. Stejně tak jen ignorant by pochyboval o tom, že řada prvků tohoto modelů je velmi dobře aplikovatelná i na další obory lidské činnosti. Je pak naprosto jasné, že historie, byť se zdá být podložena jakkoli silnými fakty, je stále jenom interpretace, která se proměňuje v čase.</a:t>
            </a:r>
          </a:p>
          <a:p>
            <a:r>
              <a:rPr lang="cs-CZ" sz="2000" dirty="0" smtClean="0"/>
              <a:t>Citace </a:t>
            </a:r>
            <a:r>
              <a:rPr lang="cs-CZ" sz="2000" dirty="0" smtClean="0"/>
              <a:t>autorit zcela odlišných kontextů, než ve kterých byly </a:t>
            </a:r>
            <a:r>
              <a:rPr lang="cs-CZ" sz="2000" dirty="0" smtClean="0"/>
              <a:t>vyřčeny</a:t>
            </a:r>
          </a:p>
          <a:p>
            <a:pPr lvl="1"/>
            <a:r>
              <a:rPr lang="cs-CZ" sz="1600" dirty="0"/>
              <a:t>Již J. D. </a:t>
            </a:r>
            <a:r>
              <a:rPr lang="cs-CZ" sz="1600" dirty="0" err="1"/>
              <a:t>Bernal</a:t>
            </a:r>
            <a:r>
              <a:rPr lang="cs-CZ" sz="1600" dirty="0"/>
              <a:t> upozorňuje na názor členů královské společnosti, že „věda se má zabývat přírodou a řemesly a že má být užitečná.“ (</a:t>
            </a:r>
            <a:r>
              <a:rPr lang="cs-CZ" sz="1600" dirty="0" err="1"/>
              <a:t>Bernal</a:t>
            </a:r>
            <a:r>
              <a:rPr lang="cs-CZ" sz="1600" dirty="0"/>
              <a:t>, J. D. Věda v dějinách, Praha 1960, sv. 1, s. 291.) Snahy humanitních oborů se pak v tomto světle jeví jako zcela liché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endParaRPr lang="cs-CZ" sz="2000" dirty="0" smtClean="0"/>
          </a:p>
          <a:p>
            <a:pPr lvl="2" algn="r">
              <a:buFont typeface="Wingdings" pitchFamily="2" charset="2"/>
              <a:buNone/>
            </a:pPr>
            <a:endParaRPr lang="cs-CZ" sz="1100" dirty="0" smtClean="0"/>
          </a:p>
          <a:p>
            <a:pPr lvl="2" algn="r">
              <a:buFont typeface="Wingdings" pitchFamily="2" charset="2"/>
              <a:buNone/>
            </a:pPr>
            <a:endParaRPr lang="cs-CZ" sz="1100" dirty="0" smtClean="0"/>
          </a:p>
          <a:p>
            <a:pPr marL="0" indent="0"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vědecké teorie </a:t>
            </a:r>
            <a:br>
              <a:rPr lang="cs-CZ" smtClean="0"/>
            </a:br>
            <a:r>
              <a:rPr lang="cs-CZ" smtClean="0"/>
              <a:t> — 3. teorie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Ověření</a:t>
            </a:r>
          </a:p>
          <a:p>
            <a:pPr lvl="1"/>
            <a:r>
              <a:rPr lang="cs-CZ" smtClean="0"/>
              <a:t>Logické</a:t>
            </a:r>
          </a:p>
          <a:p>
            <a:pPr lvl="1"/>
            <a:r>
              <a:rPr lang="cs-CZ" smtClean="0"/>
              <a:t>Empirické (ověření důsledků)</a:t>
            </a:r>
          </a:p>
          <a:p>
            <a:pPr lvl="1"/>
            <a:r>
              <a:rPr lang="cs-CZ" smtClean="0"/>
              <a:t>Obsahové</a:t>
            </a:r>
          </a:p>
          <a:p>
            <a:pPr lvl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Interpretace teorie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Naivně empiristická</a:t>
            </a:r>
          </a:p>
          <a:p>
            <a:r>
              <a:rPr lang="cs-CZ" smtClean="0"/>
              <a:t>Instrumentalistická</a:t>
            </a:r>
          </a:p>
          <a:p>
            <a:pPr lvl="1"/>
            <a:r>
              <a:rPr lang="cs-CZ" smtClean="0"/>
              <a:t>Přísná</a:t>
            </a:r>
          </a:p>
          <a:p>
            <a:pPr lvl="2"/>
            <a:r>
              <a:rPr lang="cs-CZ" smtClean="0"/>
              <a:t>Empirická</a:t>
            </a:r>
          </a:p>
          <a:p>
            <a:pPr lvl="2"/>
            <a:r>
              <a:rPr lang="cs-CZ" smtClean="0"/>
              <a:t>Sémantická</a:t>
            </a:r>
          </a:p>
          <a:p>
            <a:pPr lvl="1"/>
            <a:r>
              <a:rPr lang="cs-CZ" smtClean="0"/>
              <a:t>Přirozená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Funkce teorie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Informativní</a:t>
            </a:r>
          </a:p>
          <a:p>
            <a:r>
              <a:rPr lang="cs-CZ" smtClean="0"/>
              <a:t>Systemizující</a:t>
            </a:r>
          </a:p>
          <a:p>
            <a:r>
              <a:rPr lang="cs-CZ" smtClean="0"/>
              <a:t>Prediktivní</a:t>
            </a:r>
          </a:p>
          <a:p>
            <a:r>
              <a:rPr lang="cs-CZ" smtClean="0"/>
              <a:t>Explanační</a:t>
            </a:r>
          </a:p>
          <a:p>
            <a:r>
              <a:rPr lang="cs-CZ" smtClean="0"/>
              <a:t>Pragmatická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Explanace (explikace)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Kauzální</a:t>
            </a:r>
          </a:p>
          <a:p>
            <a:r>
              <a:rPr lang="cs-CZ" smtClean="0"/>
              <a:t>Funkcionální</a:t>
            </a:r>
          </a:p>
          <a:p>
            <a:r>
              <a:rPr lang="cs-CZ" smtClean="0"/>
              <a:t>Teleologická</a:t>
            </a:r>
          </a:p>
          <a:p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/>
              <a:t>Pseudoexplanace</a:t>
            </a:r>
          </a:p>
          <a:p>
            <a:r>
              <a:rPr lang="cs-CZ" smtClean="0"/>
              <a:t>Vysvětlení kruhem</a:t>
            </a:r>
          </a:p>
          <a:p>
            <a:r>
              <a:rPr lang="cs-CZ" smtClean="0"/>
              <a:t>Ad hoc (≠ anticipace)</a:t>
            </a:r>
          </a:p>
          <a:p>
            <a:pPr>
              <a:buFont typeface="Wingdings" pitchFamily="2" charset="2"/>
              <a:buNone/>
            </a:pPr>
            <a:r>
              <a:rPr lang="cs-CZ" sz="1100" smtClean="0"/>
              <a:t>					</a:t>
            </a:r>
          </a:p>
          <a:p>
            <a:pPr>
              <a:buFont typeface="Wingdings" pitchFamily="2" charset="2"/>
              <a:buNone/>
            </a:pPr>
            <a:r>
              <a:rPr lang="cs-CZ" sz="1100" smtClean="0"/>
              <a:t>					Jastrzembská, Zdeňka: Aspekty vysvětlení, 2008.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Predikce	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Extrapolace</a:t>
            </a:r>
          </a:p>
          <a:p>
            <a:pPr lvl="1"/>
            <a:r>
              <a:rPr lang="cs-CZ" smtClean="0"/>
              <a:t>Přímá</a:t>
            </a:r>
          </a:p>
          <a:p>
            <a:pPr lvl="1"/>
            <a:r>
              <a:rPr lang="cs-CZ" smtClean="0"/>
              <a:t>Korigovaná</a:t>
            </a:r>
          </a:p>
          <a:p>
            <a:r>
              <a:rPr lang="cs-CZ" smtClean="0"/>
              <a:t>Ekvifinalita</a:t>
            </a:r>
          </a:p>
          <a:p>
            <a:r>
              <a:rPr lang="cs-CZ" smtClean="0"/>
              <a:t>Simulace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Predikce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Informativní</a:t>
            </a:r>
          </a:p>
          <a:p>
            <a:r>
              <a:rPr lang="cs-CZ" smtClean="0"/>
              <a:t>Manipulativní</a:t>
            </a:r>
          </a:p>
          <a:p>
            <a:pPr lvl="1"/>
            <a:r>
              <a:rPr lang="cs-CZ" smtClean="0"/>
              <a:t>Konstruktivní (sebenaplňující se)</a:t>
            </a:r>
          </a:p>
          <a:p>
            <a:pPr lvl="1"/>
            <a:r>
              <a:rPr lang="cs-CZ" smtClean="0"/>
              <a:t>Varovné (sebevylučující)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smtClean="0"/>
              <a:t>Predikce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Deterministické systémy</a:t>
            </a:r>
          </a:p>
          <a:p>
            <a:pPr lvl="1"/>
            <a:r>
              <a:rPr lang="cs-CZ" smtClean="0"/>
              <a:t>Dynamické</a:t>
            </a:r>
          </a:p>
          <a:p>
            <a:pPr lvl="1"/>
            <a:r>
              <a:rPr lang="cs-CZ" smtClean="0"/>
              <a:t>Stochastické</a:t>
            </a:r>
          </a:p>
          <a:p>
            <a:pPr lvl="1">
              <a:buFont typeface="Wingdings" pitchFamily="2" charset="2"/>
              <a:buNone/>
            </a:pPr>
            <a:endParaRPr lang="cs-CZ" smtClean="0"/>
          </a:p>
          <a:p>
            <a:pPr lvl="1">
              <a:buFont typeface="Wingdings" pitchFamily="2" charset="2"/>
              <a:buNone/>
            </a:pPr>
            <a:r>
              <a:rPr lang="cs-CZ" smtClean="0"/>
              <a:t>Historický materialismus (K. Marx)</a:t>
            </a:r>
          </a:p>
          <a:p>
            <a:pPr lvl="1">
              <a:buFont typeface="Wingdings" pitchFamily="2" charset="2"/>
              <a:buNone/>
            </a:pPr>
            <a:r>
              <a:rPr lang="cs-CZ" smtClean="0"/>
              <a:t>Dialektika „trajektorií“ (J.-P. Sartre)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611188" y="333375"/>
            <a:ext cx="8001000" cy="5757863"/>
          </a:xfrm>
          <a:solidFill>
            <a:schemeClr val="bg1"/>
          </a:solidFill>
        </p:spPr>
        <p:txBody>
          <a:bodyPr/>
          <a:lstStyle/>
          <a:p>
            <a:r>
              <a:rPr lang="cs-CZ" sz="2000" dirty="0" smtClean="0"/>
              <a:t>Nezdůvodněné </a:t>
            </a:r>
            <a:r>
              <a:rPr lang="cs-CZ" sz="2000" dirty="0" smtClean="0"/>
              <a:t>zevšeobecňování výsledků výzkumů speciálních </a:t>
            </a:r>
            <a:r>
              <a:rPr lang="cs-CZ" sz="2000" dirty="0" smtClean="0"/>
              <a:t>věd</a:t>
            </a:r>
          </a:p>
          <a:p>
            <a:endParaRPr lang="cs-CZ" sz="2000" dirty="0" smtClean="0"/>
          </a:p>
          <a:p>
            <a:pPr lvl="1"/>
            <a:r>
              <a:rPr lang="cs-CZ" sz="1600" dirty="0" err="1"/>
              <a:t>Heiseneberg</a:t>
            </a:r>
            <a:r>
              <a:rPr lang="cs-CZ" sz="1600" dirty="0"/>
              <a:t> ve svém principu upozorňuje, že „komplementární vlastnosti zkoumaného objektu není možné zjistit současně se stejnou mírou přesnosti“. Tato nemožnost dosažení přesné znalosti komplementarit platí i ve společnosti. Prostě není možné jednoznačně současně určit, nakolik byly finanční prostředky rozkradené, nebo prožrané. Co nebylo ukradeno, bylo prožráno.</a:t>
            </a:r>
          </a:p>
          <a:p>
            <a:r>
              <a:rPr lang="cs-CZ" sz="2000" dirty="0" smtClean="0"/>
              <a:t>Při </a:t>
            </a:r>
            <a:r>
              <a:rPr lang="cs-CZ" sz="2000" dirty="0" smtClean="0"/>
              <a:t>použití metafor jsou zaměňovány jejich kontexty - metafory z fyziky (pěna, teorie strun, teorie relativity) jsou použity, jako by </a:t>
            </a:r>
            <a:r>
              <a:rPr lang="cs-CZ" sz="2000" dirty="0" smtClean="0"/>
              <a:t>měly </a:t>
            </a:r>
            <a:r>
              <a:rPr lang="cs-CZ" sz="2000" dirty="0" smtClean="0"/>
              <a:t>pouze význam, který jim přisuzuje běžný </a:t>
            </a:r>
            <a:r>
              <a:rPr lang="cs-CZ" sz="2000" dirty="0" smtClean="0"/>
              <a:t>jazyk... </a:t>
            </a:r>
          </a:p>
          <a:p>
            <a:pPr marL="0" indent="0">
              <a:buNone/>
            </a:pPr>
            <a:endParaRPr lang="cs-CZ" sz="2000" dirty="0" smtClean="0"/>
          </a:p>
          <a:p>
            <a:pPr lvl="1"/>
            <a:r>
              <a:rPr lang="cs-CZ" sz="1600" dirty="0"/>
              <a:t>Kvantová mechanika běžně pracuje s takovými vlastnostmi částic, jako jsou šarm, barva a podivnost. Ano, svět kvantové mechaniky je opravdu podivný a pestrobarevný, neuděláte jistě chybu, když se jeho šarmem budete inspirovat i ve svých, zcela odlišných oborech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pPr lvl="2" algn="r">
              <a:buFont typeface="Wingdings" pitchFamily="2" charset="2"/>
              <a:buNone/>
            </a:pPr>
            <a:endParaRPr lang="cs-CZ" sz="1100" dirty="0" smtClean="0">
              <a:hlinkClick r:id="rId2"/>
            </a:endParaRPr>
          </a:p>
          <a:p>
            <a:pPr lvl="2" algn="r">
              <a:buFont typeface="Wingdings" pitchFamily="2" charset="2"/>
              <a:buNone/>
            </a:pPr>
            <a:endParaRPr lang="cs-CZ" sz="1100" dirty="0" smtClean="0">
              <a:hlinkClick r:id="rId2"/>
            </a:endParaRPr>
          </a:p>
          <a:p>
            <a:pPr marL="0" indent="0">
              <a:buNone/>
            </a:pPr>
            <a:endParaRPr lang="cs-CZ" sz="1800" dirty="0" smtClean="0"/>
          </a:p>
          <a:p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271686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611188" y="333375"/>
            <a:ext cx="8001000" cy="5757863"/>
          </a:xfrm>
          <a:solidFill>
            <a:schemeClr val="bg1"/>
          </a:solidFill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Neoprávněná </a:t>
            </a:r>
            <a:r>
              <a:rPr lang="cs-CZ" sz="2000" dirty="0" smtClean="0"/>
              <a:t>aplikace vědeckých teorii z jednoho vědeckého oboru na jiný (geometrické modely neuróz u </a:t>
            </a:r>
            <a:r>
              <a:rPr lang="cs-CZ" sz="2000" dirty="0" err="1" smtClean="0"/>
              <a:t>Lacana</a:t>
            </a:r>
            <a:r>
              <a:rPr lang="cs-CZ" sz="2000" dirty="0" smtClean="0"/>
              <a:t>, spojování topologie s psychologií, psychoanalýza AIDS s </a:t>
            </a:r>
            <a:r>
              <a:rPr lang="cs-CZ" sz="2000" dirty="0" smtClean="0"/>
              <a:t>topologií...).</a:t>
            </a:r>
          </a:p>
          <a:p>
            <a:pPr lvl="1"/>
            <a:r>
              <a:rPr lang="cs-CZ" sz="1600" dirty="0"/>
              <a:t>V moderní vědě zcela nekompromisně zvítězil atomismus. Svět podle moderní vědy je diskrétní, složený z elementárních částic, mezi kterými působí čtyři základní fyzikální interakce. A stejně jako fyzici usilují o nalezení teorie sjednocující tyto interakce, musí se i historici/psychologové/lingvisté/… snažit eliminovat svá četná vysvětlení a najít jedno univerzální.</a:t>
            </a:r>
          </a:p>
          <a:p>
            <a:endParaRPr lang="cs-CZ" sz="2000" dirty="0" smtClean="0"/>
          </a:p>
          <a:p>
            <a:pPr lvl="2" algn="r">
              <a:buFont typeface="Wingdings" pitchFamily="2" charset="2"/>
              <a:buNone/>
            </a:pPr>
            <a:endParaRPr lang="cs-CZ" sz="1100" dirty="0" smtClean="0">
              <a:hlinkClick r:id="rId2"/>
            </a:endParaRPr>
          </a:p>
          <a:p>
            <a:pPr lvl="2" algn="r">
              <a:buFont typeface="Wingdings" pitchFamily="2" charset="2"/>
              <a:buNone/>
            </a:pPr>
            <a:endParaRPr lang="cs-CZ" sz="1100" dirty="0" smtClean="0">
              <a:hlinkClick r:id="rId2"/>
            </a:endParaRP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(Všechny příklady jsou vymyšlené.)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89273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Vědecký jazyk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Volba univerza (soubor předmětů)</a:t>
            </a:r>
          </a:p>
          <a:p>
            <a:pPr eaLnBrk="1" hangingPunct="1"/>
            <a:r>
              <a:rPr lang="cs-CZ" smtClean="0"/>
              <a:t>Intencionální báze (volba       vlastností z předmětného univerza)</a:t>
            </a:r>
          </a:p>
          <a:p>
            <a:pPr eaLnBrk="1" hangingPunct="1"/>
            <a:r>
              <a:rPr lang="cs-CZ" smtClean="0"/>
              <a:t>Syntaktická báze (volba jazykových prostředků a pravidel používání)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 Carnapovy klasifikace vět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Kvazisyntaktické věty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-------------------------------</a:t>
            </a:r>
          </a:p>
          <a:p>
            <a:pPr lvl="1" eaLnBrk="1" hangingPunct="1"/>
            <a:r>
              <a:rPr lang="cs-CZ" smtClean="0"/>
              <a:t>A) Věta předmětného jazyka </a:t>
            </a:r>
          </a:p>
          <a:p>
            <a:pPr lvl="1" eaLnBrk="1" hangingPunct="1"/>
            <a:r>
              <a:rPr lang="cs-CZ" smtClean="0"/>
              <a:t>B) Věta metajazyka</a:t>
            </a:r>
          </a:p>
          <a:p>
            <a:pPr lvl="1" eaLnBrk="1" hangingPunct="1"/>
            <a:r>
              <a:rPr lang="cs-CZ" smtClean="0"/>
              <a:t>C) Podvodné věty „tvářící se“ jako A, ale jsou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Jazyk a metajazyk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Úroveň</a:t>
            </a:r>
          </a:p>
          <a:p>
            <a:pPr lvl="1" eaLnBrk="1" hangingPunct="1"/>
            <a:r>
              <a:rPr lang="cs-CZ" smtClean="0"/>
              <a:t>Ontická – předmětnost</a:t>
            </a:r>
          </a:p>
          <a:p>
            <a:pPr lvl="1" eaLnBrk="1" hangingPunct="1"/>
            <a:r>
              <a:rPr lang="cs-CZ" smtClean="0"/>
              <a:t>Epistemická – výpověď o předmětnosti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buFont typeface="Wingdings" pitchFamily="2" charset="2"/>
              <a:buChar char="à"/>
            </a:pPr>
            <a:r>
              <a:rPr lang="cs-CZ" smtClean="0">
                <a:sym typeface="Wingdings" pitchFamily="2" charset="2"/>
              </a:rPr>
              <a:t>Rozlišení (faktu) objektivního světa a jeho popisu (interpretace)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(Zpochybnění objektivity – vše je jen text – pravda není – je jen názor – každý má nárok na názor – každý si plká, co chce)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Rozpoznání lžitextu </a:t>
            </a:r>
            <a:br>
              <a:rPr lang="cs-CZ" sz="3400" smtClean="0"/>
            </a:br>
            <a:r>
              <a:rPr lang="cs-CZ" sz="3400" smtClean="0"/>
              <a:t>— argumentace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smtClean="0"/>
              <a:t>Věcné argumenty</a:t>
            </a:r>
          </a:p>
          <a:p>
            <a:pPr lvl="1" eaLnBrk="1" hangingPunct="1"/>
            <a:r>
              <a:rPr lang="cs-CZ" smtClean="0"/>
              <a:t>Konzistentnost</a:t>
            </a:r>
          </a:p>
          <a:p>
            <a:pPr lvl="1" eaLnBrk="1" hangingPunct="1"/>
            <a:r>
              <a:rPr lang="cs-CZ" smtClean="0"/>
              <a:t>Invariantnost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>
                <a:sym typeface="Wingdings" pitchFamily="2" charset="2"/>
              </a:rPr>
              <a:t></a:t>
            </a:r>
          </a:p>
          <a:p>
            <a:pPr lvl="1" eaLnBrk="1" hangingPunct="1"/>
            <a:r>
              <a:rPr lang="cs-CZ" smtClean="0"/>
              <a:t>Argument z autority</a:t>
            </a:r>
          </a:p>
          <a:p>
            <a:pPr lvl="1" eaLnBrk="1" hangingPunct="1"/>
            <a:r>
              <a:rPr lang="cs-CZ" smtClean="0"/>
              <a:t>Slovní efekty a bonmoty</a:t>
            </a:r>
          </a:p>
          <a:p>
            <a:pPr lvl="1" eaLnBrk="1" hangingPunct="1"/>
            <a:r>
              <a:rPr lang="cs-CZ" smtClean="0"/>
              <a:t>Nadměrnost citací (neúčelnost)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Rozpoznání lžitextu </a:t>
            </a:r>
            <a:br>
              <a:rPr lang="cs-CZ" sz="3400" smtClean="0"/>
            </a:br>
            <a:r>
              <a:rPr lang="cs-CZ" sz="3400" smtClean="0"/>
              <a:t>— obrazové a jazykové prostředky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Metaforičnost jazyka</a:t>
            </a:r>
          </a:p>
          <a:p>
            <a:pPr lvl="1" eaLnBrk="1" hangingPunct="1"/>
            <a:r>
              <a:rPr lang="cs-CZ" smtClean="0"/>
              <a:t>Usazené metafory</a:t>
            </a:r>
          </a:p>
          <a:p>
            <a:pPr lvl="1" eaLnBrk="1" hangingPunct="1"/>
            <a:r>
              <a:rPr lang="cs-CZ" smtClean="0"/>
              <a:t>Konvenční a nekonvenční metafory</a:t>
            </a:r>
          </a:p>
          <a:p>
            <a:pPr lvl="1" eaLnBrk="1" hangingPunct="1"/>
            <a:r>
              <a:rPr lang="cs-CZ" smtClean="0"/>
              <a:t>Vědecká metafora (oborová, nekonvenční)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_TARGET" val="_self"/>
  <p:tag name="GENSWF_MOVIE_PRESENTATION_END_URL_TARGET" val="_self"/>
  <p:tag name="FLASHSPRING_PRESENTATION_TITLE" val="top10_1"/>
</p:tagLst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4170</TotalTime>
  <Words>674</Words>
  <Application>Microsoft Office PowerPoint</Application>
  <PresentationFormat>Předvádění na obrazovce (4:3)</PresentationFormat>
  <Paragraphs>195</Paragraphs>
  <Slides>26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Profil</vt:lpstr>
      <vt:lpstr>Alan Sokal – o jedné aféře</vt:lpstr>
      <vt:lpstr>Prezentace aplikace PowerPoint</vt:lpstr>
      <vt:lpstr>Prezentace aplikace PowerPoint</vt:lpstr>
      <vt:lpstr>Prezentace aplikace PowerPoint</vt:lpstr>
      <vt:lpstr>Vědecký jazyk</vt:lpstr>
      <vt:lpstr>Z Carnapovy klasifikace vět </vt:lpstr>
      <vt:lpstr>Jazyk a metajazyk</vt:lpstr>
      <vt:lpstr>Rozpoznání lžitextu  — argumentace</vt:lpstr>
      <vt:lpstr>Rozpoznání lžitextu  — obrazové a jazykové prostředky</vt:lpstr>
      <vt:lpstr>Francouzská strategie</vt:lpstr>
      <vt:lpstr>Německá strategie</vt:lpstr>
      <vt:lpstr>Anglická strategie</vt:lpstr>
      <vt:lpstr>Argumentace</vt:lpstr>
      <vt:lpstr>Technická složka argumentace</vt:lpstr>
      <vt:lpstr>Paradigmata, principy usuzování, logické požadavky</vt:lpstr>
      <vt:lpstr>Věcná složka argumentace</vt:lpstr>
      <vt:lpstr>Vědecká teorie — fakta</vt:lpstr>
      <vt:lpstr>Vznik vědecké teorie  — 1. domněnka </vt:lpstr>
      <vt:lpstr>Vznik vědecké teorie   — 2. hypotéza</vt:lpstr>
      <vt:lpstr>Vznik vědecké teorie   — 3. teorie</vt:lpstr>
      <vt:lpstr>Interpretace teorie</vt:lpstr>
      <vt:lpstr>Funkce teorie</vt:lpstr>
      <vt:lpstr>Explanace (explikace)</vt:lpstr>
      <vt:lpstr>Predikce </vt:lpstr>
      <vt:lpstr>Predikce</vt:lpstr>
      <vt:lpstr>Predikce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metajazyk</dc:title>
  <dc:creator>josef</dc:creator>
  <cp:lastModifiedBy>student</cp:lastModifiedBy>
  <cp:revision>61</cp:revision>
  <cp:lastPrinted>1601-01-01T00:00:00Z</cp:lastPrinted>
  <dcterms:created xsi:type="dcterms:W3CDTF">2008-02-14T21:04:29Z</dcterms:created>
  <dcterms:modified xsi:type="dcterms:W3CDTF">2012-10-05T09:19:56Z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