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80" r:id="rId1"/>
  </p:sldMasterIdLst>
  <p:sldIdLst>
    <p:sldId id="256" r:id="rId2"/>
    <p:sldId id="259" r:id="rId3"/>
    <p:sldId id="258" r:id="rId4"/>
    <p:sldId id="260" r:id="rId5"/>
    <p:sldId id="268" r:id="rId6"/>
    <p:sldId id="269" r:id="rId7"/>
    <p:sldId id="271" r:id="rId8"/>
    <p:sldId id="272" r:id="rId9"/>
    <p:sldId id="270" r:id="rId10"/>
    <p:sldId id="273" r:id="rId11"/>
    <p:sldId id="261" r:id="rId12"/>
    <p:sldId id="274" r:id="rId13"/>
    <p:sldId id="275" r:id="rId14"/>
    <p:sldId id="286" r:id="rId15"/>
    <p:sldId id="287" r:id="rId16"/>
    <p:sldId id="288" r:id="rId17"/>
    <p:sldId id="284" r:id="rId18"/>
    <p:sldId id="285" r:id="rId19"/>
    <p:sldId id="262" r:id="rId20"/>
    <p:sldId id="263" r:id="rId21"/>
    <p:sldId id="264" r:id="rId22"/>
    <p:sldId id="265" r:id="rId23"/>
    <p:sldId id="266" r:id="rId24"/>
    <p:sldId id="267" r:id="rId25"/>
    <p:sldId id="277" r:id="rId26"/>
    <p:sldId id="278" r:id="rId27"/>
    <p:sldId id="280" r:id="rId28"/>
    <p:sldId id="279" r:id="rId29"/>
    <p:sldId id="281" r:id="rId30"/>
    <p:sldId id="282" r:id="rId31"/>
    <p:sldId id="283" r:id="rId32"/>
    <p:sldId id="276" r:id="rId3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51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101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273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433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42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8595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226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576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551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546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0A05-029B-40AD-B47C-DACDCF409FF1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251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00A05-029B-40AD-B47C-DACDCF409FF1}" type="datetimeFigureOut">
              <a:rPr lang="cs-CZ" smtClean="0"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4982-2559-4979-A1A1-C39B131ACF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49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prirucka.ujc.cas.cz/?id=730#nadpis14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PLIN033_3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 err="1"/>
              <a:t>Přegenerovávání</a:t>
            </a:r>
            <a:r>
              <a:rPr lang="cs-CZ" dirty="0"/>
              <a:t> a </a:t>
            </a:r>
            <a:r>
              <a:rPr lang="cs-CZ" dirty="0" err="1"/>
              <a:t>podgenerovávání</a:t>
            </a:r>
            <a:r>
              <a:rPr lang="cs-CZ" dirty="0"/>
              <a:t> – dva problémy automatické analýzy přirozeného jazyka, konkrétně slovotvorby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44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Přít/přítel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25" y="2776538"/>
            <a:ext cx="4171950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797152"/>
            <a:ext cx="27432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513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 </a:t>
            </a:r>
            <a:r>
              <a:rPr lang="cs-CZ" dirty="0" err="1" smtClean="0"/>
              <a:t>přegenerovávání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Příliš široké formální vymezení</a:t>
            </a:r>
          </a:p>
          <a:p>
            <a:r>
              <a:rPr lang="cs-CZ" dirty="0" smtClean="0"/>
              <a:t>Nemožnost užšího formálního vymezení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031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</a:t>
            </a:r>
            <a:r>
              <a:rPr lang="cs-CZ" dirty="0" err="1" smtClean="0"/>
              <a:t>odgenerovávání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jsou slova jako </a:t>
            </a:r>
            <a:r>
              <a:rPr lang="cs-CZ" i="1" dirty="0" smtClean="0"/>
              <a:t>ředitel, uchvatitel, šiřitel, majitel, pisatel, … ?</a:t>
            </a:r>
          </a:p>
          <a:p>
            <a:r>
              <a:rPr lang="cs-CZ" dirty="0" smtClean="0"/>
              <a:t>Zahrnutí alternací do vyhledávání jakožto prostředek zúžení definice hledaných jednotek.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06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Derivační pravidla a výsledky pro derivaci sloveso – dějové jméno na -</a:t>
            </a:r>
            <a:r>
              <a:rPr lang="cs-CZ" i="1" dirty="0" smtClean="0"/>
              <a:t>tel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/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563" y="1628800"/>
            <a:ext cx="7762875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649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Derivační pravidla a výsledky pro derivaci sloveso – dějové jméno na -</a:t>
            </a:r>
            <a:r>
              <a:rPr lang="cs-CZ" i="1" dirty="0"/>
              <a:t>tel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86229"/>
            <a:ext cx="8229600" cy="4153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6612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Derivační pravidla a výsledky pro derivaci sloveso – dějové jméno na -</a:t>
            </a:r>
            <a:r>
              <a:rPr lang="cs-CZ" i="1" dirty="0"/>
              <a:t>tel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52502"/>
            <a:ext cx="8229600" cy="4421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230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cs-CZ" dirty="0" err="1" smtClean="0"/>
              <a:t>Přegenerované</a:t>
            </a:r>
            <a:r>
              <a:rPr lang="cs-CZ" dirty="0" smtClean="0"/>
              <a:t> doklady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1400" i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i="1" baseline="30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mučet</a:t>
            </a:r>
            <a:r>
              <a:rPr lang="cs-CZ" sz="1400" i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/mučitel</a:t>
            </a:r>
            <a:r>
              <a:rPr lang="cs-CZ" sz="1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proset/</a:t>
            </a:r>
            <a:r>
              <a:rPr lang="cs-CZ" sz="14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prositel</a:t>
            </a:r>
            <a:r>
              <a:rPr lang="cs-CZ" sz="1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i="1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těžet</a:t>
            </a:r>
            <a:r>
              <a:rPr lang="cs-CZ" sz="1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/těžitel, zcizet/zcizitel.</a:t>
            </a:r>
            <a:endParaRPr lang="cs-CZ" sz="14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mocnět/mocnitel, pět/</a:t>
            </a:r>
            <a:r>
              <a:rPr lang="cs-CZ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pitel</a:t>
            </a:r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zmocnět/zmocnitel, pro­sít/</a:t>
            </a:r>
            <a:r>
              <a:rPr lang="cs-CZ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prositel</a:t>
            </a:r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učít</a:t>
            </a:r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/učitel.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dát/datel.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Tento případ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přegenerovávání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bylo možno eliminovat aplikací podmínky, že substantivum musí být skloňováno podle vzoru </a:t>
            </a:r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muž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již by bylo možno zadat v případě, že bychom pracovali se strojovým slovníkem značkovaným tak, že by součástí značky byla i informace o flektivním typu (vzor). 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Jedná se o substantiva </a:t>
            </a:r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přítel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nepřítel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V praxi automatické morfologické analýzy (lemmatizace) nepanuje jednota v interpretaci derivátů se záporkou </a:t>
            </a:r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ne-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srv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Osolsobě 2007</a:t>
            </a:r>
            <a:r>
              <a:rPr lang="cs-CZ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 Řešení tohoto problému přesahuje záměr této práce. </a:t>
            </a:r>
          </a:p>
          <a:p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zařádit/</a:t>
            </a:r>
            <a:r>
              <a:rPr lang="cs-CZ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zařaditel</a:t>
            </a:r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boudit</a:t>
            </a:r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/buditel, moučit/mučitel.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ohlédat</a:t>
            </a:r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ohledatel</a:t>
            </a:r>
            <a:r>
              <a:rPr lang="cs-CZ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7679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Přehled alternací</a:t>
            </a:r>
            <a:endParaRPr lang="cs-CZ" dirty="0"/>
          </a:p>
        </p:txBody>
      </p:sp>
      <p:pic>
        <p:nvPicPr>
          <p:cNvPr id="1037" name="Picture 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4017" y="1600200"/>
            <a:ext cx="421596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665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alternací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72816"/>
            <a:ext cx="649605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8514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dvojic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at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</a:t>
            </a:r>
            <a:r>
              <a:rPr lang="cs-CZ" b="1" dirty="0" err="1" smtClean="0"/>
              <a:t>áč</a:t>
            </a:r>
            <a:r>
              <a:rPr lang="cs-CZ" b="1" dirty="0" smtClean="0"/>
              <a:t>/k1gMnSc1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28913"/>
            <a:ext cx="9144000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23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 smtClean="0"/>
              <a:t>Formální definici (algoritmu) odpovídají jednotky, které tvoří homogenní skupinu (tu, kterou se prostřednictvím formálního zadání snažíme definovat), ale i jednotky, které jsou vůči této skupině heterogenní. Tento jev spadá na vrub obecné vlastnosti přirozeného jazyka, jíž je víceznačnost (homonymie) na všech úrovních. 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96217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556792"/>
            <a:ext cx="7981950" cy="51059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856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klepetáč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Slovník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295525"/>
            <a:ext cx="8208913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27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krkáč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slovník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2386013"/>
            <a:ext cx="552450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0775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Polyfunkčnost prostředku (-á-č x –</a:t>
            </a:r>
            <a:r>
              <a:rPr lang="cs-CZ" dirty="0" err="1" smtClean="0"/>
              <a:t>áč</a:t>
            </a:r>
            <a:r>
              <a:rPr lang="cs-CZ" dirty="0" smtClean="0"/>
              <a:t>)</a:t>
            </a:r>
          </a:p>
          <a:p>
            <a:r>
              <a:rPr lang="cs-CZ" dirty="0" smtClean="0"/>
              <a:t>Závisí na mimojazykových znalostech</a:t>
            </a:r>
          </a:p>
          <a:p>
            <a:r>
              <a:rPr lang="cs-CZ" dirty="0" smtClean="0"/>
              <a:t>Obtížně se formálně definuje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86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Nedostatky ve formální definici</a:t>
            </a:r>
          </a:p>
          <a:p>
            <a:r>
              <a:rPr lang="cs-CZ" dirty="0" smtClean="0"/>
              <a:t>Nepravidelnosti (</a:t>
            </a:r>
            <a:r>
              <a:rPr lang="cs-CZ" i="1" dirty="0" smtClean="0"/>
              <a:t>vozač, trubač</a:t>
            </a:r>
            <a:r>
              <a:rPr lang="cs-CZ" dirty="0" smtClean="0"/>
              <a:t>)</a:t>
            </a:r>
          </a:p>
          <a:p>
            <a:r>
              <a:rPr lang="cs-CZ" dirty="0" smtClean="0"/>
              <a:t>Jednotky nejsou zachyceny ve slovníku</a:t>
            </a:r>
          </a:p>
          <a:p>
            <a:r>
              <a:rPr lang="cs-CZ" dirty="0" smtClean="0"/>
              <a:t>Jednotkám nezachyceným ve slovníku chybí interpretace na úrovni lemmatu a morfologické značky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93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Morfio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k</a:t>
            </a:r>
            <a:r>
              <a:rPr lang="cs-CZ" i="1" dirty="0" smtClean="0">
                <a:solidFill>
                  <a:srgbClr val="FF0000"/>
                </a:solidFill>
              </a:rPr>
              <a:t>ou</a:t>
            </a:r>
            <a:r>
              <a:rPr lang="cs-CZ" i="1" dirty="0" smtClean="0"/>
              <a:t>t/k</a:t>
            </a:r>
            <a:r>
              <a:rPr lang="cs-CZ" i="1" dirty="0" smtClean="0">
                <a:solidFill>
                  <a:srgbClr val="FF0000"/>
                </a:solidFill>
              </a:rPr>
              <a:t>ou</a:t>
            </a:r>
            <a:r>
              <a:rPr lang="cs-CZ" i="1" dirty="0" smtClean="0"/>
              <a:t>č, kl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t/kl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č, s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lat/</a:t>
            </a:r>
            <a:r>
              <a:rPr lang="cs-CZ" i="1" dirty="0" err="1" smtClean="0"/>
              <a:t>s</a:t>
            </a:r>
            <a:r>
              <a:rPr lang="cs-CZ" i="1" dirty="0" err="1" smtClean="0">
                <a:solidFill>
                  <a:srgbClr val="FF0000"/>
                </a:solidFill>
              </a:rPr>
              <a:t>a</a:t>
            </a:r>
            <a:r>
              <a:rPr lang="cs-CZ" i="1" dirty="0" err="1" smtClean="0"/>
              <a:t>lač</a:t>
            </a:r>
            <a:endParaRPr lang="cs-CZ" i="1" dirty="0" smtClean="0"/>
          </a:p>
          <a:p>
            <a:r>
              <a:rPr lang="cs-CZ" dirty="0" smtClean="0"/>
              <a:t>Propria: </a:t>
            </a:r>
            <a:r>
              <a:rPr lang="cs-CZ" i="1" dirty="0" smtClean="0"/>
              <a:t>m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chat/M</a:t>
            </a:r>
            <a:r>
              <a:rPr lang="cs-CZ" i="1" dirty="0" smtClean="0">
                <a:solidFill>
                  <a:srgbClr val="FF0000"/>
                </a:solidFill>
              </a:rPr>
              <a:t>a</a:t>
            </a:r>
            <a:r>
              <a:rPr lang="cs-CZ" i="1" dirty="0" smtClean="0"/>
              <a:t>chač, tykat/Tykač, dědit/Dědič, p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skat/P</a:t>
            </a:r>
            <a:r>
              <a:rPr lang="cs-CZ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skač, kop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t/Kop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č, klapat/Klapač, kov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t/Kov</a:t>
            </a:r>
            <a:r>
              <a:rPr lang="cs-CZ" i="1" dirty="0" smtClean="0">
                <a:solidFill>
                  <a:srgbClr val="00B050"/>
                </a:solidFill>
              </a:rPr>
              <a:t>a</a:t>
            </a:r>
            <a:r>
              <a:rPr lang="cs-CZ" i="1" dirty="0" smtClean="0"/>
              <a:t>č, plesk</a:t>
            </a:r>
            <a:r>
              <a:rPr lang="cs-CZ" i="1" dirty="0" smtClean="0">
                <a:solidFill>
                  <a:srgbClr val="92D050"/>
                </a:solidFill>
              </a:rPr>
              <a:t>a</a:t>
            </a:r>
            <a:r>
              <a:rPr lang="cs-CZ" i="1" dirty="0" smtClean="0"/>
              <a:t>t/Plesk</a:t>
            </a:r>
            <a:r>
              <a:rPr lang="cs-CZ" i="1" dirty="0" smtClean="0">
                <a:solidFill>
                  <a:srgbClr val="92D050"/>
                </a:solidFill>
              </a:rPr>
              <a:t>a</a:t>
            </a:r>
            <a:r>
              <a:rPr lang="cs-CZ" i="1" dirty="0" smtClean="0"/>
              <a:t>č, b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lit/</a:t>
            </a:r>
            <a:r>
              <a:rPr lang="cs-CZ" i="1" dirty="0" err="1" smtClean="0"/>
              <a:t>B</a:t>
            </a:r>
            <a:r>
              <a:rPr lang="cs-CZ" i="1" dirty="0" err="1" smtClean="0">
                <a:solidFill>
                  <a:srgbClr val="FF0000"/>
                </a:solidFill>
              </a:rPr>
              <a:t>i</a:t>
            </a:r>
            <a:r>
              <a:rPr lang="cs-CZ" i="1" dirty="0" err="1" smtClean="0"/>
              <a:t>lič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8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</a:t>
            </a:r>
            <a:r>
              <a:rPr lang="cs-CZ" dirty="0" err="1" smtClean="0"/>
              <a:t>přegenerovávání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hláskové alternace </a:t>
            </a:r>
            <a:r>
              <a:rPr lang="cs-CZ" dirty="0" smtClean="0">
                <a:solidFill>
                  <a:srgbClr val="FF0000"/>
                </a:solidFill>
              </a:rPr>
              <a:t>kořenového vokálu </a:t>
            </a:r>
            <a:r>
              <a:rPr lang="cs-CZ" dirty="0" smtClean="0"/>
              <a:t>u derivátů od sloves </a:t>
            </a:r>
            <a:r>
              <a:rPr lang="cs-CZ" dirty="0" smtClean="0">
                <a:solidFill>
                  <a:srgbClr val="FF0000"/>
                </a:solidFill>
              </a:rPr>
              <a:t>III. třídy </a:t>
            </a:r>
            <a:r>
              <a:rPr lang="cs-CZ" dirty="0" smtClean="0"/>
              <a:t>podle kmene prézentního (vzor </a:t>
            </a:r>
            <a:r>
              <a:rPr lang="cs-CZ" i="1" dirty="0" smtClean="0">
                <a:solidFill>
                  <a:srgbClr val="FF0000"/>
                </a:solidFill>
              </a:rPr>
              <a:t>krýt</a:t>
            </a:r>
            <a:r>
              <a:rPr lang="cs-CZ" dirty="0" smtClean="0"/>
              <a:t>)</a:t>
            </a:r>
          </a:p>
          <a:p>
            <a:r>
              <a:rPr lang="cs-CZ" dirty="0"/>
              <a:t>hláskové </a:t>
            </a:r>
            <a:r>
              <a:rPr lang="cs-CZ" dirty="0" smtClean="0"/>
              <a:t>alternace </a:t>
            </a:r>
            <a:r>
              <a:rPr lang="cs-CZ" dirty="0">
                <a:solidFill>
                  <a:srgbClr val="FF0000"/>
                </a:solidFill>
              </a:rPr>
              <a:t>kořenového vokálu </a:t>
            </a:r>
            <a:r>
              <a:rPr lang="cs-CZ" dirty="0" smtClean="0"/>
              <a:t>u ostatních tříd a vzorů</a:t>
            </a:r>
          </a:p>
          <a:p>
            <a:r>
              <a:rPr lang="cs-CZ" dirty="0"/>
              <a:t>hláskové </a:t>
            </a:r>
            <a:r>
              <a:rPr lang="cs-CZ" dirty="0" smtClean="0"/>
              <a:t>alternace </a:t>
            </a:r>
            <a:r>
              <a:rPr lang="cs-CZ" dirty="0" smtClean="0">
                <a:solidFill>
                  <a:srgbClr val="00B050"/>
                </a:solidFill>
              </a:rPr>
              <a:t>kmenotvorného vokálu </a:t>
            </a:r>
            <a:r>
              <a:rPr lang="cs-CZ" dirty="0"/>
              <a:t>u ostatních tříd a </a:t>
            </a:r>
            <a:r>
              <a:rPr lang="cs-CZ" dirty="0" smtClean="0"/>
              <a:t>vzorů</a:t>
            </a:r>
          </a:p>
        </p:txBody>
      </p:sp>
    </p:spTree>
    <p:extLst>
      <p:ext uri="{BB962C8B-B14F-4D97-AF65-F5344CB8AC3E}">
        <p14:creationId xmlns:p14="http://schemas.microsoft.com/office/powerpoint/2010/main" val="293025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Alternace </a:t>
            </a:r>
            <a:r>
              <a:rPr lang="cs-CZ" dirty="0" err="1" smtClean="0"/>
              <a:t>KoV</a:t>
            </a:r>
            <a:r>
              <a:rPr lang="cs-CZ" dirty="0" smtClean="0"/>
              <a:t> u derivátů sloves podle </a:t>
            </a:r>
            <a:r>
              <a:rPr lang="cs-CZ" i="1" dirty="0" smtClean="0">
                <a:solidFill>
                  <a:srgbClr val="FF0000"/>
                </a:solidFill>
              </a:rPr>
              <a:t>krýt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hr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t/hr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č</a:t>
            </a:r>
          </a:p>
          <a:p>
            <a:r>
              <a:rPr lang="cs-CZ" i="1" dirty="0" smtClean="0"/>
              <a:t>chc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t/chc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č</a:t>
            </a:r>
          </a:p>
          <a:p>
            <a:r>
              <a:rPr lang="cs-CZ" i="1" dirty="0" smtClean="0"/>
              <a:t>? p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t/p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č</a:t>
            </a:r>
          </a:p>
          <a:p>
            <a:r>
              <a:rPr lang="cs-CZ" i="1" dirty="0" smtClean="0"/>
              <a:t>? p</a:t>
            </a:r>
            <a:r>
              <a:rPr lang="cs-CZ" i="1" dirty="0" smtClean="0">
                <a:solidFill>
                  <a:srgbClr val="FF0000"/>
                </a:solidFill>
              </a:rPr>
              <a:t>ě</a:t>
            </a:r>
            <a:r>
              <a:rPr lang="cs-CZ" i="1" dirty="0" smtClean="0"/>
              <a:t>t/</a:t>
            </a:r>
            <a:r>
              <a:rPr lang="cs-CZ" i="1" dirty="0" err="1" smtClean="0"/>
              <a:t>p</a:t>
            </a:r>
            <a:r>
              <a:rPr lang="cs-CZ" i="1" dirty="0" err="1" smtClean="0">
                <a:solidFill>
                  <a:srgbClr val="FF0000"/>
                </a:solidFill>
              </a:rPr>
              <a:t>ě</a:t>
            </a:r>
            <a:r>
              <a:rPr lang="cs-CZ" i="1" dirty="0" err="1" smtClean="0"/>
              <a:t>č</a:t>
            </a:r>
            <a:endParaRPr lang="cs-CZ" i="1" dirty="0" smtClean="0"/>
          </a:p>
          <a:p>
            <a:r>
              <a:rPr lang="cs-CZ" i="1" dirty="0" smtClean="0"/>
              <a:t>? s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t/</a:t>
            </a:r>
            <a:r>
              <a:rPr lang="cs-CZ" i="1" dirty="0" err="1" smtClean="0"/>
              <a:t>s</a:t>
            </a:r>
            <a:r>
              <a:rPr lang="cs-CZ" i="1" dirty="0" err="1" smtClean="0">
                <a:solidFill>
                  <a:srgbClr val="FF0000"/>
                </a:solidFill>
              </a:rPr>
              <a:t>í</a:t>
            </a:r>
            <a:r>
              <a:rPr lang="cs-CZ" i="1" dirty="0" err="1" smtClean="0"/>
              <a:t>č</a:t>
            </a:r>
            <a:endParaRPr lang="cs-CZ" i="1" dirty="0" smtClean="0"/>
          </a:p>
        </p:txBody>
      </p:sp>
    </p:spTree>
    <p:extLst>
      <p:ext uri="{BB962C8B-B14F-4D97-AF65-F5344CB8AC3E}">
        <p14:creationId xmlns:p14="http://schemas.microsoft.com/office/powerpoint/2010/main" val="47499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</a:t>
            </a:r>
            <a:r>
              <a:rPr lang="cs-CZ" dirty="0" smtClean="0"/>
              <a:t> </a:t>
            </a:r>
            <a:r>
              <a:rPr lang="cs-CZ" dirty="0"/>
              <a:t>korpusech lze </a:t>
            </a:r>
            <a:r>
              <a:rPr lang="cs-CZ" dirty="0" smtClean="0"/>
              <a:t>najít (SYN)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p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</a:t>
            </a:r>
            <a:r>
              <a:rPr lang="cs-CZ" dirty="0" smtClean="0"/>
              <a:t> (čaj)/ </a:t>
            </a:r>
            <a:r>
              <a:rPr lang="cs-CZ" i="1" dirty="0" err="1" smtClean="0"/>
              <a:t>čajp</a:t>
            </a:r>
            <a:r>
              <a:rPr lang="cs-CZ" i="1" dirty="0" err="1" smtClean="0">
                <a:solidFill>
                  <a:srgbClr val="FF0000"/>
                </a:solidFill>
              </a:rPr>
              <a:t>í</a:t>
            </a:r>
            <a:r>
              <a:rPr lang="cs-CZ" i="1" dirty="0" err="1" smtClean="0"/>
              <a:t>č</a:t>
            </a:r>
            <a:endParaRPr lang="cs-CZ" i="1" dirty="0" smtClean="0"/>
          </a:p>
          <a:p>
            <a:r>
              <a:rPr lang="cs-CZ" i="1" dirty="0" smtClean="0"/>
              <a:t>ž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t/</a:t>
            </a:r>
            <a:r>
              <a:rPr lang="cs-CZ" i="1" dirty="0" err="1" smtClean="0"/>
              <a:t>ž</a:t>
            </a:r>
            <a:r>
              <a:rPr lang="cs-CZ" i="1" dirty="0" err="1" smtClean="0">
                <a:solidFill>
                  <a:srgbClr val="FF0000"/>
                </a:solidFill>
              </a:rPr>
              <a:t>í</a:t>
            </a:r>
            <a:r>
              <a:rPr lang="cs-CZ" i="1" dirty="0" err="1" smtClean="0"/>
              <a:t>č</a:t>
            </a:r>
            <a:endParaRPr lang="cs-CZ" i="1" dirty="0" smtClean="0"/>
          </a:p>
          <a:p>
            <a:r>
              <a:rPr lang="cs-CZ" b="1" i="1" dirty="0" smtClean="0">
                <a:solidFill>
                  <a:srgbClr val="FF0000"/>
                </a:solidFill>
              </a:rPr>
              <a:t>! </a:t>
            </a:r>
            <a:r>
              <a:rPr lang="cs-CZ" i="1" dirty="0" smtClean="0"/>
              <a:t>š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t/š</a:t>
            </a:r>
            <a:r>
              <a:rPr lang="cs-CZ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č</a:t>
            </a:r>
          </a:p>
          <a:p>
            <a:endParaRPr lang="cs-CZ" i="1" dirty="0" smtClean="0"/>
          </a:p>
          <a:p>
            <a:endParaRPr lang="cs-CZ" i="1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145" y="3429000"/>
            <a:ext cx="63150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19" y="3800433"/>
            <a:ext cx="8055916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97152"/>
            <a:ext cx="798675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294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kromě toho u neživotných máme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b</a:t>
            </a:r>
            <a:r>
              <a:rPr lang="cs-CZ" i="1" dirty="0" smtClean="0">
                <a:solidFill>
                  <a:srgbClr val="FF0000"/>
                </a:solidFill>
              </a:rPr>
              <a:t>í</a:t>
            </a:r>
            <a:r>
              <a:rPr lang="cs-CZ" i="1" dirty="0" smtClean="0"/>
              <a:t>t/b</a:t>
            </a:r>
            <a:r>
              <a:rPr lang="cs-CZ" i="1" dirty="0" smtClean="0">
                <a:solidFill>
                  <a:srgbClr val="FF0000"/>
                </a:solidFill>
              </a:rPr>
              <a:t>i</a:t>
            </a:r>
            <a:r>
              <a:rPr lang="cs-CZ" i="1" dirty="0" smtClean="0"/>
              <a:t>č</a:t>
            </a:r>
          </a:p>
          <a:p>
            <a:r>
              <a:rPr lang="cs-CZ" i="1" dirty="0" smtClean="0"/>
              <a:t>r</a:t>
            </a:r>
            <a:r>
              <a:rPr lang="cs-CZ" i="1" dirty="0" smtClean="0">
                <a:solidFill>
                  <a:srgbClr val="FF0000"/>
                </a:solidFill>
              </a:rPr>
              <a:t>ý</a:t>
            </a:r>
            <a:r>
              <a:rPr lang="cs-CZ" i="1" dirty="0" smtClean="0"/>
              <a:t>t/r</a:t>
            </a:r>
            <a:r>
              <a:rPr lang="cs-CZ" i="1" dirty="0" smtClean="0">
                <a:solidFill>
                  <a:srgbClr val="FF0000"/>
                </a:solidFill>
              </a:rPr>
              <a:t>ý</a:t>
            </a:r>
            <a:r>
              <a:rPr lang="cs-CZ" i="1" dirty="0" smtClean="0"/>
              <a:t>č</a:t>
            </a:r>
            <a:endParaRPr lang="cs-CZ" i="1" dirty="0"/>
          </a:p>
          <a:p>
            <a:pPr marL="0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59748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Podgenerovávání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 smtClean="0"/>
              <a:t>Rubem téže mince je tzv. </a:t>
            </a:r>
            <a:r>
              <a:rPr lang="cs-CZ" altLang="cs-CZ" i="1" dirty="0" err="1" smtClean="0"/>
              <a:t>podgenerovávání</a:t>
            </a:r>
            <a:r>
              <a:rPr lang="cs-CZ" altLang="cs-CZ" i="1" dirty="0" smtClean="0"/>
              <a:t>, tedy případ, kdy formální zadání je vymezeno příliš úzce, takže nejsou zachyceny jednotky, které se jeho prostřednictvím snažíme definovat.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1419173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Všimněme si dvojic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vypr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vět/vypr</a:t>
            </a:r>
            <a:r>
              <a:rPr lang="cs-CZ" i="1" dirty="0" smtClean="0">
                <a:solidFill>
                  <a:srgbClr val="FF0000"/>
                </a:solidFill>
              </a:rPr>
              <a:t>a</a:t>
            </a:r>
            <a:r>
              <a:rPr lang="cs-CZ" i="1" dirty="0" smtClean="0"/>
              <a:t>věč </a:t>
            </a:r>
            <a:r>
              <a:rPr lang="en-US" i="1" dirty="0" smtClean="0"/>
              <a:t>|</a:t>
            </a:r>
            <a:r>
              <a:rPr lang="cs-CZ" i="1" dirty="0" smtClean="0"/>
              <a:t>vypr</a:t>
            </a:r>
            <a:r>
              <a:rPr lang="cs-CZ" i="1" dirty="0" smtClean="0">
                <a:solidFill>
                  <a:srgbClr val="FF0000"/>
                </a:solidFill>
              </a:rPr>
              <a:t>á</a:t>
            </a:r>
            <a:r>
              <a:rPr lang="cs-CZ" i="1" dirty="0" smtClean="0"/>
              <a:t>věč</a:t>
            </a:r>
            <a:endParaRPr lang="en-US" i="1" dirty="0" smtClean="0"/>
          </a:p>
          <a:p>
            <a:r>
              <a:rPr lang="cs-CZ" i="1" dirty="0" smtClean="0"/>
              <a:t>vy</a:t>
            </a:r>
            <a:r>
              <a:rPr lang="en-US" i="1" dirty="0" err="1" smtClean="0"/>
              <a:t>jedn</a:t>
            </a:r>
            <a:r>
              <a:rPr lang="cs-CZ" i="1" dirty="0" err="1" smtClean="0">
                <a:solidFill>
                  <a:srgbClr val="FF0000"/>
                </a:solidFill>
              </a:rPr>
              <a:t>á</a:t>
            </a:r>
            <a:r>
              <a:rPr lang="cs-CZ" i="1" dirty="0" err="1" smtClean="0"/>
              <a:t>v</a:t>
            </a:r>
            <a:r>
              <a:rPr lang="en-US" i="1" dirty="0" smtClean="0"/>
              <a:t>a</a:t>
            </a:r>
            <a:r>
              <a:rPr lang="cs-CZ" i="1" dirty="0" smtClean="0"/>
              <a:t>t/vy</a:t>
            </a:r>
            <a:r>
              <a:rPr lang="en-US" i="1" dirty="0" err="1" smtClean="0"/>
              <a:t>jedn</a:t>
            </a:r>
            <a:r>
              <a:rPr lang="cs-CZ" i="1" dirty="0" err="1" smtClean="0">
                <a:solidFill>
                  <a:srgbClr val="FF0000"/>
                </a:solidFill>
              </a:rPr>
              <a:t>a</a:t>
            </a:r>
            <a:r>
              <a:rPr lang="cs-CZ" i="1" dirty="0" err="1" smtClean="0"/>
              <a:t>v</a:t>
            </a:r>
            <a:r>
              <a:rPr lang="en-US" i="1" dirty="0" smtClean="0"/>
              <a:t>a</a:t>
            </a:r>
            <a:r>
              <a:rPr lang="cs-CZ" i="1" dirty="0" smtClean="0"/>
              <a:t>č </a:t>
            </a:r>
            <a:r>
              <a:rPr lang="en-US" i="1" dirty="0"/>
              <a:t>|</a:t>
            </a:r>
            <a:r>
              <a:rPr lang="cs-CZ" i="1" dirty="0" smtClean="0"/>
              <a:t>vy</a:t>
            </a:r>
            <a:r>
              <a:rPr lang="en-US" i="1" dirty="0" err="1" smtClean="0"/>
              <a:t>jedn</a:t>
            </a:r>
            <a:r>
              <a:rPr lang="cs-CZ" i="1" dirty="0" err="1" smtClean="0">
                <a:solidFill>
                  <a:srgbClr val="FF0000"/>
                </a:solidFill>
              </a:rPr>
              <a:t>á</a:t>
            </a:r>
            <a:r>
              <a:rPr lang="cs-CZ" i="1" dirty="0" err="1" smtClean="0"/>
              <a:t>v</a:t>
            </a:r>
            <a:r>
              <a:rPr lang="en-US" i="1" dirty="0" smtClean="0"/>
              <a:t>a</a:t>
            </a:r>
            <a:r>
              <a:rPr lang="cs-CZ" i="1" smtClean="0"/>
              <a:t>č</a:t>
            </a:r>
            <a:endParaRPr lang="cs-CZ" i="1" dirty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724048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IJP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err="1">
                <a:hlinkClick r:id="rId2"/>
              </a:rPr>
              <a:t>prirucka.ujc.cas.cz</a:t>
            </a:r>
            <a:r>
              <a:rPr lang="cs-CZ" dirty="0">
                <a:hlinkClick r:id="rId2"/>
              </a:rPr>
              <a:t>/?</a:t>
            </a:r>
            <a:r>
              <a:rPr lang="cs-CZ" dirty="0" smtClean="0">
                <a:hlinkClick r:id="rId2"/>
              </a:rPr>
              <a:t>id=</a:t>
            </a:r>
            <a:r>
              <a:rPr lang="cs-CZ" dirty="0" err="1" smtClean="0">
                <a:hlinkClick r:id="rId2"/>
              </a:rPr>
              <a:t>730#nadpis14</a:t>
            </a:r>
            <a:endParaRPr lang="cs-CZ" dirty="0" smtClean="0"/>
          </a:p>
          <a:p>
            <a:r>
              <a:rPr lang="cs-CZ" b="1" dirty="0"/>
              <a:t>2 Střídání krátkých a dlouhých samohlásek při tvoření slov</a:t>
            </a:r>
          </a:p>
          <a:p>
            <a:r>
              <a:rPr lang="cs-CZ" dirty="0" smtClean="0"/>
              <a:t>Příklady nikoli pravidla (?seznamy výjimek)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6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na 29.10. 2014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Pomocí nástrojů </a:t>
            </a:r>
            <a:r>
              <a:rPr lang="cs-CZ" i="1" dirty="0" err="1" smtClean="0"/>
              <a:t>Deriv</a:t>
            </a:r>
            <a:r>
              <a:rPr lang="cs-CZ" i="1" dirty="0" smtClean="0"/>
              <a:t> </a:t>
            </a:r>
            <a:r>
              <a:rPr lang="cs-CZ" dirty="0" smtClean="0"/>
              <a:t>a </a:t>
            </a:r>
            <a:r>
              <a:rPr lang="cs-CZ" i="1" dirty="0" err="1" smtClean="0"/>
              <a:t>morfio</a:t>
            </a:r>
            <a:r>
              <a:rPr lang="cs-CZ" i="1" dirty="0" smtClean="0"/>
              <a:t> </a:t>
            </a:r>
            <a:r>
              <a:rPr lang="cs-CZ" dirty="0" smtClean="0"/>
              <a:t>vyhledejte kandidáty na dvojice sloveso-jméno prostředku na –</a:t>
            </a:r>
            <a:r>
              <a:rPr lang="cs-CZ" smtClean="0"/>
              <a:t>dlo.</a:t>
            </a:r>
            <a:endParaRPr lang="cs-CZ" dirty="0" smtClean="0"/>
          </a:p>
          <a:p>
            <a:r>
              <a:rPr lang="cs-CZ" dirty="0" smtClean="0"/>
              <a:t>P</a:t>
            </a:r>
            <a:r>
              <a:rPr lang="en-US" dirty="0" err="1" smtClean="0"/>
              <a:t>opi</a:t>
            </a:r>
            <a:r>
              <a:rPr lang="cs-CZ" dirty="0" err="1" smtClean="0"/>
              <a:t>šte</a:t>
            </a:r>
            <a:r>
              <a:rPr lang="cs-CZ" dirty="0" smtClean="0"/>
              <a:t> případy </a:t>
            </a:r>
            <a:r>
              <a:rPr lang="cs-CZ" dirty="0" err="1" smtClean="0"/>
              <a:t>přegenerování</a:t>
            </a:r>
            <a:r>
              <a:rPr lang="cs-CZ" dirty="0" smtClean="0"/>
              <a:t> popř. </a:t>
            </a:r>
            <a:r>
              <a:rPr lang="cs-CZ" dirty="0" err="1" smtClean="0"/>
              <a:t>podgenerování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970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</a:t>
            </a:r>
            <a:r>
              <a:rPr lang="cs-CZ" dirty="0" err="1" smtClean="0"/>
              <a:t>přegenerovávání</a:t>
            </a:r>
            <a:r>
              <a:rPr lang="cs-CZ" dirty="0" smtClean="0"/>
              <a:t> z minulých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Náboženství, nádeničení, …</a:t>
            </a:r>
          </a:p>
          <a:p>
            <a:r>
              <a:rPr lang="cs-CZ" i="1" dirty="0" smtClean="0"/>
              <a:t>Klíč, míč, …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2708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Pomocí nástroje </a:t>
            </a:r>
            <a:r>
              <a:rPr lang="cs-CZ" sz="3600" i="1" dirty="0" err="1" smtClean="0"/>
              <a:t>Deriv</a:t>
            </a:r>
            <a:r>
              <a:rPr lang="cs-CZ" sz="3600" i="1" dirty="0" smtClean="0"/>
              <a:t> </a:t>
            </a:r>
            <a:r>
              <a:rPr lang="cs-CZ" sz="3600" dirty="0" smtClean="0"/>
              <a:t>a </a:t>
            </a:r>
            <a:r>
              <a:rPr lang="cs-CZ" sz="3600" i="1" dirty="0" err="1" smtClean="0"/>
              <a:t>Morfio</a:t>
            </a:r>
            <a:r>
              <a:rPr lang="cs-CZ" sz="3600" dirty="0" smtClean="0"/>
              <a:t> vyhledejte kandidáty na činitelská jména na </a:t>
            </a:r>
            <a:r>
              <a:rPr lang="cs-CZ" sz="3600" i="1" dirty="0" smtClean="0"/>
              <a:t>-tel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Maskulina životná s koncovým řetězcem </a:t>
            </a:r>
            <a:r>
              <a:rPr lang="cs-CZ" i="1" dirty="0" smtClean="0"/>
              <a:t>tel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7413" y="2614613"/>
            <a:ext cx="48291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096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Deriv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seznam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988" y="1988839"/>
            <a:ext cx="3248025" cy="3773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8725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Deriv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hledání dvojic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</a:t>
            </a:r>
            <a:r>
              <a:rPr lang="cs-CZ" b="1" dirty="0"/>
              <a:t>$/k5.*</a:t>
            </a:r>
            <a:r>
              <a:rPr lang="cs-CZ" b="1" dirty="0" err="1" smtClean="0"/>
              <a:t>mF</a:t>
            </a:r>
            <a:r>
              <a:rPr lang="cs-CZ" b="1" dirty="0" smtClean="0"/>
              <a:t>&gt;tel/k1gMnSc1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2790825"/>
            <a:ext cx="8208913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6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Deriv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seznam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7963" y="2060847"/>
            <a:ext cx="3648075" cy="4197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6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Morfio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Seznam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588" y="2060847"/>
            <a:ext cx="2790825" cy="403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55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494</Words>
  <Application>Microsoft Office PowerPoint</Application>
  <PresentationFormat>Předvádění na obrazovce (4:3)</PresentationFormat>
  <Paragraphs>88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Motiv systému Office</vt:lpstr>
      <vt:lpstr>PLIN033_3</vt:lpstr>
      <vt:lpstr>Přegenerovávání</vt:lpstr>
      <vt:lpstr>Podgenerovávání</vt:lpstr>
      <vt:lpstr>Příklady přegenerovávání z minulých cvičení</vt:lpstr>
      <vt:lpstr>Pomocí nástroje Deriv a Morfio vyhledejte kandidáty na činitelská jména na -tel</vt:lpstr>
      <vt:lpstr>Deriv</vt:lpstr>
      <vt:lpstr>Deriv  hledání dvojic</vt:lpstr>
      <vt:lpstr>Deriv</vt:lpstr>
      <vt:lpstr>Morfio</vt:lpstr>
      <vt:lpstr>Přegenerovávání</vt:lpstr>
      <vt:lpstr>Důvody přegenerovávání</vt:lpstr>
      <vt:lpstr>Podgenerovávání</vt:lpstr>
      <vt:lpstr>Derivační pravidla a výsledky pro derivaci sloveso – dějové jméno na -tel</vt:lpstr>
      <vt:lpstr>Derivační pravidla a výsledky pro derivaci sloveso – dějové jméno na -tel</vt:lpstr>
      <vt:lpstr>Derivační pravidla a výsledky pro derivaci sloveso – dějové jméno na -tel</vt:lpstr>
      <vt:lpstr>Přegenerované doklady</vt:lpstr>
      <vt:lpstr>Přehled alternací</vt:lpstr>
      <vt:lpstr>Přehled alternací</vt:lpstr>
      <vt:lpstr>Vyhledávání dvojic</vt:lpstr>
      <vt:lpstr>Přegenerovávání</vt:lpstr>
      <vt:lpstr>klepetáč</vt:lpstr>
      <vt:lpstr>krkáč</vt:lpstr>
      <vt:lpstr>Důvody</vt:lpstr>
      <vt:lpstr>Podgenerovávání</vt:lpstr>
      <vt:lpstr>Morfio</vt:lpstr>
      <vt:lpstr>Typy přegenerovávání</vt:lpstr>
      <vt:lpstr>Alternace KoV u derivátů sloves podle krýt</vt:lpstr>
      <vt:lpstr>V korpusech lze najít (SYN)</vt:lpstr>
      <vt:lpstr>A kromě toho u neživotných máme</vt:lpstr>
      <vt:lpstr>Všimněme si dvojic</vt:lpstr>
      <vt:lpstr>IJP</vt:lpstr>
      <vt:lpstr>Úkol na 29.10. 2014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PLIN033_3</dc:title>
  <dc:creator>Klára Osolsobě</dc:creator>
  <cp:lastModifiedBy>Dante</cp:lastModifiedBy>
  <cp:revision>17</cp:revision>
  <dcterms:created xsi:type="dcterms:W3CDTF">2013-10-07T10:47:53Z</dcterms:created>
  <dcterms:modified xsi:type="dcterms:W3CDTF">2014-10-22T06:10:25Z</dcterms:modified>
</cp:coreProperties>
</file>