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87" r:id="rId3"/>
    <p:sldId id="389" r:id="rId4"/>
    <p:sldId id="390" r:id="rId5"/>
    <p:sldId id="381" r:id="rId6"/>
    <p:sldId id="399" r:id="rId7"/>
    <p:sldId id="401" r:id="rId8"/>
    <p:sldId id="403" r:id="rId9"/>
    <p:sldId id="402" r:id="rId10"/>
    <p:sldId id="418" r:id="rId11"/>
    <p:sldId id="417" r:id="rId12"/>
    <p:sldId id="419" r:id="rId13"/>
    <p:sldId id="420" r:id="rId14"/>
    <p:sldId id="400" r:id="rId15"/>
    <p:sldId id="405" r:id="rId16"/>
    <p:sldId id="404" r:id="rId17"/>
    <p:sldId id="406" r:id="rId18"/>
    <p:sldId id="408" r:id="rId19"/>
    <p:sldId id="415" r:id="rId20"/>
    <p:sldId id="409" r:id="rId21"/>
    <p:sldId id="342" r:id="rId22"/>
    <p:sldId id="368" r:id="rId23"/>
    <p:sldId id="369" r:id="rId24"/>
    <p:sldId id="392" r:id="rId25"/>
    <p:sldId id="393" r:id="rId26"/>
    <p:sldId id="388" r:id="rId27"/>
    <p:sldId id="394" r:id="rId28"/>
    <p:sldId id="395" r:id="rId29"/>
    <p:sldId id="396" r:id="rId30"/>
    <p:sldId id="379" r:id="rId31"/>
    <p:sldId id="410" r:id="rId32"/>
    <p:sldId id="411" r:id="rId33"/>
    <p:sldId id="412" r:id="rId34"/>
    <p:sldId id="348" r:id="rId35"/>
    <p:sldId id="349" r:id="rId36"/>
    <p:sldId id="351" r:id="rId37"/>
    <p:sldId id="346" r:id="rId38"/>
    <p:sldId id="350" r:id="rId39"/>
    <p:sldId id="344" r:id="rId40"/>
    <p:sldId id="356" r:id="rId41"/>
    <p:sldId id="359" r:id="rId42"/>
    <p:sldId id="360" r:id="rId43"/>
    <p:sldId id="361" r:id="rId44"/>
    <p:sldId id="364" r:id="rId45"/>
    <p:sldId id="362" r:id="rId46"/>
    <p:sldId id="365" r:id="rId47"/>
    <p:sldId id="366" r:id="rId48"/>
    <p:sldId id="367" r:id="rId49"/>
    <p:sldId id="358" r:id="rId50"/>
    <p:sldId id="371" r:id="rId51"/>
    <p:sldId id="372" r:id="rId52"/>
    <p:sldId id="373" r:id="rId53"/>
    <p:sldId id="374" r:id="rId54"/>
    <p:sldId id="398" r:id="rId55"/>
    <p:sldId id="414" r:id="rId56"/>
    <p:sldId id="376" r:id="rId57"/>
    <p:sldId id="377" r:id="rId58"/>
    <p:sldId id="378" r:id="rId59"/>
    <p:sldId id="386" r:id="rId60"/>
    <p:sldId id="325" r:id="rId61"/>
    <p:sldId id="332" r:id="rId62"/>
    <p:sldId id="334" r:id="rId63"/>
    <p:sldId id="335" r:id="rId64"/>
    <p:sldId id="311" r:id="rId65"/>
    <p:sldId id="309" r:id="rId66"/>
    <p:sldId id="354" r:id="rId67"/>
    <p:sldId id="297" r:id="rId68"/>
    <p:sldId id="257" r:id="rId6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5.12.2014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EC1D4A-A796-47C3-A63E-CE236FB377E2}" type="datetimeFigureOut">
              <a:rPr lang="cs-CZ" smtClean="0"/>
              <a:t>5.12.2014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i="1" dirty="0"/>
              <a:t>Buddhismus diamantové cesty (BDC</a:t>
            </a:r>
            <a:r>
              <a:rPr lang="cs-CZ" i="1" dirty="0" smtClean="0"/>
              <a:t>)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Zdeňka </a:t>
            </a:r>
            <a:r>
              <a:rPr lang="cs-CZ" dirty="0" err="1" smtClean="0"/>
              <a:t>Pitrunová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5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tzv. </a:t>
            </a:r>
            <a:r>
              <a:rPr lang="cs-CZ" dirty="0" err="1" smtClean="0"/>
              <a:t>mantrování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25" y="273050"/>
            <a:ext cx="4395687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b="1" dirty="0"/>
              <a:t>Při “</a:t>
            </a:r>
            <a:r>
              <a:rPr lang="cs-CZ" b="1" dirty="0" err="1"/>
              <a:t>mantrování</a:t>
            </a:r>
            <a:r>
              <a:rPr lang="cs-CZ" b="1" dirty="0"/>
              <a:t>” je ideálním současné soustředění se na vizualizovaný obraz, zvuk pronášené </a:t>
            </a:r>
            <a:r>
              <a:rPr lang="cs-CZ" b="1" i="1" dirty="0"/>
              <a:t>mantry</a:t>
            </a:r>
            <a:r>
              <a:rPr lang="cs-CZ" b="1" dirty="0"/>
              <a:t> a dotek s </a:t>
            </a:r>
            <a:r>
              <a:rPr lang="cs-CZ" b="1" i="1" dirty="0" err="1"/>
              <a:t>málou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89301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mantry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534997"/>
            <a:ext cx="4995862" cy="3329219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0620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„mala“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535012"/>
            <a:ext cx="4995862" cy="3329189"/>
          </a:xfrm>
        </p:spPr>
      </p:pic>
    </p:spTree>
    <p:extLst>
      <p:ext uri="{BB962C8B-B14F-4D97-AF65-F5344CB8AC3E}">
        <p14:creationId xmlns:p14="http://schemas.microsoft.com/office/powerpoint/2010/main" val="611645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Požehnané </a:t>
            </a:r>
            <a:r>
              <a:rPr lang="cs-CZ" dirty="0" smtClean="0"/>
              <a:t>předměty (šňůrky, </a:t>
            </a:r>
            <a:r>
              <a:rPr lang="cs-CZ" dirty="0" err="1" smtClean="0"/>
              <a:t>maly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C:\Users\jpitrun\Documents\ZDENA\KARMA_KAGU\PHOWA_2012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041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Public relations obrazy </a:t>
            </a:r>
            <a:r>
              <a:rPr lang="cs-CZ" dirty="0" smtClean="0"/>
              <a:t>LAMY OLE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2383631"/>
            <a:ext cx="4445000" cy="2959100"/>
          </a:xfrm>
        </p:spPr>
      </p:pic>
    </p:spTree>
    <p:extLst>
      <p:ext uri="{BB962C8B-B14F-4D97-AF65-F5344CB8AC3E}">
        <p14:creationId xmlns:p14="http://schemas.microsoft.com/office/powerpoint/2010/main" val="138305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Lama OLE (</a:t>
            </a:r>
            <a:r>
              <a:rPr lang="cs-CZ" dirty="0" smtClean="0"/>
              <a:t>PR)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75862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LAMA OLE </a:t>
            </a:r>
            <a:r>
              <a:rPr lang="cs-CZ" dirty="0" smtClean="0"/>
              <a:t> </a:t>
            </a:r>
            <a:r>
              <a:rPr lang="cs-CZ" dirty="0" err="1" smtClean="0"/>
              <a:t>píšeV</a:t>
            </a:r>
            <a:r>
              <a:rPr lang="cs-CZ" dirty="0" smtClean="0"/>
              <a:t> </a:t>
            </a:r>
            <a:r>
              <a:rPr lang="cs-CZ" dirty="0" smtClean="0"/>
              <a:t>NOCI (</a:t>
            </a:r>
            <a:r>
              <a:rPr lang="cs-CZ" dirty="0" smtClean="0"/>
              <a:t>PR)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94" y="1602119"/>
            <a:ext cx="6799811" cy="4522124"/>
          </a:xfrm>
        </p:spPr>
      </p:pic>
    </p:spTree>
    <p:extLst>
      <p:ext uri="{BB962C8B-B14F-4D97-AF65-F5344CB8AC3E}">
        <p14:creationId xmlns:p14="http://schemas.microsoft.com/office/powerpoint/2010/main" val="598647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Lama OLE </a:t>
            </a:r>
            <a:r>
              <a:rPr lang="cs-CZ" dirty="0" smtClean="0"/>
              <a:t>komunikuje s médii (PR </a:t>
            </a:r>
            <a:r>
              <a:rPr lang="cs-CZ" dirty="0" smtClean="0"/>
              <a:t>BDC)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71" y="1600200"/>
            <a:ext cx="6813858" cy="4525963"/>
          </a:xfrm>
        </p:spPr>
      </p:pic>
    </p:spTree>
    <p:extLst>
      <p:ext uri="{BB962C8B-B14F-4D97-AF65-F5344CB8AC3E}">
        <p14:creationId xmlns:p14="http://schemas.microsoft.com/office/powerpoint/2010/main" val="246974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Lama Ole a </a:t>
            </a:r>
            <a:r>
              <a:rPr lang="cs-CZ" dirty="0" err="1" smtClean="0"/>
              <a:t>Hannah</a:t>
            </a:r>
            <a:r>
              <a:rPr lang="cs-CZ" dirty="0" smtClean="0"/>
              <a:t> </a:t>
            </a:r>
            <a:r>
              <a:rPr lang="cs-CZ" dirty="0" err="1" smtClean="0"/>
              <a:t>Nydahl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487" y="2075945"/>
            <a:ext cx="5503025" cy="3574473"/>
          </a:xfrm>
        </p:spPr>
      </p:pic>
    </p:spTree>
    <p:extLst>
      <p:ext uri="{BB962C8B-B14F-4D97-AF65-F5344CB8AC3E}">
        <p14:creationId xmlns:p14="http://schemas.microsoft.com/office/powerpoint/2010/main" val="819324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Přijmout </a:t>
            </a:r>
            <a:r>
              <a:rPr lang="cs-CZ" dirty="0" err="1" smtClean="0"/>
              <a:t>Caty</a:t>
            </a:r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 </a:t>
            </a:r>
          </a:p>
          <a:p>
            <a:r>
              <a:rPr lang="cs-CZ" dirty="0"/>
              <a:t>“Někteří lidé ztroskotají na tom, že Ole má dvě ženy. Pro někoho je to příšerný problém. Já jsem s tím měla ze začátku hodně problémy - přijmout </a:t>
            </a:r>
            <a:r>
              <a:rPr lang="cs-CZ" dirty="0" err="1"/>
              <a:t>Caty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Teď </a:t>
            </a:r>
            <a:r>
              <a:rPr lang="cs-CZ" dirty="0"/>
              <a:t>už je to jinak, ale to se vyvíjí časem. Ale, ale  myslím, že v tom je hodně sobectví, když člověk chce i po tom druhým, aby měl jednoho partnera.”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19" y="1891506"/>
            <a:ext cx="3949700" cy="2616200"/>
          </a:xfrm>
        </p:spPr>
      </p:pic>
    </p:spTree>
    <p:extLst>
      <p:ext uri="{BB962C8B-B14F-4D97-AF65-F5344CB8AC3E}">
        <p14:creationId xmlns:p14="http://schemas.microsoft.com/office/powerpoint/2010/main" val="1685293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BDC (foto pro média)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51" y="1600200"/>
            <a:ext cx="6793097" cy="4525963"/>
          </a:xfrm>
        </p:spPr>
      </p:pic>
    </p:spTree>
    <p:extLst>
      <p:ext uri="{BB962C8B-B14F-4D97-AF65-F5344CB8AC3E}">
        <p14:creationId xmlns:p14="http://schemas.microsoft.com/office/powerpoint/2010/main" val="2966044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Caty</a:t>
            </a:r>
            <a:r>
              <a:rPr lang="cs-CZ" dirty="0" smtClean="0"/>
              <a:t> </a:t>
            </a:r>
            <a:r>
              <a:rPr lang="cs-CZ" dirty="0" err="1" smtClean="0"/>
              <a:t>Hartung</a:t>
            </a:r>
            <a:r>
              <a:rPr lang="cs-CZ" dirty="0" smtClean="0"/>
              <a:t> opouští </a:t>
            </a:r>
            <a:r>
              <a:rPr lang="cs-CZ" dirty="0" err="1" smtClean="0"/>
              <a:t>Tenovice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858125" cy="5217795"/>
          </a:xfrm>
        </p:spPr>
      </p:pic>
    </p:spTree>
    <p:extLst>
      <p:ext uri="{BB962C8B-B14F-4D97-AF65-F5344CB8AC3E}">
        <p14:creationId xmlns:p14="http://schemas.microsoft.com/office/powerpoint/2010/main" val="1325311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Entrée…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b="1" dirty="0" smtClean="0"/>
          </a:p>
          <a:p>
            <a:endParaRPr lang="cs-CZ" b="1" dirty="0"/>
          </a:p>
          <a:p>
            <a:r>
              <a:rPr lang="cs-CZ" b="1" i="1" dirty="0" err="1" smtClean="0"/>
              <a:t>Vadžrajánový</a:t>
            </a:r>
            <a:r>
              <a:rPr lang="cs-CZ" b="1" i="1" dirty="0" smtClean="0"/>
              <a:t> buddhismus</a:t>
            </a:r>
          </a:p>
          <a:p>
            <a:r>
              <a:rPr lang="cs-CZ" b="1" i="1" dirty="0" err="1" smtClean="0"/>
              <a:t>gurujóga</a:t>
            </a:r>
            <a:r>
              <a:rPr lang="cs-CZ" b="1" dirty="0"/>
              <a:t>, </a:t>
            </a:r>
            <a:r>
              <a:rPr lang="cs-CZ" dirty="0"/>
              <a:t>která předpokládá navození blízkého vztahu </a:t>
            </a:r>
            <a:r>
              <a:rPr lang="cs-CZ" i="1" dirty="0"/>
              <a:t>guru</a:t>
            </a:r>
            <a:r>
              <a:rPr lang="cs-CZ" dirty="0"/>
              <a:t> - žák, vyvíjející se v identifikaci praktikujícího s jeho učitelem, nahlíženým (vizualizovaným) jako ztělesnění veškeré moudrosti, soucitu a aktivity, jako </a:t>
            </a:r>
            <a:r>
              <a:rPr lang="cs-CZ" i="1" dirty="0" err="1"/>
              <a:t>buddha</a:t>
            </a:r>
            <a:r>
              <a:rPr lang="cs-CZ" dirty="0"/>
              <a:t>, i když ním ve skutečnosti učitel nemusí být.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19717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Kokrétní</a:t>
            </a:r>
            <a:r>
              <a:rPr lang="cs-CZ" dirty="0" smtClean="0"/>
              <a:t> praktiky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 smtClean="0"/>
              <a:t>	praxe </a:t>
            </a:r>
            <a:r>
              <a:rPr lang="cs-CZ" sz="2400" dirty="0"/>
              <a:t>“</a:t>
            </a:r>
            <a:r>
              <a:rPr lang="cs-CZ" sz="2400" b="1" dirty="0"/>
              <a:t>Meditace tří </a:t>
            </a:r>
            <a:r>
              <a:rPr lang="cs-CZ" sz="2400" b="1" dirty="0" smtClean="0"/>
              <a:t>světel</a:t>
            </a:r>
            <a:r>
              <a:rPr lang="cs-CZ" sz="2400" dirty="0" smtClean="0"/>
              <a:t>”</a:t>
            </a:r>
          </a:p>
          <a:p>
            <a:pPr marL="0" indent="0">
              <a:buNone/>
            </a:pPr>
            <a:r>
              <a:rPr lang="cs-CZ" dirty="0" smtClean="0"/>
              <a:t>	předmětem </a:t>
            </a:r>
            <a:r>
              <a:rPr lang="cs-CZ" dirty="0"/>
              <a:t>vizualizace je </a:t>
            </a:r>
            <a:r>
              <a:rPr lang="cs-CZ" dirty="0" smtClean="0"/>
              <a:t>16. nebo 17. </a:t>
            </a:r>
            <a:r>
              <a:rPr lang="cs-CZ" dirty="0"/>
              <a:t>karmapa a v závěrečné fázi meditace se s obrazem meditující identifikuje</a:t>
            </a:r>
            <a:r>
              <a:rPr lang="cs-CZ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	všechny praxe</a:t>
            </a:r>
            <a:r>
              <a:rPr lang="cs-CZ" dirty="0"/>
              <a:t>, kdy je v </a:t>
            </a:r>
            <a:r>
              <a:rPr lang="cs-CZ" i="1" dirty="0" err="1"/>
              <a:t>sádhaně</a:t>
            </a:r>
            <a:r>
              <a:rPr lang="cs-CZ" dirty="0"/>
              <a:t> vizualizováno božstvo či </a:t>
            </a:r>
            <a:r>
              <a:rPr lang="cs-CZ" i="1" dirty="0" err="1"/>
              <a:t>jidam</a:t>
            </a:r>
            <a:r>
              <a:rPr lang="cs-CZ" dirty="0" smtClean="0"/>
              <a:t>, se kterým se meditující na závěr identifikuje</a:t>
            </a:r>
            <a:endParaRPr lang="cs-CZ" b="1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8649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Sádhana</a:t>
            </a:r>
            <a:r>
              <a:rPr lang="cs-CZ" dirty="0" smtClean="0"/>
              <a:t>/vizualizace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 err="1" smtClean="0"/>
              <a:t>Sádhana</a:t>
            </a:r>
            <a:r>
              <a:rPr lang="cs-CZ" dirty="0" smtClean="0"/>
              <a:t> </a:t>
            </a:r>
            <a:r>
              <a:rPr lang="cs-CZ" dirty="0"/>
              <a:t>je meditační technika vizualizace, kterou se buddhisté pokoušejí dosáhnout ztotožnění s Buddhou </a:t>
            </a:r>
            <a:r>
              <a:rPr lang="cs-CZ" dirty="0" err="1"/>
              <a:t>Šákjamunim</a:t>
            </a:r>
            <a:r>
              <a:rPr lang="cs-CZ" dirty="0"/>
              <a:t> či jiným z </a:t>
            </a:r>
            <a:r>
              <a:rPr lang="cs-CZ" i="1" dirty="0" err="1"/>
              <a:t>buddhů</a:t>
            </a:r>
            <a:r>
              <a:rPr lang="cs-CZ" dirty="0"/>
              <a:t>, </a:t>
            </a:r>
            <a:r>
              <a:rPr lang="cs-CZ" i="1" dirty="0"/>
              <a:t>bódhisattvů</a:t>
            </a:r>
            <a:r>
              <a:rPr lang="cs-CZ" dirty="0"/>
              <a:t> či probuzenými božstvy z tantrického panteonu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K </a:t>
            </a:r>
            <a:r>
              <a:rPr lang="cs-CZ" dirty="0"/>
              <a:t>provádění této praxe, která má pro tibetský buddhismus ústřední význam, je třeba, aby adept obdržel zmocnění a zasvěcení do praxe od učitele.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02680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17. Karmapa </a:t>
            </a:r>
            <a:r>
              <a:rPr lang="cs-CZ" dirty="0" err="1"/>
              <a:t>Thinle</a:t>
            </a:r>
            <a:r>
              <a:rPr lang="cs-CZ" dirty="0"/>
              <a:t> </a:t>
            </a:r>
            <a:r>
              <a:rPr lang="cs-CZ" dirty="0" err="1"/>
              <a:t>Thaje</a:t>
            </a:r>
            <a:r>
              <a:rPr lang="cs-CZ" dirty="0"/>
              <a:t> </a:t>
            </a:r>
            <a:r>
              <a:rPr lang="cs-CZ" dirty="0" err="1"/>
              <a:t>Dordže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30982"/>
            <a:ext cx="30289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76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16. karmapa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344248"/>
            <a:ext cx="4995862" cy="5710717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606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Meditace tří světel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b="1" dirty="0" smtClean="0">
                <a:solidFill>
                  <a:schemeClr val="tx1"/>
                </a:solidFill>
              </a:rPr>
              <a:t>Bílé světlo </a:t>
            </a:r>
            <a:r>
              <a:rPr lang="cs-CZ" dirty="0" smtClean="0"/>
              <a:t>vycházejí z </a:t>
            </a:r>
            <a:r>
              <a:rPr lang="cs-CZ" dirty="0"/>
              <a:t>karmapova čela, </a:t>
            </a:r>
            <a:r>
              <a:rPr lang="cs-CZ" dirty="0" smtClean="0"/>
              <a:t>do </a:t>
            </a:r>
            <a:r>
              <a:rPr lang="cs-CZ" dirty="0"/>
              <a:t>čela praktikujícího za zvuku slabiky </a:t>
            </a:r>
            <a:r>
              <a:rPr lang="cs-CZ" dirty="0" smtClean="0"/>
              <a:t>ÓM.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Rudé světlo </a:t>
            </a:r>
            <a:r>
              <a:rPr lang="cs-CZ" dirty="0" smtClean="0"/>
              <a:t>vychází z </a:t>
            </a:r>
            <a:r>
              <a:rPr lang="cs-CZ" dirty="0"/>
              <a:t>karmapova hrdla, sídla řeči, do  úst a krku praktikujícího za zvuku slabiky ÁH </a:t>
            </a:r>
            <a:endParaRPr lang="cs-CZ" dirty="0" smtClean="0"/>
          </a:p>
          <a:p>
            <a:r>
              <a:rPr lang="cs-CZ" b="1" dirty="0" smtClean="0">
                <a:solidFill>
                  <a:srgbClr val="0070C0"/>
                </a:solidFill>
              </a:rPr>
              <a:t>Modré světlo </a:t>
            </a:r>
            <a:r>
              <a:rPr lang="cs-CZ" dirty="0" smtClean="0"/>
              <a:t>vychází </a:t>
            </a:r>
            <a:r>
              <a:rPr lang="cs-CZ" dirty="0"/>
              <a:t>ze srdečního centra, odpovídajícího mysli karmapy, do oblasti srdce praktikujícího za zvuku slabiky HUNG.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Nejdříve </a:t>
            </a:r>
            <a:r>
              <a:rPr lang="cs-CZ" dirty="0"/>
              <a:t>jsou světla přijímána </a:t>
            </a:r>
            <a:r>
              <a:rPr lang="cs-CZ" dirty="0" smtClean="0"/>
              <a:t>zvlášť.</a:t>
            </a:r>
          </a:p>
        </p:txBody>
      </p:sp>
    </p:spTree>
    <p:extLst>
      <p:ext uri="{BB962C8B-B14F-4D97-AF65-F5344CB8AC3E}">
        <p14:creationId xmlns:p14="http://schemas.microsoft.com/office/powerpoint/2010/main" val="541967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Meditace tří světel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Následuje zapojení recitace manter (tzv. </a:t>
            </a:r>
            <a:r>
              <a:rPr lang="cs-CZ" dirty="0" err="1" smtClean="0"/>
              <a:t>mantrování</a:t>
            </a:r>
            <a:r>
              <a:rPr lang="cs-CZ" dirty="0" smtClean="0"/>
              <a:t>). </a:t>
            </a:r>
          </a:p>
          <a:p>
            <a:r>
              <a:rPr lang="cs-CZ" dirty="0" smtClean="0"/>
              <a:t>Recitace </a:t>
            </a:r>
            <a:r>
              <a:rPr lang="cs-CZ" dirty="0"/>
              <a:t>mantry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KARMAPA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ČENO</a:t>
            </a:r>
            <a:r>
              <a:rPr lang="cs-CZ" dirty="0"/>
              <a:t> </a:t>
            </a:r>
            <a:r>
              <a:rPr lang="cs-CZ" dirty="0" smtClean="0"/>
              <a:t>(“</a:t>
            </a:r>
            <a:r>
              <a:rPr lang="cs-CZ" dirty="0"/>
              <a:t>aktivito všech </a:t>
            </a:r>
            <a:r>
              <a:rPr lang="cs-CZ" dirty="0" err="1"/>
              <a:t>buddhů</a:t>
            </a:r>
            <a:r>
              <a:rPr lang="cs-CZ" dirty="0"/>
              <a:t>, projev se</a:t>
            </a:r>
            <a:r>
              <a:rPr lang="cs-CZ" dirty="0" smtClean="0"/>
              <a:t>”</a:t>
            </a:r>
          </a:p>
          <a:p>
            <a:r>
              <a:rPr lang="cs-CZ" dirty="0" smtClean="0"/>
              <a:t>Přání </a:t>
            </a:r>
            <a:r>
              <a:rPr lang="cs-CZ" dirty="0"/>
              <a:t>dosažení osvícení pro dobro všech </a:t>
            </a:r>
            <a:r>
              <a:rPr lang="cs-CZ" dirty="0" smtClean="0"/>
              <a:t>bytostí. </a:t>
            </a:r>
          </a:p>
          <a:p>
            <a:r>
              <a:rPr lang="cs-CZ" dirty="0" smtClean="0"/>
              <a:t>Při recitaci jsou </a:t>
            </a:r>
            <a:r>
              <a:rPr lang="cs-CZ" dirty="0"/>
              <a:t>vizualizována všechna tři světla zároveň. 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Semenné </a:t>
            </a:r>
            <a:r>
              <a:rPr lang="cs-CZ" dirty="0"/>
              <a:t>slabiky” ÓM, ÁH, HUNG symbolizují představu trojího dělení - tělo, řeč a mysl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4284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Meditace tří světel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fáze </a:t>
            </a:r>
            <a:r>
              <a:rPr lang="cs-CZ" dirty="0"/>
              <a:t>“rozpouštění” karmapy v duhové </a:t>
            </a:r>
            <a:r>
              <a:rPr lang="cs-CZ" dirty="0" smtClean="0"/>
              <a:t>světlo.</a:t>
            </a:r>
          </a:p>
          <a:p>
            <a:endParaRPr lang="cs-CZ" dirty="0"/>
          </a:p>
          <a:p>
            <a:r>
              <a:rPr lang="cs-CZ" dirty="0" smtClean="0"/>
              <a:t>Toto světlo je </a:t>
            </a:r>
            <a:r>
              <a:rPr lang="cs-CZ" dirty="0"/>
              <a:t>vnímáno jako proudící do meditujícího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smtClean="0"/>
              <a:t>Světlo </a:t>
            </a:r>
            <a:r>
              <a:rPr lang="cs-CZ" dirty="0"/>
              <a:t>duhy, obsahující pět barev, podle buddhistické symboliky zprošťuje bytosti šesti stavů zrození </a:t>
            </a:r>
          </a:p>
        </p:txBody>
      </p:sp>
    </p:spTree>
    <p:extLst>
      <p:ext uri="{BB962C8B-B14F-4D97-AF65-F5344CB8AC3E}">
        <p14:creationId xmlns:p14="http://schemas.microsoft.com/office/powerpoint/2010/main" val="4049073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Meditace tří světel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</a:t>
            </a:r>
            <a:endParaRPr lang="cs-CZ" dirty="0" smtClean="0"/>
          </a:p>
          <a:p>
            <a:pPr algn="ctr"/>
            <a:r>
              <a:rPr lang="cs-CZ" dirty="0" smtClean="0"/>
              <a:t>Na závěr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sdílení zásluh </a:t>
            </a:r>
            <a:r>
              <a:rPr lang="cs-CZ" dirty="0" smtClean="0"/>
              <a:t>tj. </a:t>
            </a:r>
          </a:p>
          <a:p>
            <a:pPr marL="0" indent="0" algn="ctr">
              <a:buNone/>
            </a:pPr>
            <a:r>
              <a:rPr lang="cs-CZ" dirty="0" smtClean="0"/>
              <a:t>praktikující </a:t>
            </a:r>
            <a:r>
              <a:rPr lang="cs-CZ" dirty="0"/>
              <a:t>snaží vnitřně podílet o prožitky, výsledky meditace se všemi bytostmi, popřípadě je věnuje konkrétní bytosti </a:t>
            </a: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a klade se za </a:t>
            </a:r>
            <a:r>
              <a:rPr lang="cs-CZ" dirty="0"/>
              <a:t>cíl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transformova</a:t>
            </a:r>
            <a:r>
              <a:rPr lang="cs-CZ" b="1" dirty="0"/>
              <a:t>t </a:t>
            </a:r>
            <a:r>
              <a:rPr lang="cs-CZ" dirty="0"/>
              <a:t>stav nabytý meditací do “běžného života”.</a:t>
            </a:r>
          </a:p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99975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62"/>
            <a:ext cx="9144000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1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Přijetí útočiště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Mantra užívaná při praxi “Útočiště s poklonami”: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r>
              <a:rPr lang="cs-CZ" dirty="0" smtClean="0"/>
              <a:t>Text: </a:t>
            </a:r>
          </a:p>
          <a:p>
            <a:r>
              <a:rPr lang="cs-CZ" dirty="0" smtClean="0"/>
              <a:t>přijímám </a:t>
            </a:r>
            <a:r>
              <a:rPr lang="cs-CZ" dirty="0"/>
              <a:t>útočiště u zářivých, svatých lamů/přijímám </a:t>
            </a:r>
            <a:r>
              <a:rPr lang="cs-CZ" dirty="0" err="1"/>
              <a:t>útočiiště</a:t>
            </a:r>
            <a:r>
              <a:rPr lang="cs-CZ" dirty="0"/>
              <a:t> v kruhu božstev shromážděných v mandale </a:t>
            </a:r>
            <a:r>
              <a:rPr lang="cs-CZ" dirty="0" err="1"/>
              <a:t>jidamů</a:t>
            </a:r>
            <a:r>
              <a:rPr lang="cs-CZ" dirty="0"/>
              <a:t>/ přijímám útočiště u vítězných </a:t>
            </a:r>
            <a:r>
              <a:rPr lang="cs-CZ" dirty="0" err="1"/>
              <a:t>buddhů</a:t>
            </a:r>
            <a:r>
              <a:rPr lang="cs-CZ" dirty="0"/>
              <a:t>/ přijímám útočiště u pravé nauky - Dharmy/ přijímám útočiště u nejvyšší </a:t>
            </a:r>
            <a:r>
              <a:rPr lang="cs-CZ" dirty="0" err="1"/>
              <a:t>Sanghy</a:t>
            </a:r>
            <a:r>
              <a:rPr lang="cs-CZ" dirty="0"/>
              <a:t> realizovaných bytostí/ přijímám útočiště u shromážděných </a:t>
            </a:r>
            <a:r>
              <a:rPr lang="cs-CZ" dirty="0" err="1"/>
              <a:t>dáků</a:t>
            </a:r>
            <a:r>
              <a:rPr lang="cs-CZ" dirty="0"/>
              <a:t>, </a:t>
            </a:r>
            <a:r>
              <a:rPr lang="cs-CZ" dirty="0" err="1"/>
              <a:t>dákiní</a:t>
            </a:r>
            <a:r>
              <a:rPr lang="cs-CZ" dirty="0"/>
              <a:t>, ochránců Dharmy a strážců, kteří mají oko moudrosti/</a:t>
            </a:r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6397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Smrt…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Proč by si měli lidé, kteří nejsou buddhisté, přečíst knihu o smrti?</a:t>
            </a:r>
          </a:p>
          <a:p>
            <a:r>
              <a:rPr lang="cs-CZ" dirty="0"/>
              <a:t>Protože stejně umřou (smích). Mohou sledovat proces umírání a uvidí, že to není nic strašného a neovladatelného. Jasně uvidíte určitá místa v tom procesu a můžete k tomu přistoupit s vědomostmi a pozorovat ten proces místo toho, abyste byli tažení tím procesem.</a:t>
            </a:r>
          </a:p>
          <a:p>
            <a:r>
              <a:rPr lang="cs-CZ" b="1" dirty="0"/>
              <a:t>Pomáhá to proti strachu ze smrti?  </a:t>
            </a:r>
          </a:p>
          <a:p>
            <a:r>
              <a:rPr lang="cs-CZ" dirty="0"/>
              <a:t>Samozřejmě. Když něco neznáte, bojíte se, když znáte, zvládnete to.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1095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Transformativní zkušenost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Osobní setkání s </a:t>
            </a:r>
            <a:r>
              <a:rPr lang="cs-CZ" dirty="0" err="1" smtClean="0"/>
              <a:t>Nydahlem</a:t>
            </a:r>
            <a:r>
              <a:rPr lang="cs-CZ" dirty="0" smtClean="0"/>
              <a:t> </a:t>
            </a:r>
          </a:p>
          <a:p>
            <a:r>
              <a:rPr lang="cs-CZ" dirty="0"/>
              <a:t>“</a:t>
            </a:r>
            <a:r>
              <a:rPr lang="cs-CZ" i="1" dirty="0"/>
              <a:t>Přijela jsem do Lince, přijala jsem útočiště a to bylo dost silný. Dobrý to bylo. Věděla jsem, že je to můj učitel. Nevěděla jsem vůbec, čí jsem. Fakt dobrý. V Linci jsme přespali v centru a večer i ráno tam byl Ole, byli jsme s ním hodně v osobním kontaktu a když jsme se loučili, tak jsme se s ním objali. Bylo to výborný. Jako když potkáš přítele</a:t>
            </a:r>
            <a:r>
              <a:rPr lang="cs-CZ" dirty="0"/>
              <a:t>.”</a:t>
            </a:r>
          </a:p>
          <a:p>
            <a:r>
              <a:rPr lang="cs-CZ" dirty="0"/>
              <a:t>Rozhovor s MA vedla L. Jílková, 1999</a:t>
            </a:r>
            <a:r>
              <a:rPr lang="cs-CZ" dirty="0" smtClean="0"/>
              <a:t>. (Diplomová práce FF MU) 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8334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Nalézání důvěry v lamu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“</a:t>
            </a:r>
            <a:r>
              <a:rPr lang="cs-CZ" i="1" dirty="0"/>
              <a:t>Přijeli jsme jako nepraktikující do pražského centra a tam byly plakáty snad přednášek v Německu nebo Maďarsku, jak jde Ole s helmou, v </a:t>
            </a:r>
            <a:r>
              <a:rPr lang="cs-CZ" i="1" dirty="0" err="1"/>
              <a:t>kožárně</a:t>
            </a:r>
            <a:r>
              <a:rPr lang="cs-CZ" i="1" dirty="0"/>
              <a:t> k motorce. První, co mě zarazilo, tak to bylo, že nosí kůži - buddhista, a za další vypadal tam jako </a:t>
            </a:r>
            <a:r>
              <a:rPr lang="cs-CZ" i="1" dirty="0" err="1"/>
              <a:t>nácek</a:t>
            </a:r>
            <a:r>
              <a:rPr lang="cs-CZ" i="1" dirty="0"/>
              <a:t>, jako </a:t>
            </a:r>
            <a:r>
              <a:rPr lang="cs-CZ" i="1" dirty="0" err="1"/>
              <a:t>příšernej</a:t>
            </a:r>
            <a:r>
              <a:rPr lang="cs-CZ" i="1" dirty="0"/>
              <a:t> fašoun. Nevěděla jsem, co si o tom mám myslet, ale bylo to zrovna při příležitosti, když měl Marek přednášku a on prostě mluvil o Olem, že jsem vůbec nevěděla, co si o Olem mám myslet. Prostě na jednu stranu to byl člověk, nosí kůži, to jsem tehdy byla vegetariánka a na druhou stranu Marek, který si velmi brzo získal moji důvěru, a ten o něm mluvil tak, jako by to byl úplně jiný člověk</a:t>
            </a:r>
            <a:r>
              <a:rPr lang="cs-CZ" dirty="0"/>
              <a:t>.”</a:t>
            </a:r>
          </a:p>
          <a:p>
            <a:r>
              <a:rPr lang="cs-CZ" dirty="0"/>
              <a:t> </a:t>
            </a:r>
          </a:p>
          <a:p>
            <a:r>
              <a:rPr lang="cs-CZ" dirty="0" smtClean="0"/>
              <a:t>Rozhovor s DM vedla L. Jílková 1999</a:t>
            </a:r>
            <a:r>
              <a:rPr lang="cs-CZ" dirty="0" smtClean="0"/>
              <a:t>. (Diplomová práce FF MU)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912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TILOPA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56" y="273050"/>
            <a:ext cx="3719425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(988 - 1069</a:t>
            </a:r>
            <a:r>
              <a:rPr lang="cs-CZ" dirty="0" smtClean="0"/>
              <a:t>)</a:t>
            </a:r>
          </a:p>
          <a:p>
            <a:r>
              <a:rPr lang="cs-CZ" dirty="0" smtClean="0"/>
              <a:t>Indický praktik tantrických nauk</a:t>
            </a:r>
          </a:p>
          <a:p>
            <a:r>
              <a:rPr lang="cs-CZ" i="1" dirty="0" err="1" smtClean="0"/>
              <a:t>Mahásidha</a:t>
            </a:r>
            <a:endParaRPr lang="cs-CZ" i="1" dirty="0" smtClean="0"/>
          </a:p>
          <a:p>
            <a:r>
              <a:rPr lang="cs-CZ" dirty="0"/>
              <a:t>obdržel učení </a:t>
            </a:r>
            <a:r>
              <a:rPr lang="cs-CZ" i="1" dirty="0" err="1"/>
              <a:t>mahámudry</a:t>
            </a:r>
            <a:r>
              <a:rPr lang="cs-CZ" dirty="0" smtClean="0"/>
              <a:t>, </a:t>
            </a:r>
            <a:r>
              <a:rPr lang="cs-CZ" dirty="0"/>
              <a:t>“velká pečeť” </a:t>
            </a:r>
            <a:endParaRPr lang="cs-CZ" dirty="0" smtClean="0"/>
          </a:p>
          <a:p>
            <a:r>
              <a:rPr lang="cs-CZ" dirty="0" smtClean="0"/>
              <a:t>(</a:t>
            </a:r>
            <a:r>
              <a:rPr lang="cs-CZ" dirty="0" err="1"/>
              <a:t>tib</a:t>
            </a:r>
            <a:r>
              <a:rPr lang="cs-CZ" dirty="0"/>
              <a:t>. </a:t>
            </a:r>
            <a:r>
              <a:rPr lang="cs-CZ" i="1" dirty="0" err="1"/>
              <a:t>čhaggja</a:t>
            </a:r>
            <a:r>
              <a:rPr lang="cs-CZ" i="1" dirty="0"/>
              <a:t> </a:t>
            </a:r>
            <a:r>
              <a:rPr lang="cs-CZ" i="1" dirty="0" err="1"/>
              <a:t>čhenpo</a:t>
            </a:r>
            <a:r>
              <a:rPr lang="cs-CZ" dirty="0"/>
              <a:t>)</a:t>
            </a: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4254089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75" y="10473"/>
            <a:ext cx="5686425" cy="684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512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Marpa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„překladatel“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/>
              <a:t>Marpa</a:t>
            </a:r>
            <a:r>
              <a:rPr lang="cs-CZ" sz="2400" dirty="0" smtClean="0"/>
              <a:t> </a:t>
            </a:r>
            <a:r>
              <a:rPr lang="cs-CZ" sz="2400" dirty="0"/>
              <a:t>představuje ideál “ženatého hospodáře”, který se věnuje náboženské praxi, aniž by přitom nebyl schopen plnit světské povinnosti.  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(1012 – 1087) </a:t>
            </a:r>
          </a:p>
          <a:p>
            <a:endParaRPr lang="cs-CZ" dirty="0"/>
          </a:p>
          <a:p>
            <a:r>
              <a:rPr lang="cs-CZ" dirty="0" smtClean="0"/>
              <a:t>Přenesl Šest učení </a:t>
            </a:r>
            <a:r>
              <a:rPr lang="cs-CZ" dirty="0" err="1" smtClean="0"/>
              <a:t>Náropy</a:t>
            </a:r>
            <a:r>
              <a:rPr lang="cs-CZ" dirty="0" smtClean="0"/>
              <a:t> do Tibetu </a:t>
            </a:r>
          </a:p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564903"/>
            <a:ext cx="5114987" cy="321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581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NAROPA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37" y="273050"/>
            <a:ext cx="3682064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(1016 - 1100), </a:t>
            </a:r>
            <a:endParaRPr lang="cs-CZ" dirty="0" smtClean="0"/>
          </a:p>
          <a:p>
            <a:r>
              <a:rPr lang="cs-CZ" dirty="0" smtClean="0"/>
              <a:t>“</a:t>
            </a:r>
            <a:r>
              <a:rPr lang="cs-CZ" dirty="0"/>
              <a:t>Šest učení </a:t>
            </a:r>
            <a:r>
              <a:rPr lang="cs-CZ" dirty="0" err="1" smtClean="0"/>
              <a:t>Náropy</a:t>
            </a:r>
            <a:r>
              <a:rPr lang="cs-CZ" dirty="0" smtClean="0"/>
              <a:t>“</a:t>
            </a:r>
          </a:p>
          <a:p>
            <a:endParaRPr lang="cs-CZ" dirty="0"/>
          </a:p>
          <a:p>
            <a:r>
              <a:rPr lang="cs-CZ" dirty="0" smtClean="0"/>
              <a:t>jako </a:t>
            </a:r>
            <a:r>
              <a:rPr lang="cs-CZ" dirty="0"/>
              <a:t>první prodělal sérii zkoušek, které testovaly jeho odhodlanost. </a:t>
            </a:r>
          </a:p>
        </p:txBody>
      </p:sp>
    </p:spTree>
    <p:extLst>
      <p:ext uri="{BB962C8B-B14F-4D97-AF65-F5344CB8AC3E}">
        <p14:creationId xmlns:p14="http://schemas.microsoft.com/office/powerpoint/2010/main" val="330593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Šest učení </a:t>
            </a:r>
            <a:r>
              <a:rPr lang="cs-CZ" dirty="0" err="1" smtClean="0"/>
              <a:t>Náropy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/>
              <a:t> </a:t>
            </a:r>
            <a:r>
              <a:rPr lang="cs-CZ" i="1" dirty="0" err="1"/>
              <a:t>Náro</a:t>
            </a:r>
            <a:r>
              <a:rPr lang="cs-CZ" i="1" dirty="0"/>
              <a:t> - </a:t>
            </a:r>
            <a:r>
              <a:rPr lang="cs-CZ" i="1" dirty="0" err="1" smtClean="0"/>
              <a:t>čh</a:t>
            </a:r>
            <a:r>
              <a:rPr lang="cs-CZ" i="1" dirty="0" err="1">
                <a:sym typeface="Times New Roman"/>
              </a:rPr>
              <a:t>o</a:t>
            </a:r>
            <a:r>
              <a:rPr lang="cs-CZ" i="1" dirty="0" err="1" smtClean="0"/>
              <a:t>dug</a:t>
            </a:r>
            <a:r>
              <a:rPr lang="cs-CZ" dirty="0" smtClean="0"/>
              <a:t> </a:t>
            </a:r>
            <a:r>
              <a:rPr lang="cs-CZ" dirty="0"/>
              <a:t>:</a:t>
            </a:r>
          </a:p>
          <a:p>
            <a:pPr marL="0" indent="0" algn="ctr">
              <a:buNone/>
            </a:pPr>
            <a:endParaRPr lang="cs-CZ" dirty="0"/>
          </a:p>
          <a:p>
            <a:pPr lvl="0" algn="ctr"/>
            <a:r>
              <a:rPr lang="cs-CZ" dirty="0"/>
              <a:t>“teplo”, </a:t>
            </a:r>
            <a:r>
              <a:rPr lang="cs-CZ" dirty="0" err="1"/>
              <a:t>tib</a:t>
            </a:r>
            <a:r>
              <a:rPr lang="cs-CZ" dirty="0"/>
              <a:t>. </a:t>
            </a:r>
            <a:r>
              <a:rPr lang="cs-CZ" i="1" dirty="0" err="1"/>
              <a:t>tummo</a:t>
            </a:r>
            <a:r>
              <a:rPr lang="cs-CZ" dirty="0"/>
              <a:t>, </a:t>
            </a:r>
          </a:p>
          <a:p>
            <a:pPr lvl="0" algn="ctr"/>
            <a:r>
              <a:rPr lang="cs-CZ" dirty="0"/>
              <a:t>“iluzorní tělo”, </a:t>
            </a:r>
            <a:r>
              <a:rPr lang="cs-CZ" dirty="0" err="1"/>
              <a:t>tib</a:t>
            </a:r>
            <a:r>
              <a:rPr lang="cs-CZ" dirty="0"/>
              <a:t>.</a:t>
            </a:r>
            <a:r>
              <a:rPr lang="cs-CZ" i="1" dirty="0"/>
              <a:t> </a:t>
            </a:r>
            <a:r>
              <a:rPr lang="cs-CZ" i="1" dirty="0" err="1" smtClean="0"/>
              <a:t>gjul</a:t>
            </a:r>
            <a:r>
              <a:rPr lang="cs-CZ" i="1" dirty="0" err="1">
                <a:sym typeface="Times New Roman"/>
              </a:rPr>
              <a:t>o</a:t>
            </a:r>
            <a:r>
              <a:rPr lang="cs-CZ" dirty="0" smtClean="0"/>
              <a:t>, </a:t>
            </a:r>
            <a:endParaRPr lang="cs-CZ" dirty="0"/>
          </a:p>
          <a:p>
            <a:pPr lvl="0" algn="ctr"/>
            <a:r>
              <a:rPr lang="cs-CZ" dirty="0"/>
              <a:t>“stav snění”, </a:t>
            </a:r>
            <a:r>
              <a:rPr lang="cs-CZ" dirty="0" err="1"/>
              <a:t>tib</a:t>
            </a:r>
            <a:r>
              <a:rPr lang="cs-CZ" dirty="0"/>
              <a:t>. </a:t>
            </a:r>
            <a:r>
              <a:rPr lang="cs-CZ" dirty="0" err="1"/>
              <a:t>milam</a:t>
            </a:r>
            <a:r>
              <a:rPr lang="cs-CZ" dirty="0"/>
              <a:t>, </a:t>
            </a:r>
          </a:p>
          <a:p>
            <a:pPr lvl="0" algn="ctr"/>
            <a:r>
              <a:rPr lang="cs-CZ" dirty="0"/>
              <a:t>“jasné světlo”, </a:t>
            </a:r>
            <a:r>
              <a:rPr lang="cs-CZ" dirty="0" err="1"/>
              <a:t>tib</a:t>
            </a:r>
            <a:r>
              <a:rPr lang="cs-CZ" dirty="0"/>
              <a:t>. </a:t>
            </a:r>
            <a:r>
              <a:rPr lang="cs-CZ" dirty="0" err="1" smtClean="0"/>
              <a:t>o</a:t>
            </a:r>
            <a:r>
              <a:rPr lang="cs-CZ" i="1" dirty="0" err="1" smtClean="0"/>
              <a:t>sal</a:t>
            </a:r>
            <a:r>
              <a:rPr lang="cs-CZ" dirty="0"/>
              <a:t>, </a:t>
            </a:r>
          </a:p>
          <a:p>
            <a:pPr lvl="0" algn="ctr"/>
            <a:r>
              <a:rPr lang="cs-CZ" dirty="0"/>
              <a:t>“</a:t>
            </a:r>
            <a:r>
              <a:rPr lang="cs-CZ" dirty="0" err="1"/>
              <a:t>mezistav</a:t>
            </a:r>
            <a:r>
              <a:rPr lang="cs-CZ" dirty="0"/>
              <a:t>”, </a:t>
            </a:r>
            <a:r>
              <a:rPr lang="cs-CZ" dirty="0" err="1"/>
              <a:t>tib</a:t>
            </a:r>
            <a:r>
              <a:rPr lang="cs-CZ" dirty="0"/>
              <a:t>. </a:t>
            </a:r>
            <a:r>
              <a:rPr lang="cs-CZ" i="1" dirty="0" err="1"/>
              <a:t>bardo</a:t>
            </a:r>
            <a:r>
              <a:rPr lang="cs-CZ" dirty="0"/>
              <a:t>, </a:t>
            </a:r>
          </a:p>
          <a:p>
            <a:pPr lvl="0" algn="ctr"/>
            <a:r>
              <a:rPr lang="cs-CZ" dirty="0"/>
              <a:t>“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přenos vědomí”,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phowa</a:t>
            </a:r>
            <a:r>
              <a:rPr lang="cs-CZ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98245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Milarepa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71" y="273050"/>
            <a:ext cx="3976795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(1040 - 1123)</a:t>
            </a:r>
          </a:p>
        </p:txBody>
      </p:sp>
    </p:spTree>
    <p:extLst>
      <p:ext uri="{BB962C8B-B14F-4D97-AF65-F5344CB8AC3E}">
        <p14:creationId xmlns:p14="http://schemas.microsoft.com/office/powerpoint/2010/main" val="784019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uddhistická medit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0375"/>
            <a:ext cx="82867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844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effectLst/>
              </a:rPr>
              <a:t>Dusum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Khjenpa</a:t>
            </a:r>
            <a:r>
              <a:rPr lang="cs-CZ" dirty="0" smtClean="0">
                <a:effectLst/>
              </a:rPr>
              <a:t>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1110-1193</a:t>
            </a:r>
          </a:p>
          <a:p>
            <a:endParaRPr lang="cs-CZ" dirty="0"/>
          </a:p>
          <a:p>
            <a:r>
              <a:rPr lang="cs-CZ" dirty="0" smtClean="0"/>
              <a:t>Institut „</a:t>
            </a:r>
            <a:r>
              <a:rPr lang="cs-CZ" dirty="0" err="1" smtClean="0"/>
              <a:t>tulkuů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Karmapů</a:t>
            </a:r>
          </a:p>
          <a:p>
            <a:r>
              <a:rPr lang="cs-CZ" dirty="0" smtClean="0"/>
              <a:t>1 vědomě </a:t>
            </a:r>
            <a:r>
              <a:rPr lang="cs-CZ" dirty="0" err="1" smtClean="0"/>
              <a:t>znovuzrozenný</a:t>
            </a:r>
            <a:r>
              <a:rPr lang="cs-CZ" dirty="0" smtClean="0"/>
              <a:t> </a:t>
            </a:r>
          </a:p>
          <a:p>
            <a:r>
              <a:rPr lang="cs-CZ" dirty="0" smtClean="0"/>
              <a:t>učitel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70" y="273050"/>
            <a:ext cx="4163597" cy="5853113"/>
          </a:xfrm>
        </p:spPr>
      </p:pic>
    </p:spTree>
    <p:extLst>
      <p:ext uri="{BB962C8B-B14F-4D97-AF65-F5344CB8AC3E}">
        <p14:creationId xmlns:p14="http://schemas.microsoft.com/office/powerpoint/2010/main" val="1249345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Okupace Tibetu, exil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70594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572500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69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16. Karmapa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Rangdžung</a:t>
            </a:r>
            <a:r>
              <a:rPr lang="cs-CZ" dirty="0" smtClean="0"/>
              <a:t> </a:t>
            </a:r>
            <a:r>
              <a:rPr lang="cs-CZ" dirty="0" err="1"/>
              <a:t>Rigpä</a:t>
            </a:r>
            <a:r>
              <a:rPr lang="cs-CZ" dirty="0"/>
              <a:t> </a:t>
            </a:r>
            <a:r>
              <a:rPr lang="cs-CZ" dirty="0" err="1"/>
              <a:t>Dordže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/>
              <a:t>1924–1981)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3" y="858742"/>
            <a:ext cx="3486912" cy="4681728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“</a:t>
            </a:r>
            <a:r>
              <a:rPr lang="cs-CZ" dirty="0"/>
              <a:t>přenést všechna učení do západního jazyka, kultury a názorů.”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14290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Karmapa je…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“ ... Nejvyšším Tulku, neboli bytostí osvícenou, která se projevuje v lidském těle proto, abychom s ní mohli navázat kontakt. Ale ve skutečnosti je J. S. Karmapa Bódhisattvou na desátém stupni vývoje. Kontakt s ním je možný následkem nahromadění velmi velkého množství zásluh.”</a:t>
            </a:r>
          </a:p>
          <a:p>
            <a:r>
              <a:rPr lang="cs-CZ" dirty="0"/>
              <a:t> </a:t>
            </a:r>
          </a:p>
          <a:p>
            <a:r>
              <a:rPr lang="cs-CZ" dirty="0" err="1"/>
              <a:t>Džamgon</a:t>
            </a:r>
            <a:r>
              <a:rPr lang="cs-CZ" dirty="0"/>
              <a:t> </a:t>
            </a:r>
            <a:r>
              <a:rPr lang="cs-CZ" dirty="0" err="1"/>
              <a:t>Kongtrul</a:t>
            </a:r>
            <a:r>
              <a:rPr lang="cs-CZ" dirty="0"/>
              <a:t>, R.: Déšť nektaru vysvobození, Praha, 1996,nepublikované vydání, s. 40.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3943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16. karmapa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573016"/>
            <a:ext cx="2043684" cy="299923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Ještě když bylo dítě v lůně matky, bylo slyšet, jak odříkává mantru „Mani“</a:t>
            </a:r>
          </a:p>
          <a:p>
            <a:endParaRPr lang="cs-CZ" dirty="0"/>
          </a:p>
        </p:txBody>
      </p:sp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72019"/>
            <a:ext cx="23145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803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„kořenový lama“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Ten, kdo </a:t>
            </a:r>
            <a:r>
              <a:rPr lang="cs-CZ" dirty="0"/>
              <a:t>má zkušenost </a:t>
            </a:r>
            <a:r>
              <a:rPr lang="cs-CZ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mahámudry</a:t>
            </a:r>
            <a:r>
              <a:rPr lang="cs-CZ" dirty="0"/>
              <a:t> a má povolení od svého učitele ji zprostředkovávat. 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Jeden </a:t>
            </a:r>
            <a:r>
              <a:rPr lang="cs-CZ" dirty="0"/>
              <a:t>praktikující může mít několik </a:t>
            </a:r>
            <a:r>
              <a:rPr lang="cs-CZ" i="1" dirty="0"/>
              <a:t>lamů</a:t>
            </a:r>
            <a:r>
              <a:rPr lang="cs-CZ" dirty="0"/>
              <a:t>, například pro praxi “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Meditace útočiště</a:t>
            </a:r>
            <a:r>
              <a:rPr lang="cs-CZ" dirty="0" smtClean="0"/>
              <a:t>”.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5488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08" y="381000"/>
            <a:ext cx="44439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83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LAMA OLE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1109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Ole </a:t>
            </a:r>
            <a:r>
              <a:rPr lang="cs-CZ" dirty="0" err="1" smtClean="0"/>
              <a:t>Nydahl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Autobiografické knihy</a:t>
            </a:r>
          </a:p>
          <a:p>
            <a:pPr marL="0" indent="0">
              <a:buNone/>
            </a:pPr>
            <a:r>
              <a:rPr lang="cs-CZ" dirty="0" smtClean="0"/>
              <a:t>“</a:t>
            </a:r>
            <a:r>
              <a:rPr lang="cs-CZ" dirty="0"/>
              <a:t>Moje cesta k lamům”, Praha, 2000,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“</a:t>
            </a:r>
            <a:r>
              <a:rPr lang="cs-CZ" dirty="0"/>
              <a:t>Jízda na tygrovi”, Praha, 1999  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ideální model učitele </a:t>
            </a:r>
            <a:r>
              <a:rPr lang="cs-CZ" dirty="0"/>
              <a:t>(žáka), srozumitelným v euro - americkém prostředí. </a:t>
            </a:r>
          </a:p>
          <a:p>
            <a:endParaRPr lang="cs-CZ" dirty="0"/>
          </a:p>
          <a:p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3880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Tradice </a:t>
            </a:r>
            <a:r>
              <a:rPr lang="cs-CZ" dirty="0">
                <a:effectLst/>
              </a:rPr>
              <a:t>bKa' brgyud pa's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KARMA KAGJU (tradice přenášená ústně z učitele na žáka)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55601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Moje cesta k lamům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Období od konverze, učení u lamů v Himalájích </a:t>
            </a:r>
          </a:p>
          <a:p>
            <a:r>
              <a:rPr lang="en-US" dirty="0" smtClean="0"/>
              <a:t>1968-1972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05" y="648730"/>
            <a:ext cx="3606928" cy="5101753"/>
          </a:xfrm>
        </p:spPr>
      </p:pic>
    </p:spTree>
    <p:extLst>
      <p:ext uri="{BB962C8B-B14F-4D97-AF65-F5344CB8AC3E}">
        <p14:creationId xmlns:p14="http://schemas.microsoft.com/office/powerpoint/2010/main" val="3978213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Jízda na tygrovi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Ukázka …. Čtu</a:t>
            </a:r>
          </a:p>
          <a:p>
            <a:endParaRPr lang="cs-CZ" dirty="0"/>
          </a:p>
          <a:p>
            <a:r>
              <a:rPr lang="cs-CZ" dirty="0" smtClean="0"/>
              <a:t>Poprvé publikováno 1994</a:t>
            </a:r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291"/>
            <a:ext cx="4752000" cy="6484903"/>
          </a:xfrm>
        </p:spPr>
      </p:pic>
    </p:spTree>
    <p:extLst>
      <p:ext uri="{BB962C8B-B14F-4D97-AF65-F5344CB8AC3E}">
        <p14:creationId xmlns:p14="http://schemas.microsoft.com/office/powerpoint/2010/main" val="2611550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Autorství „TCHO“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dirty="0" smtClean="0"/>
              <a:t>Ty knihy vytváří team autorů. </a:t>
            </a:r>
          </a:p>
          <a:p>
            <a:r>
              <a:rPr lang="en-US" b="1" dirty="0" smtClean="0"/>
              <a:t>O</a:t>
            </a:r>
            <a:r>
              <a:rPr lang="en-US" dirty="0" smtClean="0"/>
              <a:t>le </a:t>
            </a:r>
            <a:r>
              <a:rPr lang="en-US" dirty="0" err="1"/>
              <a:t>Nydahl</a:t>
            </a:r>
            <a:r>
              <a:rPr lang="en-US" dirty="0"/>
              <a:t>, </a:t>
            </a:r>
            <a:endParaRPr lang="cs-CZ" dirty="0" smtClean="0"/>
          </a:p>
          <a:p>
            <a:r>
              <a:rPr lang="cs-CZ" dirty="0" smtClean="0"/>
              <a:t>H</a:t>
            </a:r>
            <a:r>
              <a:rPr lang="en-US" dirty="0" err="1" smtClean="0"/>
              <a:t>annah</a:t>
            </a:r>
            <a:r>
              <a:rPr lang="en-US" dirty="0" smtClean="0"/>
              <a:t> </a:t>
            </a:r>
            <a:r>
              <a:rPr lang="en-US" dirty="0" err="1"/>
              <a:t>Nydahl</a:t>
            </a:r>
            <a:r>
              <a:rPr lang="en-US" dirty="0"/>
              <a:t> (1946-2007), </a:t>
            </a:r>
            <a:endParaRPr lang="cs-CZ" dirty="0" smtClean="0"/>
          </a:p>
          <a:p>
            <a:r>
              <a:rPr lang="en-US" b="1" dirty="0" err="1"/>
              <a:t>T</a:t>
            </a:r>
            <a:r>
              <a:rPr lang="en-US" dirty="0" err="1"/>
              <a:t>omek</a:t>
            </a:r>
            <a:r>
              <a:rPr lang="en-US" dirty="0"/>
              <a:t> </a:t>
            </a:r>
            <a:r>
              <a:rPr lang="en-US" dirty="0" err="1" smtClean="0"/>
              <a:t>Lehnert</a:t>
            </a:r>
            <a:r>
              <a:rPr lang="cs-CZ" dirty="0" smtClean="0"/>
              <a:t> – </a:t>
            </a:r>
            <a:r>
              <a:rPr lang="en-US" dirty="0" err="1" smtClean="0"/>
              <a:t>Nydahl</a:t>
            </a:r>
            <a:r>
              <a:rPr lang="cs-CZ" dirty="0" err="1" smtClean="0"/>
              <a:t>ův</a:t>
            </a:r>
            <a:r>
              <a:rPr lang="cs-CZ" dirty="0" smtClean="0"/>
              <a:t> student z Polska </a:t>
            </a:r>
          </a:p>
          <a:p>
            <a:r>
              <a:rPr lang="en-US" dirty="0" err="1" smtClean="0"/>
              <a:t>Cathrin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b="1" dirty="0"/>
              <a:t>C</a:t>
            </a:r>
            <a:r>
              <a:rPr lang="en-US" dirty="0"/>
              <a:t>aty) </a:t>
            </a:r>
            <a:r>
              <a:rPr lang="en-US" dirty="0" err="1" smtClean="0"/>
              <a:t>Hartung</a:t>
            </a:r>
            <a:r>
              <a:rPr lang="cs-CZ" dirty="0" smtClean="0"/>
              <a:t> – </a:t>
            </a:r>
            <a:r>
              <a:rPr lang="cs-CZ" dirty="0" err="1" smtClean="0"/>
              <a:t>Nydahlova</a:t>
            </a:r>
            <a:r>
              <a:rPr lang="cs-CZ" dirty="0" smtClean="0"/>
              <a:t> přítelkyně, nyní partnerka</a:t>
            </a:r>
          </a:p>
        </p:txBody>
      </p:sp>
    </p:spTree>
    <p:extLst>
      <p:ext uri="{BB962C8B-B14F-4D97-AF65-F5344CB8AC3E}">
        <p14:creationId xmlns:p14="http://schemas.microsoft.com/office/powerpoint/2010/main" val="14289840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Hagiografie BDC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Knihy – stále probíhající proces utváření učení, hagiografie a legitimity. </a:t>
            </a:r>
          </a:p>
          <a:p>
            <a:r>
              <a:rPr lang="cs-CZ" dirty="0" smtClean="0"/>
              <a:t>Nejen v knihách ale samozřejmě v každé přednášce, rozhovoru, interview.  </a:t>
            </a:r>
          </a:p>
          <a:p>
            <a:endParaRPr lang="cs-CZ" dirty="0"/>
          </a:p>
          <a:p>
            <a:r>
              <a:rPr lang="cs-CZ" dirty="0" smtClean="0"/>
              <a:t>Čtu – přepis (a překlad) části rozhovoru o tom, jak se dostali k buddhismu. Nový důraz – na vlastní dětství a mimořádné zážitky v něm. 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78831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Obsahuje: </a:t>
            </a:r>
            <a:r>
              <a:rPr lang="cs-CZ" dirty="0" err="1" smtClean="0"/>
              <a:t>Nydahlovi</a:t>
            </a:r>
            <a:r>
              <a:rPr lang="cs-CZ" dirty="0" smtClean="0"/>
              <a:t> vize z dětství,  vize, že byl voják a bránil Východní Tibet, těžká, odbojná léta, transformace, rozpoznání. </a:t>
            </a:r>
            <a:endParaRPr lang="cs-CZ" dirty="0" smtClean="0"/>
          </a:p>
          <a:p>
            <a:r>
              <a:rPr lang="cs-CZ" dirty="0" smtClean="0"/>
              <a:t>Bouřlivé dospívání (sex, drogy, cestování), cesta do Himalájí, konverze, naprostý obrat, rozpoznán </a:t>
            </a:r>
            <a:r>
              <a:rPr lang="cs-CZ" dirty="0" smtClean="0"/>
              <a:t>a sám sebe se vnímá jako </a:t>
            </a:r>
            <a:r>
              <a:rPr lang="cs-CZ" dirty="0" err="1" smtClean="0"/>
              <a:t>Mahákála</a:t>
            </a:r>
            <a:r>
              <a:rPr lang="cs-CZ" dirty="0" smtClean="0"/>
              <a:t>, „rychlá cesta“, šíření učení. Pověření 16. </a:t>
            </a:r>
            <a:r>
              <a:rPr lang="cs-CZ" dirty="0" err="1" smtClean="0"/>
              <a:t>karmapou</a:t>
            </a:r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03710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Ole </a:t>
            </a:r>
            <a:r>
              <a:rPr lang="cs-CZ" dirty="0" err="1" smtClean="0"/>
              <a:t>Nydahl</a:t>
            </a:r>
            <a:r>
              <a:rPr lang="cs-CZ" dirty="0" smtClean="0"/>
              <a:t> </a:t>
            </a:r>
            <a:r>
              <a:rPr lang="cs-CZ" dirty="0" err="1" smtClean="0"/>
              <a:t>Mahákála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“Za první patřím ke skupině lidí, kteří si dokáží samostatně vzpomenout na minulé životy. Neříkám, že jsem byl v minulém životě anděl, ale měl jsem skvělé přátele, vynikající ženy a spoustu zábavy. Většinou jsem bojoval proti čínským vojákům, abych chránil civilní obyvatele východního Tibetu.”</a:t>
            </a:r>
          </a:p>
          <a:p>
            <a:r>
              <a:rPr lang="cs-CZ" dirty="0"/>
              <a:t>...</a:t>
            </a:r>
          </a:p>
          <a:p>
            <a:r>
              <a:rPr lang="cs-CZ" dirty="0"/>
              <a:t>“Můj vlastní lama, 16. Karmapa, mě oslovoval jako </a:t>
            </a:r>
            <a:r>
              <a:rPr lang="cs-CZ" dirty="0" err="1"/>
              <a:t>Mahákalu</a:t>
            </a:r>
            <a:r>
              <a:rPr lang="cs-CZ" dirty="0"/>
              <a:t> nebo jako generála dharmy. Narodil jsem se s několika tělesnými znaky, které ukazují na dřívějšího ochránce.”</a:t>
            </a:r>
          </a:p>
          <a:p>
            <a:r>
              <a:rPr lang="cs-CZ" dirty="0"/>
              <a:t>O. </a:t>
            </a:r>
            <a:r>
              <a:rPr lang="cs-CZ" dirty="0" err="1"/>
              <a:t>Nydahl</a:t>
            </a:r>
            <a:r>
              <a:rPr lang="cs-CZ" dirty="0"/>
              <a:t>: Udržování živého buddhismu, nepublikované vydání, s. 9.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84584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se věci mají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33" y="273050"/>
            <a:ext cx="4158272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93298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Buddha a láska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90" y="273050"/>
            <a:ext cx="4132157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Jak na partnerské vztahy v dobách „Tekuté lásky“ (</a:t>
            </a:r>
            <a:r>
              <a:rPr lang="cs-CZ" dirty="0" err="1" smtClean="0"/>
              <a:t>Zygmunt</a:t>
            </a:r>
            <a:r>
              <a:rPr lang="cs-CZ" dirty="0" smtClean="0"/>
              <a:t> </a:t>
            </a:r>
            <a:r>
              <a:rPr lang="cs-CZ" dirty="0" err="1" smtClean="0"/>
              <a:t>Bauman</a:t>
            </a:r>
            <a:r>
              <a:rPr lang="cs-CZ" dirty="0" smtClean="0"/>
              <a:t>) či „Proměn </a:t>
            </a:r>
            <a:r>
              <a:rPr lang="cs-CZ" dirty="0" err="1" smtClean="0"/>
              <a:t>intitmity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(A. </a:t>
            </a:r>
            <a:r>
              <a:rPr lang="cs-CZ" dirty="0" err="1" smtClean="0"/>
              <a:t>Giddens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55666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smrti a znovuzrození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4014788" cy="5660537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7063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BUDDHISMUS DNES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94" y="937419"/>
            <a:ext cx="3714750" cy="4524375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časopis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077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se zkoumá?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b="1" dirty="0" smtClean="0"/>
          </a:p>
          <a:p>
            <a:r>
              <a:rPr lang="cs-CZ" dirty="0" smtClean="0"/>
              <a:t>Vytváření obrazů a ideálů mužství a ženství a partnerských vztahů</a:t>
            </a:r>
            <a:endParaRPr lang="cs-CZ" dirty="0" smtClean="0"/>
          </a:p>
          <a:p>
            <a:r>
              <a:rPr lang="cs-CZ" b="1" dirty="0" smtClean="0"/>
              <a:t>Veronika </a:t>
            </a:r>
            <a:r>
              <a:rPr lang="cs-CZ" b="1" dirty="0" smtClean="0"/>
              <a:t>Hadová,  Buddhismus diamantové cesty v České republice: Otázka autority genderových modelů Ole </a:t>
            </a:r>
            <a:r>
              <a:rPr lang="cs-CZ" b="1" dirty="0" err="1" smtClean="0"/>
              <a:t>Nydahla</a:t>
            </a:r>
            <a:r>
              <a:rPr lang="cs-CZ" b="1" dirty="0" smtClean="0"/>
              <a:t>, FF MU, Brno, 2013. </a:t>
            </a:r>
            <a:endParaRPr lang="cs-CZ" b="1" dirty="0"/>
          </a:p>
          <a:p>
            <a:r>
              <a:rPr lang="cs-CZ" b="1" dirty="0" err="1" smtClean="0"/>
              <a:t>Scherer</a:t>
            </a:r>
            <a:r>
              <a:rPr lang="cs-CZ" b="1" dirty="0" smtClean="0"/>
              <a:t>, Burkhard: </a:t>
            </a:r>
            <a:r>
              <a:rPr lang="en-US" b="1" dirty="0" smtClean="0"/>
              <a:t>Macho </a:t>
            </a:r>
            <a:r>
              <a:rPr lang="en-US" b="1" dirty="0"/>
              <a:t>Buddhism: Gender and Sexualities in the Diamond Way </a:t>
            </a:r>
            <a:r>
              <a:rPr lang="cs-CZ" b="1" dirty="0"/>
              <a:t> </a:t>
            </a:r>
            <a:r>
              <a:rPr lang="cs-CZ" b="1" dirty="0" smtClean="0"/>
              <a:t>(online časopis Religion and Gender </a:t>
            </a:r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87333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BÍLÝ SLUNEČNÍK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02" y="273050"/>
            <a:ext cx="4117934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679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tzv. “Útočiště s poklonami”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zaměřené </a:t>
            </a:r>
            <a:r>
              <a:rPr lang="cs-CZ" dirty="0"/>
              <a:t>na odstranění negativních sklonů a nastřádání pozitivních otisků v mysli. </a:t>
            </a:r>
            <a:endParaRPr lang="cs-CZ" dirty="0" smtClean="0"/>
          </a:p>
          <a:p>
            <a:r>
              <a:rPr lang="cs-CZ" dirty="0"/>
              <a:t> Před instrukcemi vlastní meditace je uveden text seznamující se smyslem praxe. </a:t>
            </a:r>
            <a:endParaRPr lang="cs-CZ" dirty="0" smtClean="0"/>
          </a:p>
          <a:p>
            <a:r>
              <a:rPr lang="cs-CZ" dirty="0"/>
              <a:t>D</a:t>
            </a:r>
            <a:r>
              <a:rPr lang="cs-CZ" dirty="0" smtClean="0"/>
              <a:t>oporučením </a:t>
            </a:r>
            <a:r>
              <a:rPr lang="cs-CZ" dirty="0"/>
              <a:t>meditační polohy nebo přímo uklidňováním mysli pozorováním proudu vzduchu. </a:t>
            </a:r>
          </a:p>
        </p:txBody>
      </p:sp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221088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007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fázi  “budování”, kdy se staví vizualizační obraz podle textu s návodem, popř. za přispění kopie </a:t>
            </a:r>
            <a:r>
              <a:rPr lang="cs-CZ" i="1" dirty="0" err="1"/>
              <a:t>thangky</a:t>
            </a:r>
            <a:r>
              <a:rPr lang="cs-CZ" dirty="0"/>
              <a:t> přináležející k dané praxi. Praktikující si vizualizuje, že je obklopen všemi bytostmi univerza. </a:t>
            </a:r>
          </a:p>
        </p:txBody>
      </p:sp>
    </p:spTree>
    <p:extLst>
      <p:ext uri="{BB962C8B-B14F-4D97-AF65-F5344CB8AC3E}">
        <p14:creationId xmlns:p14="http://schemas.microsoft.com/office/powerpoint/2010/main" val="20484734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Recitování </a:t>
            </a:r>
            <a:r>
              <a:rPr lang="cs-CZ" dirty="0" smtClean="0"/>
              <a:t>manter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fáze </a:t>
            </a:r>
            <a:r>
              <a:rPr lang="cs-CZ" dirty="0"/>
              <a:t>“recitování </a:t>
            </a:r>
            <a:r>
              <a:rPr lang="cs-CZ" i="1" dirty="0"/>
              <a:t>manter</a:t>
            </a:r>
            <a:r>
              <a:rPr lang="cs-CZ" dirty="0"/>
              <a:t>”  (</a:t>
            </a:r>
            <a:r>
              <a:rPr lang="cs-CZ" dirty="0" err="1"/>
              <a:t>tib</a:t>
            </a:r>
            <a:r>
              <a:rPr lang="cs-CZ" dirty="0"/>
              <a:t>. </a:t>
            </a:r>
            <a:r>
              <a:rPr lang="cs-CZ" i="1" dirty="0" err="1"/>
              <a:t>ngag</a:t>
            </a:r>
            <a:r>
              <a:rPr lang="cs-CZ" dirty="0"/>
              <a:t>) různé délky, přičemž k počítání </a:t>
            </a:r>
            <a:r>
              <a:rPr lang="cs-CZ" i="1" dirty="0"/>
              <a:t>manter</a:t>
            </a:r>
            <a:r>
              <a:rPr lang="cs-CZ" dirty="0"/>
              <a:t> slouží </a:t>
            </a:r>
            <a:r>
              <a:rPr lang="cs-CZ" i="1" dirty="0" err="1"/>
              <a:t>málá</a:t>
            </a:r>
            <a:r>
              <a:rPr lang="cs-CZ" dirty="0"/>
              <a:t> o sto osmi či dvaceti sedmi  korálcích . Doporučovaný počet odříkání manter jednotlivých meditací, nichž se generalizace týká, je 111 111. V případě “</a:t>
            </a:r>
            <a:r>
              <a:rPr lang="cs-CZ" dirty="0" err="1"/>
              <a:t>mantrování</a:t>
            </a:r>
            <a:r>
              <a:rPr lang="cs-CZ" dirty="0"/>
              <a:t>” na “velkém” růženci se započítává sto manter a v případě “malého” dvacet pět manter a zbývající jsou symbolicky obětovány nepozornosti mysli.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93577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Poklony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07" y="1836954"/>
            <a:ext cx="6097385" cy="4052455"/>
          </a:xfrm>
        </p:spPr>
      </p:pic>
    </p:spTree>
    <p:extLst>
      <p:ext uri="{BB962C8B-B14F-4D97-AF65-F5344CB8AC3E}">
        <p14:creationId xmlns:p14="http://schemas.microsoft.com/office/powerpoint/2010/main" val="31315455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GAU  (BDC)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6081" y="1717203"/>
            <a:ext cx="6431837" cy="429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0188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Phowa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„Má </a:t>
            </a:r>
            <a:r>
              <a:rPr lang="cs-CZ" dirty="0"/>
              <a:t>žena </a:t>
            </a:r>
            <a:r>
              <a:rPr lang="cs-CZ" dirty="0" err="1"/>
              <a:t>Hannah</a:t>
            </a:r>
            <a:r>
              <a:rPr lang="cs-CZ" dirty="0"/>
              <a:t> a já jsme ji obdrželi na Nový rok 1972 od </a:t>
            </a:r>
            <a:r>
              <a:rPr lang="cs-CZ" dirty="0" err="1"/>
              <a:t>Ajanga</a:t>
            </a:r>
            <a:r>
              <a:rPr lang="cs-CZ" dirty="0"/>
              <a:t> </a:t>
            </a:r>
            <a:r>
              <a:rPr lang="cs-CZ" dirty="0" err="1"/>
              <a:t>tulkua</a:t>
            </a:r>
            <a:r>
              <a:rPr lang="cs-CZ" dirty="0"/>
              <a:t>, mistra odkazu. Roku 1987 jsem byl našimi nejvyššími lamy požádán, abych ji předával dál, a doposud jsem vedl okolo 200 kurzů po celém světě</a:t>
            </a:r>
            <a:r>
              <a:rPr lang="cs-CZ" dirty="0" smtClean="0"/>
              <a:t>.“</a:t>
            </a:r>
          </a:p>
          <a:p>
            <a:endParaRPr lang="cs-CZ" dirty="0" smtClean="0"/>
          </a:p>
          <a:p>
            <a:r>
              <a:rPr lang="cs-CZ" dirty="0" smtClean="0"/>
              <a:t>Více viz příprava na seminář.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26398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První centrum v Dánsku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První centrum vzniklo roku 1972 v jejich rodném Dánsku, později pojmenované 16. </a:t>
            </a:r>
            <a:r>
              <a:rPr lang="cs-CZ" dirty="0" err="1"/>
              <a:t>karmapou</a:t>
            </a:r>
            <a:r>
              <a:rPr lang="cs-CZ" dirty="0"/>
              <a:t> na </a:t>
            </a:r>
            <a:r>
              <a:rPr lang="cs-CZ" i="1" dirty="0"/>
              <a:t>Karma </a:t>
            </a:r>
            <a:r>
              <a:rPr lang="cs-CZ" i="1" dirty="0" err="1"/>
              <a:t>drub</a:t>
            </a:r>
            <a:r>
              <a:rPr lang="cs-CZ" i="1" dirty="0"/>
              <a:t> </a:t>
            </a:r>
            <a:r>
              <a:rPr lang="cs-CZ" i="1" dirty="0" err="1"/>
              <a:t>kji</a:t>
            </a:r>
            <a:r>
              <a:rPr lang="cs-CZ" i="1" dirty="0"/>
              <a:t> </a:t>
            </a:r>
            <a:r>
              <a:rPr lang="cs-CZ" i="1" dirty="0" err="1"/>
              <a:t>ling</a:t>
            </a:r>
            <a:r>
              <a:rPr lang="cs-CZ" dirty="0"/>
              <a:t> (“Místo linie uskutečnění”) a roku 1973 14. dalajlámou požehnané. Po formální stránce je pro šíření buddhismu v Dánsku neopomenutelná audience manželů </a:t>
            </a:r>
            <a:r>
              <a:rPr lang="cs-CZ" dirty="0" err="1"/>
              <a:t>Nydahlových</a:t>
            </a:r>
            <a:r>
              <a:rPr lang="cs-CZ" dirty="0"/>
              <a:t> u královny Margarety, která se konala na základě dopisu, jenž královna obdržela od 16. karmapy.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58176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BDC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Od </a:t>
            </a:r>
            <a:r>
              <a:rPr lang="cs-CZ" dirty="0"/>
              <a:t>roku 2007 náboženskou organizací registrovanou Ministerstvem kultury České republiky.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432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Tradice versus modernita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Nové formy vztahu učitel a žák</a:t>
            </a:r>
          </a:p>
          <a:p>
            <a:r>
              <a:rPr lang="cs-CZ" dirty="0" smtClean="0"/>
              <a:t>Zapojení nových médii</a:t>
            </a:r>
          </a:p>
          <a:p>
            <a:r>
              <a:rPr lang="cs-CZ" dirty="0"/>
              <a:t>Tradice versus moderní společnost</a:t>
            </a:r>
          </a:p>
          <a:p>
            <a:r>
              <a:rPr lang="cs-CZ" dirty="0"/>
              <a:t>Tradiční asketické praktiky/současná kultura </a:t>
            </a:r>
            <a:r>
              <a:rPr lang="cs-CZ" dirty="0" err="1"/>
              <a:t>hedonismus</a:t>
            </a:r>
            <a:r>
              <a:rPr lang="cs-CZ" dirty="0"/>
              <a:t>, konzum atd. </a:t>
            </a:r>
          </a:p>
          <a:p>
            <a:r>
              <a:rPr lang="cs-CZ" dirty="0"/>
              <a:t>Otázky kontinuity tradice, spor o autoritu a moc v současném tibetském buddhismu (spor o 17. karmapu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306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01625"/>
            <a:ext cx="8572500" cy="62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575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Spor o 17. karmapu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Kdo bude mít autoritu?</a:t>
            </a:r>
          </a:p>
          <a:p>
            <a:endParaRPr lang="cs-CZ" dirty="0"/>
          </a:p>
          <a:p>
            <a:r>
              <a:rPr lang="cs-CZ" dirty="0" smtClean="0"/>
              <a:t>Dalajláma? </a:t>
            </a:r>
          </a:p>
          <a:p>
            <a:r>
              <a:rPr lang="cs-CZ" dirty="0" smtClean="0"/>
              <a:t>Karmapa? 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27" y="273050"/>
            <a:ext cx="3897484" cy="5853113"/>
          </a:xfrm>
        </p:spPr>
      </p:pic>
    </p:spTree>
    <p:extLst>
      <p:ext uri="{BB962C8B-B14F-4D97-AF65-F5344CB8AC3E}">
        <p14:creationId xmlns:p14="http://schemas.microsoft.com/office/powerpoint/2010/main" val="18905032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Přehlednos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4604</TotalTime>
  <Words>1800</Words>
  <Application>Microsoft Office PowerPoint</Application>
  <PresentationFormat>Předvádění na obrazovce (4:3)</PresentationFormat>
  <Paragraphs>217</Paragraphs>
  <Slides>68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69" baseType="lpstr">
      <vt:lpstr>Exekutivní</vt:lpstr>
      <vt:lpstr>Buddhismus diamantové cesty (BDC) </vt:lpstr>
      <vt:lpstr>BDC (foto pro média)</vt:lpstr>
      <vt:lpstr>Prezentace aplikace PowerPoint</vt:lpstr>
      <vt:lpstr>Prezentace aplikace PowerPoint</vt:lpstr>
      <vt:lpstr>Tradice bKa' brgyud pa's</vt:lpstr>
      <vt:lpstr>Co se zkoumá?</vt:lpstr>
      <vt:lpstr>Tradice versus modernita</vt:lpstr>
      <vt:lpstr>Prezentace aplikace PowerPoint</vt:lpstr>
      <vt:lpstr>Spor o 17. karmapu</vt:lpstr>
      <vt:lpstr>tzv. mantrování </vt:lpstr>
      <vt:lpstr>mantry</vt:lpstr>
      <vt:lpstr>„mala“</vt:lpstr>
      <vt:lpstr>Požehnané předměty (šňůrky, maly)</vt:lpstr>
      <vt:lpstr>Public relations obrazy LAMY OLE</vt:lpstr>
      <vt:lpstr>Lama OLE (PR)</vt:lpstr>
      <vt:lpstr>LAMA OLE  píšeV NOCI (PR)</vt:lpstr>
      <vt:lpstr>Lama OLE komunikuje s médii (PR BDC) </vt:lpstr>
      <vt:lpstr>Lama Ole a Hannah Nydahl </vt:lpstr>
      <vt:lpstr>Přijmout Caty…</vt:lpstr>
      <vt:lpstr>Caty Hartung opouští Tenovice</vt:lpstr>
      <vt:lpstr>Entrée…</vt:lpstr>
      <vt:lpstr>Kokrétní praktiky</vt:lpstr>
      <vt:lpstr>Sádhana/vizualizace</vt:lpstr>
      <vt:lpstr>17. Karmapa Thinle Thaje Dordže </vt:lpstr>
      <vt:lpstr>16. karmapa</vt:lpstr>
      <vt:lpstr>Meditace tří světel</vt:lpstr>
      <vt:lpstr>Meditace tří světel</vt:lpstr>
      <vt:lpstr>Meditace tří světel</vt:lpstr>
      <vt:lpstr>Meditace tří světel</vt:lpstr>
      <vt:lpstr>Přijetí útočiště</vt:lpstr>
      <vt:lpstr>Smrt…</vt:lpstr>
      <vt:lpstr>Transformativní zkušenost</vt:lpstr>
      <vt:lpstr>Nalézání důvěry v lamu</vt:lpstr>
      <vt:lpstr>TILOPA</vt:lpstr>
      <vt:lpstr>Prezentace aplikace PowerPoint</vt:lpstr>
      <vt:lpstr>Marpa  „překladatel“</vt:lpstr>
      <vt:lpstr>NAROPA</vt:lpstr>
      <vt:lpstr>Šest učení Náropy</vt:lpstr>
      <vt:lpstr>Milarepa</vt:lpstr>
      <vt:lpstr>Dusum Khjenpa </vt:lpstr>
      <vt:lpstr>Okupace Tibetu, exil</vt:lpstr>
      <vt:lpstr>Prezentace aplikace PowerPoint</vt:lpstr>
      <vt:lpstr>16. Karmapa  Rangdžung Rigpä Dordže   (1924–1981)</vt:lpstr>
      <vt:lpstr>Karmapa je… </vt:lpstr>
      <vt:lpstr>16. karmapa</vt:lpstr>
      <vt:lpstr>„kořenový lama“</vt:lpstr>
      <vt:lpstr>Prezentace aplikace PowerPoint</vt:lpstr>
      <vt:lpstr>LAMA OLE</vt:lpstr>
      <vt:lpstr>Ole Nydahl</vt:lpstr>
      <vt:lpstr>Moje cesta k lamům</vt:lpstr>
      <vt:lpstr>Jízda na tygrovi </vt:lpstr>
      <vt:lpstr>Autorství „TCHO“</vt:lpstr>
      <vt:lpstr>Hagiografie BDC</vt:lpstr>
      <vt:lpstr>Biografie</vt:lpstr>
      <vt:lpstr>Ole Nydahl Mahákála</vt:lpstr>
      <vt:lpstr>Jak se věci mají</vt:lpstr>
      <vt:lpstr>Buddha a láska</vt:lpstr>
      <vt:lpstr>O smrti a znovuzrození</vt:lpstr>
      <vt:lpstr>BUDDHISMUS DNES</vt:lpstr>
      <vt:lpstr>BÍLÝ SLUNEČNÍK</vt:lpstr>
      <vt:lpstr>tzv. “Útočiště s poklonami” </vt:lpstr>
      <vt:lpstr>Prezentace aplikace PowerPoint</vt:lpstr>
      <vt:lpstr>Recitování manter</vt:lpstr>
      <vt:lpstr>Poklony</vt:lpstr>
      <vt:lpstr>GAU  (BDC)</vt:lpstr>
      <vt:lpstr>Phowa</vt:lpstr>
      <vt:lpstr>První centrum v Dánsku</vt:lpstr>
      <vt:lpstr>BDC v ČR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Buddhismus diamantové cesty (BDC),</dc:title>
  <dc:creator>jpitrun</dc:creator>
  <cp:lastModifiedBy>jpitrun</cp:lastModifiedBy>
  <cp:revision>86</cp:revision>
  <dcterms:created xsi:type="dcterms:W3CDTF">2014-11-26T22:49:44Z</dcterms:created>
  <dcterms:modified xsi:type="dcterms:W3CDTF">2014-12-05T08:00:07Z</dcterms:modified>
</cp:coreProperties>
</file>