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66AF0-83A9-4DE2-9E0A-EE41BBA160C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020F85D-3CEF-46D2-9311-A9CDAF904C53}">
      <dgm:prSet phldrT="[Text]" custT="1"/>
      <dgm:spPr/>
      <dgm:t>
        <a:bodyPr/>
        <a:lstStyle/>
        <a:p>
          <a:r>
            <a:rPr lang="cs-CZ" sz="3600" dirty="0" err="1" smtClean="0"/>
            <a:t>Pre</a:t>
          </a:r>
          <a:r>
            <a:rPr lang="cs-CZ" sz="3600" dirty="0" smtClean="0"/>
            <a:t>-empirická fáze</a:t>
          </a:r>
          <a:endParaRPr lang="cs-CZ" sz="3600" dirty="0"/>
        </a:p>
      </dgm:t>
    </dgm:pt>
    <dgm:pt modelId="{412E2A4D-121F-403C-81F3-A89189E0DFD6}" type="parTrans" cxnId="{AF1494C2-2DAD-4F61-B39D-F9CFE7E62DCC}">
      <dgm:prSet/>
      <dgm:spPr/>
      <dgm:t>
        <a:bodyPr/>
        <a:lstStyle/>
        <a:p>
          <a:endParaRPr lang="cs-CZ"/>
        </a:p>
      </dgm:t>
    </dgm:pt>
    <dgm:pt modelId="{8E33211D-C1C3-4F81-B974-454DBBDF2384}" type="sibTrans" cxnId="{AF1494C2-2DAD-4F61-B39D-F9CFE7E62DCC}">
      <dgm:prSet/>
      <dgm:spPr/>
      <dgm:t>
        <a:bodyPr/>
        <a:lstStyle/>
        <a:p>
          <a:endParaRPr lang="cs-CZ"/>
        </a:p>
      </dgm:t>
    </dgm:pt>
    <dgm:pt modelId="{ED19A977-CB54-4150-97EB-1B500EED847A}">
      <dgm:prSet phldrT="[Text]"/>
      <dgm:spPr/>
      <dgm:t>
        <a:bodyPr/>
        <a:lstStyle/>
        <a:p>
          <a:r>
            <a:rPr lang="cs-CZ" dirty="0" smtClean="0"/>
            <a:t>Oblast výzkumu</a:t>
          </a:r>
          <a:endParaRPr lang="cs-CZ" dirty="0"/>
        </a:p>
      </dgm:t>
    </dgm:pt>
    <dgm:pt modelId="{E83CDE5A-609E-4B26-937A-7B8D80E20D02}" type="parTrans" cxnId="{E2834429-5422-4D9B-8288-0F754A72B281}">
      <dgm:prSet/>
      <dgm:spPr/>
      <dgm:t>
        <a:bodyPr/>
        <a:lstStyle/>
        <a:p>
          <a:endParaRPr lang="cs-CZ"/>
        </a:p>
      </dgm:t>
    </dgm:pt>
    <dgm:pt modelId="{3F86F210-BEBB-424C-A0DB-029E4422EF10}" type="sibTrans" cxnId="{E2834429-5422-4D9B-8288-0F754A72B281}">
      <dgm:prSet/>
      <dgm:spPr/>
      <dgm:t>
        <a:bodyPr/>
        <a:lstStyle/>
        <a:p>
          <a:endParaRPr lang="cs-CZ"/>
        </a:p>
      </dgm:t>
    </dgm:pt>
    <dgm:pt modelId="{A4639DDE-2C20-4A9A-AA9C-F555995587EC}">
      <dgm:prSet phldrT="[Text]"/>
      <dgm:spPr/>
      <dgm:t>
        <a:bodyPr/>
        <a:lstStyle/>
        <a:p>
          <a:r>
            <a:rPr lang="cs-CZ" dirty="0" smtClean="0"/>
            <a:t>Výzkumné otázky</a:t>
          </a:r>
          <a:endParaRPr lang="cs-CZ" dirty="0"/>
        </a:p>
      </dgm:t>
    </dgm:pt>
    <dgm:pt modelId="{7509B3FE-0D3D-4615-ACE1-E3A56A4A2037}" type="parTrans" cxnId="{5462C22E-E03C-4437-B049-2796056B8E7A}">
      <dgm:prSet/>
      <dgm:spPr/>
      <dgm:t>
        <a:bodyPr/>
        <a:lstStyle/>
        <a:p>
          <a:endParaRPr lang="cs-CZ"/>
        </a:p>
      </dgm:t>
    </dgm:pt>
    <dgm:pt modelId="{C84BD4E1-5518-4AD2-BE6C-6A7AE441D2AA}" type="sibTrans" cxnId="{5462C22E-E03C-4437-B049-2796056B8E7A}">
      <dgm:prSet/>
      <dgm:spPr/>
      <dgm:t>
        <a:bodyPr/>
        <a:lstStyle/>
        <a:p>
          <a:endParaRPr lang="cs-CZ"/>
        </a:p>
      </dgm:t>
    </dgm:pt>
    <dgm:pt modelId="{BCB76765-BD49-4A32-A653-225D510E4E2E}">
      <dgm:prSet phldrT="[Text]" custT="1"/>
      <dgm:spPr/>
      <dgm:t>
        <a:bodyPr/>
        <a:lstStyle/>
        <a:p>
          <a:r>
            <a:rPr lang="cs-CZ" sz="3600" dirty="0" smtClean="0"/>
            <a:t>Empirická fáze</a:t>
          </a:r>
          <a:endParaRPr lang="cs-CZ" sz="3600" dirty="0"/>
        </a:p>
      </dgm:t>
    </dgm:pt>
    <dgm:pt modelId="{10790252-4B1D-43B8-A190-308BCBFE2037}" type="parTrans" cxnId="{E6C7AFCB-644D-4A4D-A6D2-D6F5742D7F93}">
      <dgm:prSet/>
      <dgm:spPr/>
      <dgm:t>
        <a:bodyPr/>
        <a:lstStyle/>
        <a:p>
          <a:endParaRPr lang="cs-CZ"/>
        </a:p>
      </dgm:t>
    </dgm:pt>
    <dgm:pt modelId="{089E8833-2006-47A6-B6B2-A186D45D2CF6}" type="sibTrans" cxnId="{E6C7AFCB-644D-4A4D-A6D2-D6F5742D7F93}">
      <dgm:prSet/>
      <dgm:spPr/>
      <dgm:t>
        <a:bodyPr/>
        <a:lstStyle/>
        <a:p>
          <a:endParaRPr lang="cs-CZ"/>
        </a:p>
      </dgm:t>
    </dgm:pt>
    <dgm:pt modelId="{04C7FEB5-692E-4271-9368-191B9F1F96B3}">
      <dgm:prSet phldrT="[Text]"/>
      <dgm:spPr/>
      <dgm:t>
        <a:bodyPr/>
        <a:lstStyle/>
        <a:p>
          <a:r>
            <a:rPr lang="cs-CZ" dirty="0" smtClean="0"/>
            <a:t>Design výzkumu</a:t>
          </a:r>
          <a:endParaRPr lang="cs-CZ" dirty="0"/>
        </a:p>
      </dgm:t>
    </dgm:pt>
    <dgm:pt modelId="{EC2A049A-BC0F-407C-816F-B6A4F538530E}" type="parTrans" cxnId="{70105798-A02F-4B97-B362-A771F557A7CD}">
      <dgm:prSet/>
      <dgm:spPr/>
      <dgm:t>
        <a:bodyPr/>
        <a:lstStyle/>
        <a:p>
          <a:endParaRPr lang="cs-CZ"/>
        </a:p>
      </dgm:t>
    </dgm:pt>
    <dgm:pt modelId="{720B373F-B236-4386-8BDA-5ABC0309A493}" type="sibTrans" cxnId="{70105798-A02F-4B97-B362-A771F557A7CD}">
      <dgm:prSet/>
      <dgm:spPr/>
      <dgm:t>
        <a:bodyPr/>
        <a:lstStyle/>
        <a:p>
          <a:endParaRPr lang="cs-CZ"/>
        </a:p>
      </dgm:t>
    </dgm:pt>
    <dgm:pt modelId="{7BFE53C4-766C-4E06-B6B9-CD273FEF6F2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31977CC8-BD2D-48D3-A71A-76330AC86EF1}" type="parTrans" cxnId="{1A40A09E-C317-4065-A865-AF20975B0ADC}">
      <dgm:prSet/>
      <dgm:spPr/>
      <dgm:t>
        <a:bodyPr/>
        <a:lstStyle/>
        <a:p>
          <a:endParaRPr lang="cs-CZ"/>
        </a:p>
      </dgm:t>
    </dgm:pt>
    <dgm:pt modelId="{7538868A-0069-47BE-BF95-52B99C26F557}" type="sibTrans" cxnId="{1A40A09E-C317-4065-A865-AF20975B0ADC}">
      <dgm:prSet/>
      <dgm:spPr/>
      <dgm:t>
        <a:bodyPr/>
        <a:lstStyle/>
        <a:p>
          <a:endParaRPr lang="cs-CZ"/>
        </a:p>
      </dgm:t>
    </dgm:pt>
    <dgm:pt modelId="{EB17A8B8-3D21-455A-B6C0-C295B5F0380B}">
      <dgm:prSet phldrT="[Text]"/>
      <dgm:spPr/>
      <dgm:t>
        <a:bodyPr/>
        <a:lstStyle/>
        <a:p>
          <a:r>
            <a:rPr lang="cs-CZ" dirty="0" smtClean="0"/>
            <a:t>Výzkumné téma</a:t>
          </a:r>
          <a:endParaRPr lang="cs-CZ" dirty="0"/>
        </a:p>
      </dgm:t>
    </dgm:pt>
    <dgm:pt modelId="{5424F23E-78B1-4843-AE56-300C61BC2CBD}" type="parTrans" cxnId="{5926CCD3-57E7-4CF5-BAAC-F21B5510FB19}">
      <dgm:prSet/>
      <dgm:spPr/>
      <dgm:t>
        <a:bodyPr/>
        <a:lstStyle/>
        <a:p>
          <a:endParaRPr lang="cs-CZ"/>
        </a:p>
      </dgm:t>
    </dgm:pt>
    <dgm:pt modelId="{9E8C53BC-A04F-4A78-8F37-788A4F0B0F7A}" type="sibTrans" cxnId="{5926CCD3-57E7-4CF5-BAAC-F21B5510FB19}">
      <dgm:prSet/>
      <dgm:spPr/>
      <dgm:t>
        <a:bodyPr/>
        <a:lstStyle/>
        <a:p>
          <a:endParaRPr lang="cs-CZ"/>
        </a:p>
      </dgm:t>
    </dgm:pt>
    <dgm:pt modelId="{DFDDAA80-6019-49C0-ACF3-287802B38894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E3D47A6-715C-47D4-AC8A-B3C914B4ED9D}" type="parTrans" cxnId="{EAB0D715-18AF-4C50-B81B-30F3623259C6}">
      <dgm:prSet/>
      <dgm:spPr/>
      <dgm:t>
        <a:bodyPr/>
        <a:lstStyle/>
        <a:p>
          <a:endParaRPr lang="cs-CZ"/>
        </a:p>
      </dgm:t>
    </dgm:pt>
    <dgm:pt modelId="{C01F48E7-AEA5-4594-819C-FFD857D124A3}" type="sibTrans" cxnId="{EAB0D715-18AF-4C50-B81B-30F3623259C6}">
      <dgm:prSet/>
      <dgm:spPr/>
      <dgm:t>
        <a:bodyPr/>
        <a:lstStyle/>
        <a:p>
          <a:endParaRPr lang="cs-CZ"/>
        </a:p>
      </dgm:t>
    </dgm:pt>
    <dgm:pt modelId="{1337D80B-8F4F-44CD-BAD2-B8E74961CF28}">
      <dgm:prSet phldrT="[Text]"/>
      <dgm:spPr/>
      <dgm:t>
        <a:bodyPr/>
        <a:lstStyle/>
        <a:p>
          <a:r>
            <a:rPr lang="cs-CZ" dirty="0" smtClean="0"/>
            <a:t>Odpověď na otázky</a:t>
          </a:r>
          <a:endParaRPr lang="cs-CZ" dirty="0"/>
        </a:p>
      </dgm:t>
    </dgm:pt>
    <dgm:pt modelId="{30423169-E7A8-41E2-B40B-E8ECAFAF7475}" type="parTrans" cxnId="{9120D355-1E87-40ED-BED0-9D46FB894910}">
      <dgm:prSet/>
      <dgm:spPr/>
      <dgm:t>
        <a:bodyPr/>
        <a:lstStyle/>
        <a:p>
          <a:endParaRPr lang="cs-CZ"/>
        </a:p>
      </dgm:t>
    </dgm:pt>
    <dgm:pt modelId="{BDB626AD-F1B8-4703-BFFA-C1A5F46E406B}" type="sibTrans" cxnId="{9120D355-1E87-40ED-BED0-9D46FB894910}">
      <dgm:prSet/>
      <dgm:spPr/>
      <dgm:t>
        <a:bodyPr/>
        <a:lstStyle/>
        <a:p>
          <a:endParaRPr lang="cs-CZ"/>
        </a:p>
      </dgm:t>
    </dgm:pt>
    <dgm:pt modelId="{61E0B181-627E-4123-ABEE-65A72BD9C5DE}">
      <dgm:prSet phldrT="[Text]"/>
      <dgm:spPr/>
      <dgm:t>
        <a:bodyPr/>
        <a:lstStyle/>
        <a:p>
          <a:r>
            <a:rPr lang="cs-CZ" dirty="0" smtClean="0"/>
            <a:t>(Výzkumné hypotézy)</a:t>
          </a:r>
          <a:endParaRPr lang="cs-CZ" dirty="0"/>
        </a:p>
      </dgm:t>
    </dgm:pt>
    <dgm:pt modelId="{F892BA05-2BA2-45E6-8B2E-72CAD852D41E}" type="parTrans" cxnId="{21C7076F-F2D1-40AE-9B39-5995E50FAAB5}">
      <dgm:prSet/>
      <dgm:spPr/>
      <dgm:t>
        <a:bodyPr/>
        <a:lstStyle/>
        <a:p>
          <a:endParaRPr lang="cs-CZ"/>
        </a:p>
      </dgm:t>
    </dgm:pt>
    <dgm:pt modelId="{F1DBBA7C-9C70-4C78-943E-51F7C05EAD15}" type="sibTrans" cxnId="{21C7076F-F2D1-40AE-9B39-5995E50FAAB5}">
      <dgm:prSet/>
      <dgm:spPr/>
      <dgm:t>
        <a:bodyPr/>
        <a:lstStyle/>
        <a:p>
          <a:endParaRPr lang="cs-CZ"/>
        </a:p>
      </dgm:t>
    </dgm:pt>
    <dgm:pt modelId="{8C29CA03-8DCC-4087-AC3C-28BD9B780E61}" type="pres">
      <dgm:prSet presAssocID="{FF966AF0-83A9-4DE2-9E0A-EE41BBA160C6}" presName="Name0" presStyleCnt="0">
        <dgm:presLayoutVars>
          <dgm:dir/>
          <dgm:animLvl val="lvl"/>
          <dgm:resizeHandles/>
        </dgm:presLayoutVars>
      </dgm:prSet>
      <dgm:spPr/>
    </dgm:pt>
    <dgm:pt modelId="{E647949D-0AD8-4395-AED0-28C1C6F4813F}" type="pres">
      <dgm:prSet presAssocID="{1020F85D-3CEF-46D2-9311-A9CDAF904C53}" presName="linNode" presStyleCnt="0"/>
      <dgm:spPr/>
    </dgm:pt>
    <dgm:pt modelId="{C6AA9C23-2F44-49DF-9B9A-2430E28A3AF9}" type="pres">
      <dgm:prSet presAssocID="{1020F85D-3CEF-46D2-9311-A9CDAF904C53}" presName="parentShp" presStyleLbl="node1" presStyleIdx="0" presStyleCnt="2">
        <dgm:presLayoutVars>
          <dgm:bulletEnabled val="1"/>
        </dgm:presLayoutVars>
      </dgm:prSet>
      <dgm:spPr/>
    </dgm:pt>
    <dgm:pt modelId="{9B92D0C1-E8AC-4C8C-8D81-5EBF9FC86D1C}" type="pres">
      <dgm:prSet presAssocID="{1020F85D-3CEF-46D2-9311-A9CDAF904C53}" presName="childShp" presStyleLbl="bgAccFollowNode1" presStyleIdx="0" presStyleCnt="2">
        <dgm:presLayoutVars>
          <dgm:bulletEnabled val="1"/>
        </dgm:presLayoutVars>
      </dgm:prSet>
      <dgm:spPr/>
    </dgm:pt>
    <dgm:pt modelId="{CD4AD3B0-B185-4C88-AB59-28740DDB4F61}" type="pres">
      <dgm:prSet presAssocID="{8E33211D-C1C3-4F81-B974-454DBBDF2384}" presName="spacing" presStyleCnt="0"/>
      <dgm:spPr/>
    </dgm:pt>
    <dgm:pt modelId="{D579818D-E852-4345-B79D-E7C5D8CBBA30}" type="pres">
      <dgm:prSet presAssocID="{BCB76765-BD49-4A32-A653-225D510E4E2E}" presName="linNode" presStyleCnt="0"/>
      <dgm:spPr/>
    </dgm:pt>
    <dgm:pt modelId="{FF08E116-C31B-4920-BB92-7C2355549684}" type="pres">
      <dgm:prSet presAssocID="{BCB76765-BD49-4A32-A653-225D510E4E2E}" presName="parentShp" presStyleLbl="node1" presStyleIdx="1" presStyleCnt="2">
        <dgm:presLayoutVars>
          <dgm:bulletEnabled val="1"/>
        </dgm:presLayoutVars>
      </dgm:prSet>
      <dgm:spPr/>
    </dgm:pt>
    <dgm:pt modelId="{A0B9AB4D-FF9C-492A-AB2F-5400E4912D73}" type="pres">
      <dgm:prSet presAssocID="{BCB76765-BD49-4A32-A653-225D510E4E2E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8FC8F1B6-42E7-4B80-B3FC-F9B647CDD369}" type="presOf" srcId="{BCB76765-BD49-4A32-A653-225D510E4E2E}" destId="{FF08E116-C31B-4920-BB92-7C2355549684}" srcOrd="0" destOrd="0" presId="urn:microsoft.com/office/officeart/2005/8/layout/vList6"/>
    <dgm:cxn modelId="{ABCD139D-74EF-4FB8-BA67-C14C6DDB5EB0}" type="presOf" srcId="{7BFE53C4-766C-4E06-B6B9-CD273FEF6F21}" destId="{A0B9AB4D-FF9C-492A-AB2F-5400E4912D73}" srcOrd="0" destOrd="1" presId="urn:microsoft.com/office/officeart/2005/8/layout/vList6"/>
    <dgm:cxn modelId="{DFD418AA-243B-413B-A4F0-7BFD7B568829}" type="presOf" srcId="{FF966AF0-83A9-4DE2-9E0A-EE41BBA160C6}" destId="{8C29CA03-8DCC-4087-AC3C-28BD9B780E61}" srcOrd="0" destOrd="0" presId="urn:microsoft.com/office/officeart/2005/8/layout/vList6"/>
    <dgm:cxn modelId="{70105798-A02F-4B97-B362-A771F557A7CD}" srcId="{BCB76765-BD49-4A32-A653-225D510E4E2E}" destId="{04C7FEB5-692E-4271-9368-191B9F1F96B3}" srcOrd="0" destOrd="0" parTransId="{EC2A049A-BC0F-407C-816F-B6A4F538530E}" sibTransId="{720B373F-B236-4386-8BDA-5ABC0309A493}"/>
    <dgm:cxn modelId="{9120D355-1E87-40ED-BED0-9D46FB894910}" srcId="{BCB76765-BD49-4A32-A653-225D510E4E2E}" destId="{1337D80B-8F4F-44CD-BAD2-B8E74961CF28}" srcOrd="3" destOrd="0" parTransId="{30423169-E7A8-41E2-B40B-E8ECAFAF7475}" sibTransId="{BDB626AD-F1B8-4703-BFFA-C1A5F46E406B}"/>
    <dgm:cxn modelId="{16E8ABC7-600A-4F26-97FC-3B81B6FCC5D3}" type="presOf" srcId="{61E0B181-627E-4123-ABEE-65A72BD9C5DE}" destId="{9B92D0C1-E8AC-4C8C-8D81-5EBF9FC86D1C}" srcOrd="0" destOrd="3" presId="urn:microsoft.com/office/officeart/2005/8/layout/vList6"/>
    <dgm:cxn modelId="{4DE6E9AB-6064-42DC-9F87-17BF43F3C113}" type="presOf" srcId="{DFDDAA80-6019-49C0-ACF3-287802B38894}" destId="{A0B9AB4D-FF9C-492A-AB2F-5400E4912D73}" srcOrd="0" destOrd="2" presId="urn:microsoft.com/office/officeart/2005/8/layout/vList6"/>
    <dgm:cxn modelId="{9DE9C600-687B-4F02-ACF0-18291403A2B1}" type="presOf" srcId="{ED19A977-CB54-4150-97EB-1B500EED847A}" destId="{9B92D0C1-E8AC-4C8C-8D81-5EBF9FC86D1C}" srcOrd="0" destOrd="0" presId="urn:microsoft.com/office/officeart/2005/8/layout/vList6"/>
    <dgm:cxn modelId="{E6C7AFCB-644D-4A4D-A6D2-D6F5742D7F93}" srcId="{FF966AF0-83A9-4DE2-9E0A-EE41BBA160C6}" destId="{BCB76765-BD49-4A32-A653-225D510E4E2E}" srcOrd="1" destOrd="0" parTransId="{10790252-4B1D-43B8-A190-308BCBFE2037}" sibTransId="{089E8833-2006-47A6-B6B2-A186D45D2CF6}"/>
    <dgm:cxn modelId="{EAB0D715-18AF-4C50-B81B-30F3623259C6}" srcId="{BCB76765-BD49-4A32-A653-225D510E4E2E}" destId="{DFDDAA80-6019-49C0-ACF3-287802B38894}" srcOrd="2" destOrd="0" parTransId="{9E3D47A6-715C-47D4-AC8A-B3C914B4ED9D}" sibTransId="{C01F48E7-AEA5-4594-819C-FFD857D124A3}"/>
    <dgm:cxn modelId="{1A40A09E-C317-4065-A865-AF20975B0ADC}" srcId="{BCB76765-BD49-4A32-A653-225D510E4E2E}" destId="{7BFE53C4-766C-4E06-B6B9-CD273FEF6F21}" srcOrd="1" destOrd="0" parTransId="{31977CC8-BD2D-48D3-A71A-76330AC86EF1}" sibTransId="{7538868A-0069-47BE-BF95-52B99C26F557}"/>
    <dgm:cxn modelId="{5926CCD3-57E7-4CF5-BAAC-F21B5510FB19}" srcId="{1020F85D-3CEF-46D2-9311-A9CDAF904C53}" destId="{EB17A8B8-3D21-455A-B6C0-C295B5F0380B}" srcOrd="1" destOrd="0" parTransId="{5424F23E-78B1-4843-AE56-300C61BC2CBD}" sibTransId="{9E8C53BC-A04F-4A78-8F37-788A4F0B0F7A}"/>
    <dgm:cxn modelId="{DFCB394A-E5DA-4170-8809-539B858E276A}" type="presOf" srcId="{EB17A8B8-3D21-455A-B6C0-C295B5F0380B}" destId="{9B92D0C1-E8AC-4C8C-8D81-5EBF9FC86D1C}" srcOrd="0" destOrd="1" presId="urn:microsoft.com/office/officeart/2005/8/layout/vList6"/>
    <dgm:cxn modelId="{95C7263F-4B8A-496E-A5B5-CC83F6E82340}" type="presOf" srcId="{1337D80B-8F4F-44CD-BAD2-B8E74961CF28}" destId="{A0B9AB4D-FF9C-492A-AB2F-5400E4912D73}" srcOrd="0" destOrd="3" presId="urn:microsoft.com/office/officeart/2005/8/layout/vList6"/>
    <dgm:cxn modelId="{624CBB11-B406-471F-97DE-6CD0B38FD244}" type="presOf" srcId="{A4639DDE-2C20-4A9A-AA9C-F555995587EC}" destId="{9B92D0C1-E8AC-4C8C-8D81-5EBF9FC86D1C}" srcOrd="0" destOrd="2" presId="urn:microsoft.com/office/officeart/2005/8/layout/vList6"/>
    <dgm:cxn modelId="{5462C22E-E03C-4437-B049-2796056B8E7A}" srcId="{1020F85D-3CEF-46D2-9311-A9CDAF904C53}" destId="{A4639DDE-2C20-4A9A-AA9C-F555995587EC}" srcOrd="2" destOrd="0" parTransId="{7509B3FE-0D3D-4615-ACE1-E3A56A4A2037}" sibTransId="{C84BD4E1-5518-4AD2-BE6C-6A7AE441D2AA}"/>
    <dgm:cxn modelId="{FD59298D-482E-4749-9E66-55A10891E2FD}" type="presOf" srcId="{04C7FEB5-692E-4271-9368-191B9F1F96B3}" destId="{A0B9AB4D-FF9C-492A-AB2F-5400E4912D73}" srcOrd="0" destOrd="0" presId="urn:microsoft.com/office/officeart/2005/8/layout/vList6"/>
    <dgm:cxn modelId="{21C7076F-F2D1-40AE-9B39-5995E50FAAB5}" srcId="{1020F85D-3CEF-46D2-9311-A9CDAF904C53}" destId="{61E0B181-627E-4123-ABEE-65A72BD9C5DE}" srcOrd="3" destOrd="0" parTransId="{F892BA05-2BA2-45E6-8B2E-72CAD852D41E}" sibTransId="{F1DBBA7C-9C70-4C78-943E-51F7C05EAD15}"/>
    <dgm:cxn modelId="{A9A32D82-AE4F-4C22-87D5-1F38405AB245}" type="presOf" srcId="{1020F85D-3CEF-46D2-9311-A9CDAF904C53}" destId="{C6AA9C23-2F44-49DF-9B9A-2430E28A3AF9}" srcOrd="0" destOrd="0" presId="urn:microsoft.com/office/officeart/2005/8/layout/vList6"/>
    <dgm:cxn modelId="{AF1494C2-2DAD-4F61-B39D-F9CFE7E62DCC}" srcId="{FF966AF0-83A9-4DE2-9E0A-EE41BBA160C6}" destId="{1020F85D-3CEF-46D2-9311-A9CDAF904C53}" srcOrd="0" destOrd="0" parTransId="{412E2A4D-121F-403C-81F3-A89189E0DFD6}" sibTransId="{8E33211D-C1C3-4F81-B974-454DBBDF2384}"/>
    <dgm:cxn modelId="{E2834429-5422-4D9B-8288-0F754A72B281}" srcId="{1020F85D-3CEF-46D2-9311-A9CDAF904C53}" destId="{ED19A977-CB54-4150-97EB-1B500EED847A}" srcOrd="0" destOrd="0" parTransId="{E83CDE5A-609E-4B26-937A-7B8D80E20D02}" sibTransId="{3F86F210-BEBB-424C-A0DB-029E4422EF10}"/>
    <dgm:cxn modelId="{BBC56DC0-015C-47D6-8B9B-04B007AB0CCD}" type="presParOf" srcId="{8C29CA03-8DCC-4087-AC3C-28BD9B780E61}" destId="{E647949D-0AD8-4395-AED0-28C1C6F4813F}" srcOrd="0" destOrd="0" presId="urn:microsoft.com/office/officeart/2005/8/layout/vList6"/>
    <dgm:cxn modelId="{B63EEDA0-6C15-479A-A748-18EAA318BDDE}" type="presParOf" srcId="{E647949D-0AD8-4395-AED0-28C1C6F4813F}" destId="{C6AA9C23-2F44-49DF-9B9A-2430E28A3AF9}" srcOrd="0" destOrd="0" presId="urn:microsoft.com/office/officeart/2005/8/layout/vList6"/>
    <dgm:cxn modelId="{FC6B32FB-CF5C-4F42-8FC4-87B95E1E8535}" type="presParOf" srcId="{E647949D-0AD8-4395-AED0-28C1C6F4813F}" destId="{9B92D0C1-E8AC-4C8C-8D81-5EBF9FC86D1C}" srcOrd="1" destOrd="0" presId="urn:microsoft.com/office/officeart/2005/8/layout/vList6"/>
    <dgm:cxn modelId="{BA04C375-8B97-4FED-82BD-6CA5CE612E6E}" type="presParOf" srcId="{8C29CA03-8DCC-4087-AC3C-28BD9B780E61}" destId="{CD4AD3B0-B185-4C88-AB59-28740DDB4F61}" srcOrd="1" destOrd="0" presId="urn:microsoft.com/office/officeart/2005/8/layout/vList6"/>
    <dgm:cxn modelId="{E19DE41E-698C-4DCE-B2DD-3A0BB7756CC2}" type="presParOf" srcId="{8C29CA03-8DCC-4087-AC3C-28BD9B780E61}" destId="{D579818D-E852-4345-B79D-E7C5D8CBBA30}" srcOrd="2" destOrd="0" presId="urn:microsoft.com/office/officeart/2005/8/layout/vList6"/>
    <dgm:cxn modelId="{88A3CB19-F1FC-4842-B778-4866CBA038F5}" type="presParOf" srcId="{D579818D-E852-4345-B79D-E7C5D8CBBA30}" destId="{FF08E116-C31B-4920-BB92-7C2355549684}" srcOrd="0" destOrd="0" presId="urn:microsoft.com/office/officeart/2005/8/layout/vList6"/>
    <dgm:cxn modelId="{1611017E-B697-4A10-B082-70521BCF0330}" type="presParOf" srcId="{D579818D-E852-4345-B79D-E7C5D8CBBA30}" destId="{A0B9AB4D-FF9C-492A-AB2F-5400E4912D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BB0D0A-356D-44FA-984E-BEEA5C759A6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BDB040-C446-47E4-A07C-87FD646BFB12}">
      <dgm:prSet phldrT="[Text]"/>
      <dgm:spPr/>
      <dgm:t>
        <a:bodyPr/>
        <a:lstStyle/>
        <a:p>
          <a:r>
            <a:rPr lang="cs-CZ" dirty="0" smtClean="0"/>
            <a:t>Přehled před výzkumem</a:t>
          </a:r>
          <a:br>
            <a:rPr lang="cs-CZ" dirty="0" smtClean="0"/>
          </a:br>
          <a:r>
            <a:rPr lang="cs-CZ" dirty="0" smtClean="0"/>
            <a:t>(typicky kvantitativní výzkum)</a:t>
          </a:r>
          <a:endParaRPr lang="cs-CZ" dirty="0"/>
        </a:p>
      </dgm:t>
    </dgm:pt>
    <dgm:pt modelId="{FB82538A-E4C4-47DF-8EDB-90E90ABA130A}" type="parTrans" cxnId="{C1CEB858-0072-4B18-9224-752A2A1C9978}">
      <dgm:prSet/>
      <dgm:spPr/>
      <dgm:t>
        <a:bodyPr/>
        <a:lstStyle/>
        <a:p>
          <a:endParaRPr lang="cs-CZ"/>
        </a:p>
      </dgm:t>
    </dgm:pt>
    <dgm:pt modelId="{6EA91230-4433-44B3-8851-783E807ECC42}" type="sibTrans" cxnId="{C1CEB858-0072-4B18-9224-752A2A1C9978}">
      <dgm:prSet/>
      <dgm:spPr/>
      <dgm:t>
        <a:bodyPr/>
        <a:lstStyle/>
        <a:p>
          <a:endParaRPr lang="cs-CZ"/>
        </a:p>
      </dgm:t>
    </dgm:pt>
    <dgm:pt modelId="{3C4850C2-195D-4859-BF9B-2B5F39DDC47F}">
      <dgm:prSet phldrT="[Text]"/>
      <dgm:spPr/>
      <dgm:t>
        <a:bodyPr/>
        <a:lstStyle/>
        <a:p>
          <a:r>
            <a:rPr lang="cs-CZ" dirty="0" smtClean="0"/>
            <a:t>Přehled v průběhu výzkumu (typicky zakotvená teorie)</a:t>
          </a:r>
          <a:endParaRPr lang="cs-CZ" dirty="0"/>
        </a:p>
      </dgm:t>
    </dgm:pt>
    <dgm:pt modelId="{011E6DF7-6180-449A-88BA-4CC0E45DF0DC}" type="parTrans" cxnId="{66047BF6-FD2E-4434-874F-2260A9233604}">
      <dgm:prSet/>
      <dgm:spPr/>
      <dgm:t>
        <a:bodyPr/>
        <a:lstStyle/>
        <a:p>
          <a:endParaRPr lang="cs-CZ"/>
        </a:p>
      </dgm:t>
    </dgm:pt>
    <dgm:pt modelId="{ECA7B4C2-BD14-463A-9018-9BD0A473498F}" type="sibTrans" cxnId="{66047BF6-FD2E-4434-874F-2260A9233604}">
      <dgm:prSet/>
      <dgm:spPr/>
      <dgm:t>
        <a:bodyPr/>
        <a:lstStyle/>
        <a:p>
          <a:endParaRPr lang="cs-CZ"/>
        </a:p>
      </dgm:t>
    </dgm:pt>
    <dgm:pt modelId="{D74EA72B-ADCE-4864-B98C-EB678DCDBAA5}" type="pres">
      <dgm:prSet presAssocID="{31BB0D0A-356D-44FA-984E-BEEA5C759A60}" presName="diagram" presStyleCnt="0">
        <dgm:presLayoutVars>
          <dgm:dir/>
          <dgm:resizeHandles val="exact"/>
        </dgm:presLayoutVars>
      </dgm:prSet>
      <dgm:spPr/>
    </dgm:pt>
    <dgm:pt modelId="{6F3DB69B-FE9F-4B21-830C-CA2BB0647E41}" type="pres">
      <dgm:prSet presAssocID="{7FBDB040-C446-47E4-A07C-87FD646BFB12}" presName="arrow" presStyleLbl="node1" presStyleIdx="0" presStyleCnt="2" custScaleX="44973" custRadScaleRad="137356" custRadScaleInc="-250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052A5B-EAFB-46B5-9877-6DBEBEEBF17A}" type="pres">
      <dgm:prSet presAssocID="{3C4850C2-195D-4859-BF9B-2B5F39DDC47F}" presName="arrow" presStyleLbl="node1" presStyleIdx="1" presStyleCnt="2" custScaleX="42038" custRadScaleRad="129761" custRadScaleInc="233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CEB858-0072-4B18-9224-752A2A1C9978}" srcId="{31BB0D0A-356D-44FA-984E-BEEA5C759A60}" destId="{7FBDB040-C446-47E4-A07C-87FD646BFB12}" srcOrd="0" destOrd="0" parTransId="{FB82538A-E4C4-47DF-8EDB-90E90ABA130A}" sibTransId="{6EA91230-4433-44B3-8851-783E807ECC42}"/>
    <dgm:cxn modelId="{66047BF6-FD2E-4434-874F-2260A9233604}" srcId="{31BB0D0A-356D-44FA-984E-BEEA5C759A60}" destId="{3C4850C2-195D-4859-BF9B-2B5F39DDC47F}" srcOrd="1" destOrd="0" parTransId="{011E6DF7-6180-449A-88BA-4CC0E45DF0DC}" sibTransId="{ECA7B4C2-BD14-463A-9018-9BD0A473498F}"/>
    <dgm:cxn modelId="{0FB3CAC3-B9C8-446D-948A-C21A76906AB1}" type="presOf" srcId="{7FBDB040-C446-47E4-A07C-87FD646BFB12}" destId="{6F3DB69B-FE9F-4B21-830C-CA2BB0647E41}" srcOrd="0" destOrd="0" presId="urn:microsoft.com/office/officeart/2005/8/layout/arrow5"/>
    <dgm:cxn modelId="{AFB4637C-BEB3-40B6-97D9-542F0E648FF3}" type="presOf" srcId="{3C4850C2-195D-4859-BF9B-2B5F39DDC47F}" destId="{E1052A5B-EAFB-46B5-9877-6DBEBEEBF17A}" srcOrd="0" destOrd="0" presId="urn:microsoft.com/office/officeart/2005/8/layout/arrow5"/>
    <dgm:cxn modelId="{65B1FC84-6002-4A96-8F29-3BD04FAC4F18}" type="presOf" srcId="{31BB0D0A-356D-44FA-984E-BEEA5C759A60}" destId="{D74EA72B-ADCE-4864-B98C-EB678DCDBAA5}" srcOrd="0" destOrd="0" presId="urn:microsoft.com/office/officeart/2005/8/layout/arrow5"/>
    <dgm:cxn modelId="{4CA66087-72EA-4A65-B63D-318B7E4034C7}" type="presParOf" srcId="{D74EA72B-ADCE-4864-B98C-EB678DCDBAA5}" destId="{6F3DB69B-FE9F-4B21-830C-CA2BB0647E41}" srcOrd="0" destOrd="0" presId="urn:microsoft.com/office/officeart/2005/8/layout/arrow5"/>
    <dgm:cxn modelId="{5D7E66BA-FAFD-44FD-80C5-6445308EC820}" type="presParOf" srcId="{D74EA72B-ADCE-4864-B98C-EB678DCDBAA5}" destId="{E1052A5B-EAFB-46B5-9877-6DBEBEEBF17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2D0C1-E8AC-4C8C-8D81-5EBF9FC86D1C}">
      <dsp:nvSpPr>
        <dsp:cNvPr id="0" name=""/>
        <dsp:cNvSpPr/>
      </dsp:nvSpPr>
      <dsp:spPr>
        <a:xfrm>
          <a:off x="4141470" y="451"/>
          <a:ext cx="6212205" cy="17594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Oblast výzkumu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Výzkumné téma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Výzkumné otázky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(Výzkumné hypotézy)</a:t>
          </a:r>
          <a:endParaRPr lang="cs-CZ" sz="2100" kern="1200" dirty="0"/>
        </a:p>
      </dsp:txBody>
      <dsp:txXfrm>
        <a:off x="4141470" y="220379"/>
        <a:ext cx="5552420" cy="1319571"/>
      </dsp:txXfrm>
    </dsp:sp>
    <dsp:sp modelId="{C6AA9C23-2F44-49DF-9B9A-2430E28A3AF9}">
      <dsp:nvSpPr>
        <dsp:cNvPr id="0" name=""/>
        <dsp:cNvSpPr/>
      </dsp:nvSpPr>
      <dsp:spPr>
        <a:xfrm>
          <a:off x="0" y="451"/>
          <a:ext cx="4141470" cy="1759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err="1" smtClean="0"/>
            <a:t>Pre</a:t>
          </a:r>
          <a:r>
            <a:rPr lang="cs-CZ" sz="3600" kern="1200" dirty="0" smtClean="0"/>
            <a:t>-empirická fáze</a:t>
          </a:r>
          <a:endParaRPr lang="cs-CZ" sz="3600" kern="1200" dirty="0"/>
        </a:p>
      </dsp:txBody>
      <dsp:txXfrm>
        <a:off x="85888" y="86339"/>
        <a:ext cx="3969694" cy="1587651"/>
      </dsp:txXfrm>
    </dsp:sp>
    <dsp:sp modelId="{A0B9AB4D-FF9C-492A-AB2F-5400E4912D73}">
      <dsp:nvSpPr>
        <dsp:cNvPr id="0" name=""/>
        <dsp:cNvSpPr/>
      </dsp:nvSpPr>
      <dsp:spPr>
        <a:xfrm>
          <a:off x="4141470" y="1935821"/>
          <a:ext cx="6212205" cy="17594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Design výzkumu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Sběr dat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Analýza dat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Odpověď na otázky</a:t>
          </a:r>
          <a:endParaRPr lang="cs-CZ" sz="2100" kern="1200" dirty="0"/>
        </a:p>
      </dsp:txBody>
      <dsp:txXfrm>
        <a:off x="4141470" y="2155749"/>
        <a:ext cx="5552420" cy="1319571"/>
      </dsp:txXfrm>
    </dsp:sp>
    <dsp:sp modelId="{FF08E116-C31B-4920-BB92-7C2355549684}">
      <dsp:nvSpPr>
        <dsp:cNvPr id="0" name=""/>
        <dsp:cNvSpPr/>
      </dsp:nvSpPr>
      <dsp:spPr>
        <a:xfrm>
          <a:off x="0" y="1935821"/>
          <a:ext cx="4141470" cy="1759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Empirická fáze</a:t>
          </a:r>
          <a:endParaRPr lang="cs-CZ" sz="3600" kern="1200" dirty="0"/>
        </a:p>
      </dsp:txBody>
      <dsp:txXfrm>
        <a:off x="85888" y="2021709"/>
        <a:ext cx="3969694" cy="1587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DB69B-FE9F-4B21-830C-CA2BB0647E41}">
      <dsp:nvSpPr>
        <dsp:cNvPr id="0" name=""/>
        <dsp:cNvSpPr/>
      </dsp:nvSpPr>
      <dsp:spPr>
        <a:xfrm rot="16200000">
          <a:off x="1177493" y="2570627"/>
          <a:ext cx="1767017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Přehled před výzkumem</a:t>
          </a:r>
          <a:br>
            <a:rPr lang="cs-CZ" sz="1900" kern="1200" dirty="0" smtClean="0"/>
          </a:br>
          <a:r>
            <a:rPr lang="cs-CZ" sz="1900" kern="1200" dirty="0" smtClean="0"/>
            <a:t>(typicky kvantitativní výzkum)</a:t>
          </a:r>
          <a:endParaRPr lang="cs-CZ" sz="1900" kern="1200" dirty="0"/>
        </a:p>
      </dsp:txBody>
      <dsp:txXfrm rot="5400000">
        <a:off x="96471" y="4093403"/>
        <a:ext cx="3619834" cy="883509"/>
      </dsp:txXfrm>
    </dsp:sp>
    <dsp:sp modelId="{E1052A5B-EAFB-46B5-9877-6DBEBEEBF17A}">
      <dsp:nvSpPr>
        <dsp:cNvPr id="0" name=""/>
        <dsp:cNvSpPr/>
      </dsp:nvSpPr>
      <dsp:spPr>
        <a:xfrm rot="5400000">
          <a:off x="5290528" y="2565394"/>
          <a:ext cx="1651699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Přehled v průběhu výzkumu (typicky zakotvená teorie)</a:t>
          </a:r>
          <a:endParaRPr lang="cs-CZ" sz="1900" kern="1200" dirty="0"/>
        </a:p>
      </dsp:txBody>
      <dsp:txXfrm rot="-5400000">
        <a:off x="4440894" y="4117001"/>
        <a:ext cx="3640015" cy="82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5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4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8207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97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253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987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82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4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74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6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75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8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65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3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67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30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774D-083E-4998-AA0B-349AAD000552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94D6E-0688-4D9B-9A97-9DFB07487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796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Metodologie pro ISK, 24. 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33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a etické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effectLst/>
              </a:rPr>
              <a:t>6. Zkoumaná osoba by měla být informována, že při zkoumání nese zodpovědnost za kvalitu zkoumání.</a:t>
            </a:r>
          </a:p>
          <a:p>
            <a:r>
              <a:rPr lang="cs-CZ" dirty="0">
                <a:effectLst/>
              </a:rPr>
              <a:t>7. Pořizování jakéhokoliv záznamu (zvukového, obrazového či písemného) je nutné oznámit zkoumané osobě.</a:t>
            </a:r>
          </a:p>
          <a:p>
            <a:r>
              <a:rPr lang="cs-CZ" dirty="0">
                <a:effectLst/>
              </a:rPr>
              <a:t>8. Pokud je potřeba zkoumaným osobám něco zatajit, jedná se o tzv. omezení poučeného souhlasu, kdy mohou být zkoumané osoby informovány rychle a dostatečně.</a:t>
            </a:r>
          </a:p>
          <a:p>
            <a:r>
              <a:rPr lang="cs-CZ" dirty="0">
                <a:effectLst/>
              </a:rPr>
              <a:t>9. Výzkumné osoby by měly být v případě jejich zájmu informovány o výsledcích výzkumu</a:t>
            </a:r>
          </a:p>
          <a:p>
            <a:r>
              <a:rPr lang="cs-CZ" dirty="0">
                <a:effectLst/>
              </a:rPr>
              <a:t>10. odměňování zkoumaných osob by mělo být citlivě a rozumně zváženo Nedoporučují se nezdravé či škodlivé látky (např. alkohol či cigarety), finanční odměna, doporučuje se spíše drobnost, či malá upomínka. Toto vše ale záleží na typu a velikosti výzkumu.</a:t>
            </a:r>
          </a:p>
          <a:p>
            <a:pPr marL="0" lvl="0" indent="0">
              <a:buNone/>
            </a:pPr>
            <a:endParaRPr lang="cs-CZ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053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Příprava, realizace,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Realizační tým – možné role:</a:t>
            </a:r>
          </a:p>
          <a:p>
            <a:pPr lvl="1"/>
            <a:r>
              <a:rPr lang="cs-CZ" dirty="0" smtClean="0"/>
              <a:t>Manažer týmu</a:t>
            </a:r>
          </a:p>
          <a:p>
            <a:pPr lvl="1"/>
            <a:r>
              <a:rPr lang="cs-CZ" dirty="0" smtClean="0"/>
              <a:t>Vědecký pracovník</a:t>
            </a:r>
          </a:p>
          <a:p>
            <a:pPr lvl="1"/>
            <a:r>
              <a:rPr lang="cs-CZ" dirty="0" smtClean="0"/>
              <a:t>Pracovník </a:t>
            </a:r>
            <a:r>
              <a:rPr lang="cs-CZ" dirty="0" err="1" smtClean="0"/>
              <a:t>rekrutace</a:t>
            </a:r>
            <a:r>
              <a:rPr lang="cs-CZ" dirty="0" smtClean="0"/>
              <a:t> / manažer tazatelské sítě</a:t>
            </a:r>
          </a:p>
          <a:p>
            <a:pPr lvl="1"/>
            <a:r>
              <a:rPr lang="cs-CZ" dirty="0" smtClean="0"/>
              <a:t>Tazatel</a:t>
            </a:r>
          </a:p>
          <a:p>
            <a:pPr lvl="1"/>
            <a:r>
              <a:rPr lang="cs-CZ" dirty="0" smtClean="0"/>
              <a:t>Analytik</a:t>
            </a:r>
          </a:p>
          <a:p>
            <a:pPr lvl="1"/>
            <a:r>
              <a:rPr lang="cs-CZ" dirty="0" smtClean="0"/>
              <a:t>„Experti“</a:t>
            </a:r>
          </a:p>
          <a:p>
            <a:pPr lvl="1"/>
            <a:r>
              <a:rPr lang="cs-CZ" dirty="0" smtClean="0"/>
              <a:t>Interní / externí členové týmu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2642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náklady</a:t>
            </a:r>
          </a:p>
          <a:p>
            <a:r>
              <a:rPr lang="cs-CZ" dirty="0">
                <a:effectLst/>
              </a:rPr>
              <a:t>Náklady nebo výdaje na  pořízení hmotného a nehmotného majetku (kapitálové výdaje)</a:t>
            </a:r>
          </a:p>
          <a:p>
            <a:pPr lvl="0"/>
            <a:r>
              <a:rPr lang="cs-CZ" dirty="0">
                <a:effectLst/>
              </a:rPr>
              <a:t>Provozní náklady  nebo výdaje </a:t>
            </a:r>
            <a:r>
              <a:rPr lang="cs-CZ" dirty="0" smtClean="0">
                <a:effectLst/>
              </a:rPr>
              <a:t>(cestovné, stravné, ubytování…)</a:t>
            </a:r>
          </a:p>
          <a:p>
            <a:r>
              <a:rPr lang="cs-CZ" dirty="0">
                <a:effectLst/>
              </a:rPr>
              <a:t>Náklady nebo výdaje na služby </a:t>
            </a:r>
          </a:p>
          <a:p>
            <a:r>
              <a:rPr lang="cs-CZ" dirty="0">
                <a:effectLst/>
              </a:rPr>
              <a:t>Doplňkové (režijní) náklady nebo výdaje </a:t>
            </a:r>
            <a:r>
              <a:rPr lang="cs-CZ" dirty="0" smtClean="0">
                <a:effectLst/>
              </a:rPr>
              <a:t>(infrastruktura)</a:t>
            </a:r>
            <a:endParaRPr lang="cs-CZ" dirty="0">
              <a:effectLst/>
            </a:endParaRPr>
          </a:p>
          <a:p>
            <a:pPr lvl="0"/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310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: analýza eticky sporného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55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CO? JAK? PROČ?</a:t>
            </a:r>
          </a:p>
          <a:p>
            <a:pPr lvl="1"/>
            <a:r>
              <a:rPr lang="cs-CZ" dirty="0" smtClean="0"/>
              <a:t>O čem je navrhovaný výzkum? (výzkumné téma)</a:t>
            </a:r>
          </a:p>
          <a:p>
            <a:pPr lvl="1"/>
            <a:r>
              <a:rPr lang="cs-CZ" dirty="0" smtClean="0"/>
              <a:t>Co se pokoušíme vyzkoumat? (výzkumný problém)</a:t>
            </a:r>
          </a:p>
          <a:p>
            <a:pPr lvl="1"/>
            <a:r>
              <a:rPr lang="cs-CZ" dirty="0" smtClean="0"/>
              <a:t>Jak dospějeme k cíli? (metody)</a:t>
            </a:r>
          </a:p>
          <a:p>
            <a:pPr lvl="1"/>
            <a:r>
              <a:rPr lang="cs-CZ" dirty="0" smtClean="0"/>
              <a:t>Co z toho plyne a proč je to významné? („so </a:t>
            </a:r>
            <a:r>
              <a:rPr lang="cs-CZ" dirty="0" err="1" smtClean="0"/>
              <a:t>what</a:t>
            </a:r>
            <a:r>
              <a:rPr lang="cs-CZ" dirty="0" smtClean="0"/>
              <a:t> test“)</a:t>
            </a:r>
          </a:p>
          <a:p>
            <a:endParaRPr lang="cs-CZ" dirty="0"/>
          </a:p>
          <a:p>
            <a:r>
              <a:rPr lang="cs-CZ" dirty="0" smtClean="0"/>
              <a:t>Často první dokument prezentovaný širšímu publiku – projekt často schvalují lidé, kteří o práci s výzkumníkem nemluvili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36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výzkumu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138613"/>
              </p:ext>
            </p:extLst>
          </p:nvPr>
        </p:nvGraphicFramePr>
        <p:xfrm>
          <a:off x="914400" y="2095500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152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oblast</a:t>
            </a:r>
          </a:p>
          <a:p>
            <a:r>
              <a:rPr lang="cs-CZ" dirty="0" smtClean="0"/>
              <a:t>Výzkumné téma</a:t>
            </a:r>
          </a:p>
          <a:p>
            <a:r>
              <a:rPr lang="cs-CZ" dirty="0" smtClean="0"/>
              <a:t>Obecné výzkumné otázky</a:t>
            </a:r>
          </a:p>
          <a:p>
            <a:r>
              <a:rPr lang="cs-CZ" dirty="0" smtClean="0"/>
              <a:t>Specifické výzkumné otázky</a:t>
            </a:r>
          </a:p>
          <a:p>
            <a:r>
              <a:rPr lang="cs-CZ" dirty="0" smtClean="0"/>
              <a:t>Otázky při sběru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témata: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4"/>
            <a:ext cx="5017448" cy="3695136"/>
          </a:xfrm>
        </p:spPr>
        <p:txBody>
          <a:bodyPr/>
          <a:lstStyle/>
          <a:p>
            <a:r>
              <a:rPr lang="cs-CZ" b="1" dirty="0" smtClean="0"/>
              <a:t>Výzkumná oblast: </a:t>
            </a:r>
            <a:r>
              <a:rPr lang="cs-CZ" dirty="0" smtClean="0"/>
              <a:t>ČTENÁŘSTVÍ U MLADISTVÝCH</a:t>
            </a:r>
            <a:endParaRPr lang="cs-CZ" dirty="0"/>
          </a:p>
          <a:p>
            <a:r>
              <a:rPr lang="cs-CZ" b="1" dirty="0" smtClean="0"/>
              <a:t>Výzkumná témata:</a:t>
            </a:r>
          </a:p>
          <a:p>
            <a:pPr lvl="1"/>
            <a:r>
              <a:rPr lang="cs-CZ" dirty="0" smtClean="0"/>
              <a:t>INTENZITA ČTENÍ U MLADISTVÝCH</a:t>
            </a:r>
          </a:p>
          <a:p>
            <a:pPr lvl="1"/>
            <a:r>
              <a:rPr lang="cs-CZ" dirty="0" smtClean="0"/>
              <a:t>FAKTORY OVLIVŇUJÍCÍ ČTENÁŘSTVÍ U MLADISTVÝCH</a:t>
            </a:r>
          </a:p>
          <a:p>
            <a:pPr lvl="1"/>
            <a:r>
              <a:rPr lang="cs-CZ" dirty="0" smtClean="0"/>
              <a:t>ČTENÁŘSKÉ NÁVYKY A MLADISTVÍ</a:t>
            </a:r>
          </a:p>
          <a:p>
            <a:pPr lvl="1"/>
            <a:r>
              <a:rPr lang="cs-CZ" dirty="0" smtClean="0"/>
              <a:t>KULTURA DNEŠNÍCH MLADISTVÝCH A VÝZNAM ČTENÁŘSTVÍ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97362" y="3138616"/>
            <a:ext cx="4147750" cy="2652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Obecné výzkumné otázky:</a:t>
            </a:r>
          </a:p>
          <a:p>
            <a:pPr lvl="1"/>
            <a:r>
              <a:rPr lang="cs-CZ" dirty="0" smtClean="0"/>
              <a:t>JAKÝ JE VZTAH MEZI FAKTORY RODINNÉHO PROSTŘEDÍ A INTENZITOU ČTENÁŘSTVÍ?</a:t>
            </a:r>
          </a:p>
          <a:p>
            <a:pPr lvl="1"/>
            <a:r>
              <a:rPr lang="cs-CZ" dirty="0" smtClean="0"/>
              <a:t>JAKÝ JE VZTAH MEZI FAKTORY ŠKOLNÍCH ZKUŠENOSTÍ A INTENZITOU ČTENÁŘSTVÍ?</a:t>
            </a:r>
            <a:endParaRPr lang="cs-CZ" dirty="0" smtClean="0"/>
          </a:p>
        </p:txBody>
      </p:sp>
      <p:sp>
        <p:nvSpPr>
          <p:cNvPr id="6" name="Šipka doprava 5"/>
          <p:cNvSpPr/>
          <p:nvPr/>
        </p:nvSpPr>
        <p:spPr>
          <a:xfrm>
            <a:off x="5766486" y="4028303"/>
            <a:ext cx="823784" cy="55193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témata: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4"/>
            <a:ext cx="5017448" cy="3695136"/>
          </a:xfrm>
        </p:spPr>
        <p:txBody>
          <a:bodyPr/>
          <a:lstStyle/>
          <a:p>
            <a:r>
              <a:rPr lang="cs-CZ" b="1" dirty="0" smtClean="0"/>
              <a:t>Obecná výzkumná otázka:</a:t>
            </a:r>
            <a:endParaRPr lang="cs-CZ" b="1" dirty="0"/>
          </a:p>
          <a:p>
            <a:pPr lvl="1"/>
            <a:r>
              <a:rPr lang="cs-CZ" dirty="0"/>
              <a:t>JAKÝ JE VZTAH MEZI FAKTORY RODINNÉHO PROSTŘEDÍ A INTENZITOU ČTENÁŘSTVÍ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06746" y="2096063"/>
            <a:ext cx="4147750" cy="3859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Specifické výzkumné otázky:</a:t>
            </a:r>
          </a:p>
          <a:p>
            <a:pPr lvl="1"/>
            <a:r>
              <a:rPr lang="cs-CZ" dirty="0" smtClean="0"/>
              <a:t>JAKÝ JE VZTAH MEZI RODINNÝMI PŘÍJMY A INTENZITOU ČTENÁŘSTVÍ?</a:t>
            </a:r>
          </a:p>
          <a:p>
            <a:pPr lvl="1"/>
            <a:r>
              <a:rPr lang="cs-CZ" dirty="0" smtClean="0"/>
              <a:t>JAKÝ JE VZTAH MEZI VZDĚLÁNÍM RODIČŮ A INTENZITOU ČTENÁŘSTVÍ?</a:t>
            </a:r>
          </a:p>
          <a:p>
            <a:pPr lvl="1"/>
            <a:r>
              <a:rPr lang="cs-CZ" dirty="0" smtClean="0"/>
              <a:t>…</a:t>
            </a:r>
            <a:endParaRPr lang="cs-CZ" dirty="0" smtClean="0"/>
          </a:p>
        </p:txBody>
      </p:sp>
      <p:sp>
        <p:nvSpPr>
          <p:cNvPr id="6" name="Šipka doprava 5"/>
          <p:cNvSpPr/>
          <p:nvPr/>
        </p:nvSpPr>
        <p:spPr>
          <a:xfrm>
            <a:off x="5519351" y="2586681"/>
            <a:ext cx="823784" cy="55193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2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literaturou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byly předchozí výzkumy na podobné téma?</a:t>
            </a:r>
          </a:p>
          <a:p>
            <a:r>
              <a:rPr lang="cs-CZ" dirty="0" smtClean="0"/>
              <a:t>Jaké jsou relevantní teorie?</a:t>
            </a:r>
          </a:p>
          <a:p>
            <a:r>
              <a:rPr lang="cs-CZ" dirty="0" smtClean="0"/>
              <a:t>Jaké metody jsou vhodné pro zkoumání problematiky?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 možné přístupy k práci s literaturou: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1015415"/>
              </p:ext>
            </p:extLst>
          </p:nvPr>
        </p:nvGraphicFramePr>
        <p:xfrm>
          <a:off x="2032000" y="10986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40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návrhu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2096064"/>
            <a:ext cx="5487005" cy="3695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Obecná struktura:</a:t>
            </a:r>
          </a:p>
          <a:p>
            <a:pPr lvl="1"/>
            <a:r>
              <a:rPr lang="cs-CZ" dirty="0" smtClean="0"/>
              <a:t>Název a titulní stránka</a:t>
            </a:r>
          </a:p>
          <a:p>
            <a:pPr lvl="1"/>
            <a:r>
              <a:rPr lang="cs-CZ" dirty="0" smtClean="0"/>
              <a:t>Abstrakt (výzkumná oblast, výzkumné téma)</a:t>
            </a:r>
          </a:p>
          <a:p>
            <a:pPr lvl="1"/>
            <a:r>
              <a:rPr lang="cs-CZ" dirty="0" smtClean="0"/>
              <a:t>Výzkumné otázky  (obecné specifické)</a:t>
            </a:r>
          </a:p>
          <a:p>
            <a:pPr lvl="1"/>
            <a:r>
              <a:rPr lang="cs-CZ" dirty="0" smtClean="0"/>
              <a:t>Konceptuální rámec (teorie, hypotézy)</a:t>
            </a:r>
          </a:p>
          <a:p>
            <a:pPr lvl="1"/>
            <a:r>
              <a:rPr lang="cs-CZ" dirty="0" smtClean="0"/>
              <a:t>Přehled literatury</a:t>
            </a:r>
          </a:p>
          <a:p>
            <a:pPr lvl="1"/>
            <a:r>
              <a:rPr lang="cs-CZ" dirty="0" smtClean="0"/>
              <a:t>Použité metody</a:t>
            </a:r>
          </a:p>
          <a:p>
            <a:pPr lvl="1"/>
            <a:r>
              <a:rPr lang="cs-CZ" dirty="0" smtClean="0"/>
              <a:t>Význam studie</a:t>
            </a:r>
          </a:p>
          <a:p>
            <a:pPr lvl="1"/>
            <a:r>
              <a:rPr lang="cs-CZ" dirty="0" smtClean="0"/>
              <a:t>Omezení a vymezení</a:t>
            </a:r>
          </a:p>
          <a:p>
            <a:pPr lvl="1"/>
            <a:r>
              <a:rPr lang="cs-CZ" dirty="0" smtClean="0"/>
              <a:t>Etické otázky</a:t>
            </a:r>
          </a:p>
          <a:p>
            <a:pPr lvl="1"/>
            <a:r>
              <a:rPr lang="cs-CZ" dirty="0" smtClean="0"/>
              <a:t>Použitá literatura</a:t>
            </a:r>
          </a:p>
          <a:p>
            <a:pPr lvl="1"/>
            <a:r>
              <a:rPr lang="cs-CZ" dirty="0" smtClean="0"/>
              <a:t>Přílohy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117" y="2096064"/>
            <a:ext cx="4682532" cy="371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a etické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/>
              </a:rPr>
              <a:t>1. Osoba může být zkoumána, pouze pokud o tom ví a souhlasí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2.  Zkoumaná osoba může být do zvláště specifických výzkumů zařazena na základě poučeného (či informovaného) souhlasu, nejlépe by měl být souhlas zdokumentován.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3. Zkoumaná osoba nesmí být k výzkumu nijak nucena a v případě nespokojenosti může od výzkumu odstoupit.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4. Vždy respektujeme důstojnost zkoumaných osob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5. Vždy respektujeme soukromí a anonymitu zkoumaných osob</a:t>
            </a:r>
          </a:p>
        </p:txBody>
      </p:sp>
    </p:spTree>
    <p:extLst>
      <p:ext uri="{BB962C8B-B14F-4D97-AF65-F5344CB8AC3E}">
        <p14:creationId xmlns:p14="http://schemas.microsoft.com/office/powerpoint/2010/main" val="806590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72</TotalTime>
  <Words>525</Words>
  <Application>Microsoft Office PowerPoint</Application>
  <PresentationFormat>Širokoúhlá obrazovka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Návrh výzkumu</vt:lpstr>
      <vt:lpstr>Návrh výzkumu</vt:lpstr>
      <vt:lpstr>Model výzkumu</vt:lpstr>
      <vt:lpstr>HIERARCHIE KONCEPTŮ</vt:lpstr>
      <vt:lpstr>Výzkumné oblasti a témata: příklad</vt:lpstr>
      <vt:lpstr>Výzkumné oblasti a témata: příklad</vt:lpstr>
      <vt:lpstr>Práce s literaturou</vt:lpstr>
      <vt:lpstr>Psaní návrhu výzkumu</vt:lpstr>
      <vt:lpstr>Etika a etické zásady</vt:lpstr>
      <vt:lpstr>Etika a etické zásady</vt:lpstr>
      <vt:lpstr>Příprava, realizace, tým</vt:lpstr>
      <vt:lpstr>rozpočet</vt:lpstr>
      <vt:lpstr>úkol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Ladislava Zbiejczuk Suchá</dc:creator>
  <cp:lastModifiedBy>Ladislava Zbiejczuk Suchá</cp:lastModifiedBy>
  <cp:revision>7</cp:revision>
  <dcterms:created xsi:type="dcterms:W3CDTF">2014-10-24T09:20:21Z</dcterms:created>
  <dcterms:modified xsi:type="dcterms:W3CDTF">2014-10-24T10:32:24Z</dcterms:modified>
</cp:coreProperties>
</file>