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569" r:id="rId3"/>
    <p:sldId id="570" r:id="rId4"/>
    <p:sldId id="571" r:id="rId5"/>
    <p:sldId id="572" r:id="rId6"/>
    <p:sldId id="573" r:id="rId7"/>
    <p:sldId id="574" r:id="rId8"/>
    <p:sldId id="575" r:id="rId9"/>
    <p:sldId id="576" r:id="rId10"/>
    <p:sldId id="577" r:id="rId11"/>
    <p:sldId id="578" r:id="rId12"/>
    <p:sldId id="579" r:id="rId13"/>
    <p:sldId id="580" r:id="rId14"/>
    <p:sldId id="581" r:id="rId15"/>
    <p:sldId id="582" r:id="rId16"/>
    <p:sldId id="583" r:id="rId17"/>
    <p:sldId id="584" r:id="rId18"/>
    <p:sldId id="585" r:id="rId19"/>
    <p:sldId id="586" r:id="rId20"/>
    <p:sldId id="587" r:id="rId21"/>
    <p:sldId id="588" r:id="rId22"/>
    <p:sldId id="589" r:id="rId23"/>
    <p:sldId id="590" r:id="rId24"/>
    <p:sldId id="591" r:id="rId25"/>
    <p:sldId id="592" r:id="rId26"/>
    <p:sldId id="593" r:id="rId27"/>
    <p:sldId id="594" r:id="rId28"/>
    <p:sldId id="595" r:id="rId29"/>
    <p:sldId id="596" r:id="rId30"/>
    <p:sldId id="597" r:id="rId31"/>
    <p:sldId id="598" r:id="rId32"/>
    <p:sldId id="599" r:id="rId33"/>
    <p:sldId id="600" r:id="rId34"/>
    <p:sldId id="601" r:id="rId35"/>
    <p:sldId id="602" r:id="rId36"/>
    <p:sldId id="603" r:id="rId37"/>
    <p:sldId id="604" r:id="rId38"/>
    <p:sldId id="605" r:id="rId39"/>
    <p:sldId id="568" r:id="rId40"/>
  </p:sldIdLst>
  <p:sldSz cx="9144000" cy="6858000" type="screen4x3"/>
  <p:notesSz cx="6669088" cy="9928225"/>
  <p:custDataLst>
    <p:tags r:id="rId4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3366FF"/>
    <a:srgbClr val="FFFF00"/>
    <a:srgbClr val="36E200"/>
    <a:srgbClr val="6FD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74" d="100"/>
          <a:sy n="74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800" b="1" dirty="0" smtClean="0"/>
            <a:t>Citační manažer</a:t>
          </a:r>
          <a:endParaRPr lang="cs-CZ" sz="28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FF9933"/>
        </a:solidFill>
      </dgm:spPr>
      <dgm:t>
        <a:bodyPr/>
        <a:lstStyle/>
        <a:p>
          <a:r>
            <a:rPr lang="cs-CZ" sz="2400" b="1" dirty="0" smtClean="0"/>
            <a:t>Získávání citací</a:t>
          </a:r>
        </a:p>
        <a:p>
          <a:r>
            <a:rPr lang="cs-CZ" sz="1400" b="1" dirty="0" smtClean="0"/>
            <a:t>ručně, DB, katalogy,…</a:t>
          </a:r>
          <a:endParaRPr lang="cs-CZ" sz="14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C30D2136-9187-4CBC-BF2F-B1E4F117C3D9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Správa citací</a:t>
          </a:r>
        </a:p>
        <a:p>
          <a:r>
            <a:rPr lang="cs-CZ" sz="1400" b="1" dirty="0" smtClean="0"/>
            <a:t>složky, úložiště, obálky</a:t>
          </a:r>
          <a:endParaRPr lang="cs-CZ" sz="1000" b="1" dirty="0"/>
        </a:p>
      </dgm:t>
    </dgm:pt>
    <dgm:pt modelId="{EFD7459F-8354-4104-9E8D-5E911CEE554E}" type="parTrans" cxnId="{B5443A1D-1D34-4A08-9C89-B26B4AFCEBFD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354F4562-9D13-4E6E-9727-B24C32D78594}" type="sibTrans" cxnId="{B5443A1D-1D34-4A08-9C89-B26B4AFCEBFD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Export citací</a:t>
          </a:r>
        </a:p>
        <a:p>
          <a:r>
            <a:rPr lang="cs-CZ" sz="1400" b="1" dirty="0" smtClean="0"/>
            <a:t>podpora citačních stylů</a:t>
          </a:r>
          <a:endParaRPr lang="cs-CZ" sz="14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4985085E-996A-4788-8A49-0F46A701DBD6}" type="pres">
      <dgm:prSet presAssocID="{BDE7816F-FD74-4573-A681-AB6385511B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2272F7-B682-4578-A382-76B6F5A51784}" type="pres">
      <dgm:prSet presAssocID="{709B5A12-EAAC-4328-8550-D30DD1F18BA1}" presName="root1" presStyleCnt="0"/>
      <dgm:spPr/>
    </dgm:pt>
    <dgm:pt modelId="{9EE5FB58-57ED-43A8-9646-57F821681575}" type="pres">
      <dgm:prSet presAssocID="{709B5A12-EAAC-4328-8550-D30DD1F18BA1}" presName="LevelOneTextNode" presStyleLbl="node0" presStyleIdx="0" presStyleCnt="1" custScaleY="794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7BFE1D-8CF2-4E8B-950C-25C8788570BD}" type="pres">
      <dgm:prSet presAssocID="{709B5A12-EAAC-4328-8550-D30DD1F18BA1}" presName="level2hierChild" presStyleCnt="0"/>
      <dgm:spPr/>
    </dgm:pt>
    <dgm:pt modelId="{678A445D-0550-41C1-96E4-CDC278F9830F}" type="pres">
      <dgm:prSet presAssocID="{B70C7C94-3A3A-4333-B389-3B5FF190AD2E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2943B8DD-A306-405F-9C7E-20FE17401623}" type="pres">
      <dgm:prSet presAssocID="{B70C7C94-3A3A-4333-B389-3B5FF190AD2E}" presName="connTx" presStyleLbl="parChTrans1D2" presStyleIdx="0" presStyleCnt="3"/>
      <dgm:spPr/>
      <dgm:t>
        <a:bodyPr/>
        <a:lstStyle/>
        <a:p>
          <a:endParaRPr lang="cs-CZ"/>
        </a:p>
      </dgm:t>
    </dgm:pt>
    <dgm:pt modelId="{DED4E4A3-864A-4194-BE67-10FBFAEF5AE6}" type="pres">
      <dgm:prSet presAssocID="{757982D8-3EBB-4D8E-AC95-3337AFFE0FA4}" presName="root2" presStyleCnt="0"/>
      <dgm:spPr/>
    </dgm:pt>
    <dgm:pt modelId="{2FD2D3CF-A2D6-4E59-A8F9-695B92F8B052}" type="pres">
      <dgm:prSet presAssocID="{757982D8-3EBB-4D8E-AC95-3337AFFE0FA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642D5A-3C55-4957-A6AA-0B40CA588F34}" type="pres">
      <dgm:prSet presAssocID="{757982D8-3EBB-4D8E-AC95-3337AFFE0FA4}" presName="level3hierChild" presStyleCnt="0"/>
      <dgm:spPr/>
    </dgm:pt>
    <dgm:pt modelId="{4502D279-C79E-4FB0-B930-33BD84E67EB9}" type="pres">
      <dgm:prSet presAssocID="{EFD7459F-8354-4104-9E8D-5E911CEE554E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5684999E-63D8-4329-A764-67FB8FEA91BB}" type="pres">
      <dgm:prSet presAssocID="{EFD7459F-8354-4104-9E8D-5E911CEE554E}" presName="connTx" presStyleLbl="parChTrans1D2" presStyleIdx="1" presStyleCnt="3"/>
      <dgm:spPr/>
      <dgm:t>
        <a:bodyPr/>
        <a:lstStyle/>
        <a:p>
          <a:endParaRPr lang="cs-CZ"/>
        </a:p>
      </dgm:t>
    </dgm:pt>
    <dgm:pt modelId="{0BC45BC6-BECD-428D-A3B6-DE6EC3E0C8EA}" type="pres">
      <dgm:prSet presAssocID="{C30D2136-9187-4CBC-BF2F-B1E4F117C3D9}" presName="root2" presStyleCnt="0"/>
      <dgm:spPr/>
    </dgm:pt>
    <dgm:pt modelId="{3D912715-FD00-419B-A26A-C4BAC50271EF}" type="pres">
      <dgm:prSet presAssocID="{C30D2136-9187-4CBC-BF2F-B1E4F117C3D9}" presName="LevelTwoTextNode" presStyleLbl="node2" presStyleIdx="1" presStyleCnt="3" custLinFactNeighborX="446" custLinFactNeighborY="21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2F0CC8-1299-4760-97E9-2515652AFCA0}" type="pres">
      <dgm:prSet presAssocID="{C30D2136-9187-4CBC-BF2F-B1E4F117C3D9}" presName="level3hierChild" presStyleCnt="0"/>
      <dgm:spPr/>
    </dgm:pt>
    <dgm:pt modelId="{1C962A1A-E2A4-48B7-A878-F7DC894B222C}" type="pres">
      <dgm:prSet presAssocID="{6ACC875E-B893-4E29-AB7B-CD1CD1624A10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1F65FF0B-BC93-42C4-B937-89FED927F81E}" type="pres">
      <dgm:prSet presAssocID="{6ACC875E-B893-4E29-AB7B-CD1CD1624A10}" presName="connTx" presStyleLbl="parChTrans1D2" presStyleIdx="2" presStyleCnt="3"/>
      <dgm:spPr/>
      <dgm:t>
        <a:bodyPr/>
        <a:lstStyle/>
        <a:p>
          <a:endParaRPr lang="cs-CZ"/>
        </a:p>
      </dgm:t>
    </dgm:pt>
    <dgm:pt modelId="{99D3D754-2E5D-4687-BB97-8C478BF626F1}" type="pres">
      <dgm:prSet presAssocID="{9815E430-2C87-4111-957C-635AEA971D56}" presName="root2" presStyleCnt="0"/>
      <dgm:spPr/>
    </dgm:pt>
    <dgm:pt modelId="{63CB8899-4B9B-48D5-99A8-18AC0E375785}" type="pres">
      <dgm:prSet presAssocID="{9815E430-2C87-4111-957C-635AEA971D5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0C8E8E-669D-46AD-A0F4-152E6AD59D98}" type="pres">
      <dgm:prSet presAssocID="{9815E430-2C87-4111-957C-635AEA971D56}" presName="level3hierChild" presStyleCnt="0"/>
      <dgm:spPr/>
    </dgm:pt>
  </dgm:ptLst>
  <dgm:cxnLst>
    <dgm:cxn modelId="{098DA690-AEC7-424F-BBAD-61D922921D08}" type="presOf" srcId="{B70C7C94-3A3A-4333-B389-3B5FF190AD2E}" destId="{678A445D-0550-41C1-96E4-CDC278F9830F}" srcOrd="0" destOrd="0" presId="urn:microsoft.com/office/officeart/2008/layout/HorizontalMultiLevelHierarchy"/>
    <dgm:cxn modelId="{80EF6F79-0F13-4D87-96B7-D6774C8489A1}" type="presOf" srcId="{757982D8-3EBB-4D8E-AC95-3337AFFE0FA4}" destId="{2FD2D3CF-A2D6-4E59-A8F9-695B92F8B052}" srcOrd="0" destOrd="0" presId="urn:microsoft.com/office/officeart/2008/layout/HorizontalMultiLevelHierarchy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B613A856-379D-4807-9FB7-574B19992636}" type="presOf" srcId="{9815E430-2C87-4111-957C-635AEA971D56}" destId="{63CB8899-4B9B-48D5-99A8-18AC0E375785}" srcOrd="0" destOrd="0" presId="urn:microsoft.com/office/officeart/2008/layout/HorizontalMultiLevelHierarchy"/>
    <dgm:cxn modelId="{9F583B0E-2A9C-44DE-A88B-8A1B0C4DB907}" srcId="{709B5A12-EAAC-4328-8550-D30DD1F18BA1}" destId="{9815E430-2C87-4111-957C-635AEA971D56}" srcOrd="2" destOrd="0" parTransId="{6ACC875E-B893-4E29-AB7B-CD1CD1624A10}" sibTransId="{8299E91F-B1AA-439D-8F3B-0F9FF4A4D6B3}"/>
    <dgm:cxn modelId="{7B0B878F-2E12-4F00-9315-D96B1BBE7532}" type="presOf" srcId="{EFD7459F-8354-4104-9E8D-5E911CEE554E}" destId="{5684999E-63D8-4329-A764-67FB8FEA91BB}" srcOrd="1" destOrd="0" presId="urn:microsoft.com/office/officeart/2008/layout/HorizontalMultiLevelHierarchy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BADA1348-E503-489A-921C-2BE7B9AC27E7}" type="presOf" srcId="{709B5A12-EAAC-4328-8550-D30DD1F18BA1}" destId="{9EE5FB58-57ED-43A8-9646-57F821681575}" srcOrd="0" destOrd="0" presId="urn:microsoft.com/office/officeart/2008/layout/HorizontalMultiLevelHierarchy"/>
    <dgm:cxn modelId="{AD7B6604-CF1A-497A-9DBE-35078112B539}" type="presOf" srcId="{6ACC875E-B893-4E29-AB7B-CD1CD1624A10}" destId="{1F65FF0B-BC93-42C4-B937-89FED927F81E}" srcOrd="1" destOrd="0" presId="urn:microsoft.com/office/officeart/2008/layout/HorizontalMultiLevelHierarchy"/>
    <dgm:cxn modelId="{B5443A1D-1D34-4A08-9C89-B26B4AFCEBFD}" srcId="{709B5A12-EAAC-4328-8550-D30DD1F18BA1}" destId="{C30D2136-9187-4CBC-BF2F-B1E4F117C3D9}" srcOrd="1" destOrd="0" parTransId="{EFD7459F-8354-4104-9E8D-5E911CEE554E}" sibTransId="{354F4562-9D13-4E6E-9727-B24C32D78594}"/>
    <dgm:cxn modelId="{3C982BF9-6F4E-4B1E-97DC-8CEB647D6DFB}" type="presOf" srcId="{B70C7C94-3A3A-4333-B389-3B5FF190AD2E}" destId="{2943B8DD-A306-405F-9C7E-20FE17401623}" srcOrd="1" destOrd="0" presId="urn:microsoft.com/office/officeart/2008/layout/HorizontalMultiLevelHierarchy"/>
    <dgm:cxn modelId="{E7924CCC-8406-4D1E-86E6-964D051ADBC3}" type="presOf" srcId="{EFD7459F-8354-4104-9E8D-5E911CEE554E}" destId="{4502D279-C79E-4FB0-B930-33BD84E67EB9}" srcOrd="0" destOrd="0" presId="urn:microsoft.com/office/officeart/2008/layout/HorizontalMultiLevelHierarchy"/>
    <dgm:cxn modelId="{70E04606-EA2F-4AA4-9427-2DDC6614DE61}" type="presOf" srcId="{C30D2136-9187-4CBC-BF2F-B1E4F117C3D9}" destId="{3D912715-FD00-419B-A26A-C4BAC50271EF}" srcOrd="0" destOrd="0" presId="urn:microsoft.com/office/officeart/2008/layout/HorizontalMultiLevelHierarchy"/>
    <dgm:cxn modelId="{97CF0A36-78B0-41A9-BECE-64DF7B93F97C}" type="presOf" srcId="{6ACC875E-B893-4E29-AB7B-CD1CD1624A10}" destId="{1C962A1A-E2A4-48B7-A878-F7DC894B222C}" srcOrd="0" destOrd="0" presId="urn:microsoft.com/office/officeart/2008/layout/HorizontalMultiLevelHierarchy"/>
    <dgm:cxn modelId="{F7C39951-8DE3-4210-B3B1-CD289DEE1722}" type="presOf" srcId="{BDE7816F-FD74-4573-A681-AB6385511B7A}" destId="{4985085E-996A-4788-8A49-0F46A701DBD6}" srcOrd="0" destOrd="0" presId="urn:microsoft.com/office/officeart/2008/layout/HorizontalMultiLevelHierarchy"/>
    <dgm:cxn modelId="{51E1D028-312A-4AF4-A26F-C64C161AA9AE}" type="presParOf" srcId="{4985085E-996A-4788-8A49-0F46A701DBD6}" destId="{052272F7-B682-4578-A382-76B6F5A51784}" srcOrd="0" destOrd="0" presId="urn:microsoft.com/office/officeart/2008/layout/HorizontalMultiLevelHierarchy"/>
    <dgm:cxn modelId="{A93826E9-2DE8-4254-BD64-9EFA68DA6BF6}" type="presParOf" srcId="{052272F7-B682-4578-A382-76B6F5A51784}" destId="{9EE5FB58-57ED-43A8-9646-57F821681575}" srcOrd="0" destOrd="0" presId="urn:microsoft.com/office/officeart/2008/layout/HorizontalMultiLevelHierarchy"/>
    <dgm:cxn modelId="{1D0B2E23-97D8-45C7-96FA-9201A61ACC5E}" type="presParOf" srcId="{052272F7-B682-4578-A382-76B6F5A51784}" destId="{C57BFE1D-8CF2-4E8B-950C-25C8788570BD}" srcOrd="1" destOrd="0" presId="urn:microsoft.com/office/officeart/2008/layout/HorizontalMultiLevelHierarchy"/>
    <dgm:cxn modelId="{5B84FAF5-7385-4730-B977-A30DABFADAE4}" type="presParOf" srcId="{C57BFE1D-8CF2-4E8B-950C-25C8788570BD}" destId="{678A445D-0550-41C1-96E4-CDC278F9830F}" srcOrd="0" destOrd="0" presId="urn:microsoft.com/office/officeart/2008/layout/HorizontalMultiLevelHierarchy"/>
    <dgm:cxn modelId="{B6962644-38F2-4E5A-9310-2BF8BFF3CB48}" type="presParOf" srcId="{678A445D-0550-41C1-96E4-CDC278F9830F}" destId="{2943B8DD-A306-405F-9C7E-20FE17401623}" srcOrd="0" destOrd="0" presId="urn:microsoft.com/office/officeart/2008/layout/HorizontalMultiLevelHierarchy"/>
    <dgm:cxn modelId="{CEC829AD-A459-4ED8-B469-FF0F880CADC9}" type="presParOf" srcId="{C57BFE1D-8CF2-4E8B-950C-25C8788570BD}" destId="{DED4E4A3-864A-4194-BE67-10FBFAEF5AE6}" srcOrd="1" destOrd="0" presId="urn:microsoft.com/office/officeart/2008/layout/HorizontalMultiLevelHierarchy"/>
    <dgm:cxn modelId="{BBD8D187-8B5C-4FD4-A2CF-F26C0D691F41}" type="presParOf" srcId="{DED4E4A3-864A-4194-BE67-10FBFAEF5AE6}" destId="{2FD2D3CF-A2D6-4E59-A8F9-695B92F8B052}" srcOrd="0" destOrd="0" presId="urn:microsoft.com/office/officeart/2008/layout/HorizontalMultiLevelHierarchy"/>
    <dgm:cxn modelId="{C383490B-A91E-48B4-9595-7B6318A6A9F8}" type="presParOf" srcId="{DED4E4A3-864A-4194-BE67-10FBFAEF5AE6}" destId="{5C642D5A-3C55-4957-A6AA-0B40CA588F34}" srcOrd="1" destOrd="0" presId="urn:microsoft.com/office/officeart/2008/layout/HorizontalMultiLevelHierarchy"/>
    <dgm:cxn modelId="{D6DD4800-154A-4AB9-9171-CD6E96604CE4}" type="presParOf" srcId="{C57BFE1D-8CF2-4E8B-950C-25C8788570BD}" destId="{4502D279-C79E-4FB0-B930-33BD84E67EB9}" srcOrd="2" destOrd="0" presId="urn:microsoft.com/office/officeart/2008/layout/HorizontalMultiLevelHierarchy"/>
    <dgm:cxn modelId="{D0C6B0BD-BEF8-408C-8EB0-5F779E125421}" type="presParOf" srcId="{4502D279-C79E-4FB0-B930-33BD84E67EB9}" destId="{5684999E-63D8-4329-A764-67FB8FEA91BB}" srcOrd="0" destOrd="0" presId="urn:microsoft.com/office/officeart/2008/layout/HorizontalMultiLevelHierarchy"/>
    <dgm:cxn modelId="{1D45F23F-EEFB-40AD-A6DE-3E2289741704}" type="presParOf" srcId="{C57BFE1D-8CF2-4E8B-950C-25C8788570BD}" destId="{0BC45BC6-BECD-428D-A3B6-DE6EC3E0C8EA}" srcOrd="3" destOrd="0" presId="urn:microsoft.com/office/officeart/2008/layout/HorizontalMultiLevelHierarchy"/>
    <dgm:cxn modelId="{12CA1209-0622-447B-98C7-E7A84BBABAD7}" type="presParOf" srcId="{0BC45BC6-BECD-428D-A3B6-DE6EC3E0C8EA}" destId="{3D912715-FD00-419B-A26A-C4BAC50271EF}" srcOrd="0" destOrd="0" presId="urn:microsoft.com/office/officeart/2008/layout/HorizontalMultiLevelHierarchy"/>
    <dgm:cxn modelId="{6CFF6B7D-3712-4D20-B440-72AF08302621}" type="presParOf" srcId="{0BC45BC6-BECD-428D-A3B6-DE6EC3E0C8EA}" destId="{6E2F0CC8-1299-4760-97E9-2515652AFCA0}" srcOrd="1" destOrd="0" presId="urn:microsoft.com/office/officeart/2008/layout/HorizontalMultiLevelHierarchy"/>
    <dgm:cxn modelId="{FDB4485C-BE5B-4610-89FC-528152718693}" type="presParOf" srcId="{C57BFE1D-8CF2-4E8B-950C-25C8788570BD}" destId="{1C962A1A-E2A4-48B7-A878-F7DC894B222C}" srcOrd="4" destOrd="0" presId="urn:microsoft.com/office/officeart/2008/layout/HorizontalMultiLevelHierarchy"/>
    <dgm:cxn modelId="{C16C9847-974F-4743-9138-87D38E0A235B}" type="presParOf" srcId="{1C962A1A-E2A4-48B7-A878-F7DC894B222C}" destId="{1F65FF0B-BC93-42C4-B937-89FED927F81E}" srcOrd="0" destOrd="0" presId="urn:microsoft.com/office/officeart/2008/layout/HorizontalMultiLevelHierarchy"/>
    <dgm:cxn modelId="{C07DD007-AD52-4701-BC48-999511316EA7}" type="presParOf" srcId="{C57BFE1D-8CF2-4E8B-950C-25C8788570BD}" destId="{99D3D754-2E5D-4687-BB97-8C478BF626F1}" srcOrd="5" destOrd="0" presId="urn:microsoft.com/office/officeart/2008/layout/HorizontalMultiLevelHierarchy"/>
    <dgm:cxn modelId="{B4544525-8FE3-487A-B799-18FF4FC62C3F}" type="presParOf" srcId="{99D3D754-2E5D-4687-BB97-8C478BF626F1}" destId="{63CB8899-4B9B-48D5-99A8-18AC0E375785}" srcOrd="0" destOrd="0" presId="urn:microsoft.com/office/officeart/2008/layout/HorizontalMultiLevelHierarchy"/>
    <dgm:cxn modelId="{8F49EA2B-03D7-45C3-A34D-73A9F3241EF7}" type="presParOf" srcId="{99D3D754-2E5D-4687-BB97-8C478BF626F1}" destId="{7B0C8E8E-669D-46AD-A0F4-152E6AD59D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000" b="1" dirty="0" smtClean="0"/>
            <a:t>rozšíření do prohlížečů</a:t>
          </a:r>
          <a:endParaRPr lang="cs-CZ" sz="10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rozšíření do Wordu</a:t>
          </a:r>
          <a:endParaRPr lang="cs-CZ" sz="12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API         a další nástroje</a:t>
          </a:r>
          <a:endParaRPr lang="cs-CZ" sz="12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B4864D67-6436-4E26-9B13-3ED2B0E3DC72}" type="pres">
      <dgm:prSet presAssocID="{BDE7816F-FD74-4573-A681-AB6385511B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9C3E5B-32A5-452C-9F7E-EF3BBF528548}" type="pres">
      <dgm:prSet presAssocID="{709B5A12-EAAC-4328-8550-D30DD1F18BA1}" presName="centerShape" presStyleLbl="node0" presStyleIdx="0" presStyleCnt="1"/>
      <dgm:spPr/>
      <dgm:t>
        <a:bodyPr/>
        <a:lstStyle/>
        <a:p>
          <a:endParaRPr lang="cs-CZ"/>
        </a:p>
      </dgm:t>
    </dgm:pt>
    <dgm:pt modelId="{B912BC49-EAD6-4487-AF19-E4D43B984D0B}" type="pres">
      <dgm:prSet presAssocID="{B70C7C94-3A3A-4333-B389-3B5FF190AD2E}" presName="Name9" presStyleLbl="parChTrans1D2" presStyleIdx="0" presStyleCnt="2"/>
      <dgm:spPr/>
      <dgm:t>
        <a:bodyPr/>
        <a:lstStyle/>
        <a:p>
          <a:endParaRPr lang="cs-CZ"/>
        </a:p>
      </dgm:t>
    </dgm:pt>
    <dgm:pt modelId="{C1663D92-13A5-4977-B1EA-81A4299EC160}" type="pres">
      <dgm:prSet presAssocID="{B70C7C94-3A3A-4333-B389-3B5FF190AD2E}" presName="connTx" presStyleLbl="parChTrans1D2" presStyleIdx="0" presStyleCnt="2"/>
      <dgm:spPr/>
      <dgm:t>
        <a:bodyPr/>
        <a:lstStyle/>
        <a:p>
          <a:endParaRPr lang="cs-CZ"/>
        </a:p>
      </dgm:t>
    </dgm:pt>
    <dgm:pt modelId="{30310FE2-0E70-4C81-82F3-92CB8A7E4260}" type="pres">
      <dgm:prSet presAssocID="{757982D8-3EBB-4D8E-AC95-3337AFFE0FA4}" presName="node" presStyleLbl="node1" presStyleIdx="0" presStyleCnt="2" custRadScaleRad="100899" custRadScaleInc="-16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CB86E3-7294-4889-9946-3F938040DC1B}" type="pres">
      <dgm:prSet presAssocID="{6ACC875E-B893-4E29-AB7B-CD1CD1624A10}" presName="Name9" presStyleLbl="parChTrans1D2" presStyleIdx="1" presStyleCnt="2"/>
      <dgm:spPr/>
      <dgm:t>
        <a:bodyPr/>
        <a:lstStyle/>
        <a:p>
          <a:endParaRPr lang="cs-CZ"/>
        </a:p>
      </dgm:t>
    </dgm:pt>
    <dgm:pt modelId="{A23D29BA-837A-49FE-B32A-36CEA87ECCF2}" type="pres">
      <dgm:prSet presAssocID="{6ACC875E-B893-4E29-AB7B-CD1CD1624A10}" presName="connTx" presStyleLbl="parChTrans1D2" presStyleIdx="1" presStyleCnt="2"/>
      <dgm:spPr/>
      <dgm:t>
        <a:bodyPr/>
        <a:lstStyle/>
        <a:p>
          <a:endParaRPr lang="cs-CZ"/>
        </a:p>
      </dgm:t>
    </dgm:pt>
    <dgm:pt modelId="{08C12ED4-1B83-45E9-83C0-3E03F7FFF2A8}" type="pres">
      <dgm:prSet presAssocID="{9815E430-2C87-4111-957C-635AEA971D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6B7F2149-DC34-4414-A2DA-7DB79B98751B}" type="presOf" srcId="{757982D8-3EBB-4D8E-AC95-3337AFFE0FA4}" destId="{30310FE2-0E70-4C81-82F3-92CB8A7E4260}" srcOrd="0" destOrd="0" presId="urn:microsoft.com/office/officeart/2005/8/layout/radial1"/>
    <dgm:cxn modelId="{40F0C950-4273-4631-8B2A-6DE4D5458939}" type="presOf" srcId="{6ACC875E-B893-4E29-AB7B-CD1CD1624A10}" destId="{1BCB86E3-7294-4889-9946-3F938040DC1B}" srcOrd="0" destOrd="0" presId="urn:microsoft.com/office/officeart/2005/8/layout/radial1"/>
    <dgm:cxn modelId="{A2C250E8-BEEE-424C-8461-E4A2930AB238}" type="presOf" srcId="{6ACC875E-B893-4E29-AB7B-CD1CD1624A10}" destId="{A23D29BA-837A-49FE-B32A-36CEA87ECCF2}" srcOrd="1" destOrd="0" presId="urn:microsoft.com/office/officeart/2005/8/layout/radial1"/>
    <dgm:cxn modelId="{20D0DAA7-1A39-4306-B0F8-1075130B2951}" type="presOf" srcId="{709B5A12-EAAC-4328-8550-D30DD1F18BA1}" destId="{F29C3E5B-32A5-452C-9F7E-EF3BBF528548}" srcOrd="0" destOrd="0" presId="urn:microsoft.com/office/officeart/2005/8/layout/radial1"/>
    <dgm:cxn modelId="{B73BE3DE-09A7-4975-87FC-853001EFB6E6}" type="presOf" srcId="{B70C7C94-3A3A-4333-B389-3B5FF190AD2E}" destId="{C1663D92-13A5-4977-B1EA-81A4299EC160}" srcOrd="1" destOrd="0" presId="urn:microsoft.com/office/officeart/2005/8/layout/radial1"/>
    <dgm:cxn modelId="{29CBD72A-4897-4E02-B875-5B56DE9B1F41}" type="presOf" srcId="{9815E430-2C87-4111-957C-635AEA971D56}" destId="{08C12ED4-1B83-45E9-83C0-3E03F7FFF2A8}" srcOrd="0" destOrd="0" presId="urn:microsoft.com/office/officeart/2005/8/layout/radial1"/>
    <dgm:cxn modelId="{300C3272-84BC-4A89-B955-96DFAB29E176}" type="presOf" srcId="{B70C7C94-3A3A-4333-B389-3B5FF190AD2E}" destId="{B912BC49-EAD6-4487-AF19-E4D43B984D0B}" srcOrd="0" destOrd="0" presId="urn:microsoft.com/office/officeart/2005/8/layout/radial1"/>
    <dgm:cxn modelId="{D6D267AD-FBDD-4C38-88C7-C25A1D20A7E9}" type="presOf" srcId="{BDE7816F-FD74-4573-A681-AB6385511B7A}" destId="{B4864D67-6436-4E26-9B13-3ED2B0E3DC72}" srcOrd="0" destOrd="0" presId="urn:microsoft.com/office/officeart/2005/8/layout/radial1"/>
    <dgm:cxn modelId="{9F583B0E-2A9C-44DE-A88B-8A1B0C4DB907}" srcId="{709B5A12-EAAC-4328-8550-D30DD1F18BA1}" destId="{9815E430-2C87-4111-957C-635AEA971D56}" srcOrd="1" destOrd="0" parTransId="{6ACC875E-B893-4E29-AB7B-CD1CD1624A10}" sibTransId="{8299E91F-B1AA-439D-8F3B-0F9FF4A4D6B3}"/>
    <dgm:cxn modelId="{437C01B4-E376-43EA-9E54-2BFFB2E613A7}" type="presParOf" srcId="{B4864D67-6436-4E26-9B13-3ED2B0E3DC72}" destId="{F29C3E5B-32A5-452C-9F7E-EF3BBF528548}" srcOrd="0" destOrd="0" presId="urn:microsoft.com/office/officeart/2005/8/layout/radial1"/>
    <dgm:cxn modelId="{28A8EC7C-6093-4D67-9BC1-A34D01DE209F}" type="presParOf" srcId="{B4864D67-6436-4E26-9B13-3ED2B0E3DC72}" destId="{B912BC49-EAD6-4487-AF19-E4D43B984D0B}" srcOrd="1" destOrd="0" presId="urn:microsoft.com/office/officeart/2005/8/layout/radial1"/>
    <dgm:cxn modelId="{3B36BAF1-EE49-4B0B-B666-6A9F02236A51}" type="presParOf" srcId="{B912BC49-EAD6-4487-AF19-E4D43B984D0B}" destId="{C1663D92-13A5-4977-B1EA-81A4299EC160}" srcOrd="0" destOrd="0" presId="urn:microsoft.com/office/officeart/2005/8/layout/radial1"/>
    <dgm:cxn modelId="{60354A1C-B00F-409E-B709-306FD41C3142}" type="presParOf" srcId="{B4864D67-6436-4E26-9B13-3ED2B0E3DC72}" destId="{30310FE2-0E70-4C81-82F3-92CB8A7E4260}" srcOrd="2" destOrd="0" presId="urn:microsoft.com/office/officeart/2005/8/layout/radial1"/>
    <dgm:cxn modelId="{B26BCB41-71E8-49A0-987D-F00BEC215597}" type="presParOf" srcId="{B4864D67-6436-4E26-9B13-3ED2B0E3DC72}" destId="{1BCB86E3-7294-4889-9946-3F938040DC1B}" srcOrd="3" destOrd="0" presId="urn:microsoft.com/office/officeart/2005/8/layout/radial1"/>
    <dgm:cxn modelId="{BCB58A66-A87A-42A8-A7D8-4BFD5B550C84}" type="presParOf" srcId="{1BCB86E3-7294-4889-9946-3F938040DC1B}" destId="{A23D29BA-837A-49FE-B32A-36CEA87ECCF2}" srcOrd="0" destOrd="0" presId="urn:microsoft.com/office/officeart/2005/8/layout/radial1"/>
    <dgm:cxn modelId="{733C4429-4A45-4954-B5AE-441F77ECC3D3}" type="presParOf" srcId="{B4864D67-6436-4E26-9B13-3ED2B0E3DC72}" destId="{08C12ED4-1B83-45E9-83C0-3E03F7FFF2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E4DBF-92C5-4E65-B1FC-9F0C0667DB2E}" type="doc">
      <dgm:prSet loTypeId="urn:microsoft.com/office/officeart/2008/layout/RadialCluster" loCatId="cycle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B0ED56E-EFBB-405E-8B1C-BE1A92D4C565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Citační manažer</a:t>
          </a:r>
          <a:endParaRPr lang="cs-CZ" dirty="0"/>
        </a:p>
      </dgm:t>
    </dgm:pt>
    <dgm:pt modelId="{6BBF2EAC-E5F2-4434-8824-36162E7D328E}" type="parTrans" cxnId="{A5E9057B-54B4-4BC0-A056-D8730D11E90F}">
      <dgm:prSet/>
      <dgm:spPr/>
      <dgm:t>
        <a:bodyPr/>
        <a:lstStyle/>
        <a:p>
          <a:endParaRPr lang="cs-CZ"/>
        </a:p>
      </dgm:t>
    </dgm:pt>
    <dgm:pt modelId="{87DD4273-508E-475B-B196-643FBA946424}" type="sibTrans" cxnId="{A5E9057B-54B4-4BC0-A056-D8730D11E90F}">
      <dgm:prSet/>
      <dgm:spPr/>
      <dgm:t>
        <a:bodyPr/>
        <a:lstStyle/>
        <a:p>
          <a:endParaRPr lang="cs-CZ"/>
        </a:p>
      </dgm:t>
    </dgm:pt>
    <dgm:pt modelId="{8F4A711E-5047-4AA7-8B33-10CDC33865B0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katalogy knihoven</a:t>
          </a:r>
          <a:endParaRPr lang="cs-CZ" dirty="0"/>
        </a:p>
      </dgm:t>
    </dgm:pt>
    <dgm:pt modelId="{C6C9F468-D24B-427A-95F9-69C849739990}" type="parTrans" cxnId="{0281B668-2980-4399-AF76-5FDB5EFBFAC1}">
      <dgm:prSet/>
      <dgm:spPr/>
      <dgm:t>
        <a:bodyPr/>
        <a:lstStyle/>
        <a:p>
          <a:endParaRPr lang="cs-CZ"/>
        </a:p>
      </dgm:t>
    </dgm:pt>
    <dgm:pt modelId="{35354E76-976A-4FC9-8955-81E334A53836}" type="sibTrans" cxnId="{0281B668-2980-4399-AF76-5FDB5EFBFAC1}">
      <dgm:prSet/>
      <dgm:spPr/>
      <dgm:t>
        <a:bodyPr/>
        <a:lstStyle/>
        <a:p>
          <a:endParaRPr lang="cs-CZ"/>
        </a:p>
      </dgm:t>
    </dgm:pt>
    <dgm:pt modelId="{7C47E905-550B-4806-93B3-78E5F0692CEC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ezdroje</a:t>
          </a:r>
          <a:endParaRPr lang="cs-CZ" dirty="0"/>
        </a:p>
      </dgm:t>
    </dgm:pt>
    <dgm:pt modelId="{BF2BF0BE-AFB7-498D-99F4-FE49586DEF2B}" type="parTrans" cxnId="{E6BE61FF-FB73-4DB2-8F04-C810620D1C85}">
      <dgm:prSet/>
      <dgm:spPr/>
      <dgm:t>
        <a:bodyPr/>
        <a:lstStyle/>
        <a:p>
          <a:endParaRPr lang="cs-CZ"/>
        </a:p>
      </dgm:t>
    </dgm:pt>
    <dgm:pt modelId="{06A9E262-500A-4643-9FA3-B8E7F358DE1B}" type="sibTrans" cxnId="{E6BE61FF-FB73-4DB2-8F04-C810620D1C85}">
      <dgm:prSet/>
      <dgm:spPr/>
      <dgm:t>
        <a:bodyPr/>
        <a:lstStyle/>
        <a:p>
          <a:endParaRPr lang="cs-CZ"/>
        </a:p>
      </dgm:t>
    </dgm:pt>
    <dgm:pt modelId="{F43CFC26-AFBF-44C0-86E2-3B2F31D9A23A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webové stránky</a:t>
          </a:r>
          <a:endParaRPr lang="cs-CZ" dirty="0"/>
        </a:p>
      </dgm:t>
    </dgm:pt>
    <dgm:pt modelId="{28A7809D-AE1A-43FE-82D1-669153D09B55}" type="parTrans" cxnId="{8983BD70-BC2E-49DC-837A-BEE2568139FE}">
      <dgm:prSet/>
      <dgm:spPr/>
      <dgm:t>
        <a:bodyPr/>
        <a:lstStyle/>
        <a:p>
          <a:endParaRPr lang="cs-CZ"/>
        </a:p>
      </dgm:t>
    </dgm:pt>
    <dgm:pt modelId="{80D74861-8BA0-47BB-A43C-D51EA0E8F93A}" type="sibTrans" cxnId="{8983BD70-BC2E-49DC-837A-BEE2568139FE}">
      <dgm:prSet/>
      <dgm:spPr/>
      <dgm:t>
        <a:bodyPr/>
        <a:lstStyle/>
        <a:p>
          <a:endParaRPr lang="cs-CZ"/>
        </a:p>
      </dgm:t>
    </dgm:pt>
    <dgm:pt modelId="{7F42AF17-DE30-4D0F-BE31-879333969146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Wikipedia</a:t>
          </a:r>
          <a:endParaRPr lang="cs-CZ" dirty="0"/>
        </a:p>
      </dgm:t>
    </dgm:pt>
    <dgm:pt modelId="{0164332B-FC42-42F7-80D1-03BF36387D12}" type="parTrans" cxnId="{20360C4B-A346-411C-9197-E99257D6A236}">
      <dgm:prSet/>
      <dgm:spPr/>
      <dgm:t>
        <a:bodyPr/>
        <a:lstStyle/>
        <a:p>
          <a:endParaRPr lang="cs-CZ"/>
        </a:p>
      </dgm:t>
    </dgm:pt>
    <dgm:pt modelId="{EDEC0D79-85EE-4949-98A9-94DA84001470}" type="sibTrans" cxnId="{20360C4B-A346-411C-9197-E99257D6A236}">
      <dgm:prSet/>
      <dgm:spPr/>
      <dgm:t>
        <a:bodyPr/>
        <a:lstStyle/>
        <a:p>
          <a:endParaRPr lang="cs-CZ"/>
        </a:p>
      </dgm:t>
    </dgm:pt>
    <dgm:pt modelId="{63355BC2-6689-41F6-8016-83C3DE72A477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knihkupectví</a:t>
          </a:r>
          <a:endParaRPr lang="cs-CZ" dirty="0"/>
        </a:p>
      </dgm:t>
    </dgm:pt>
    <dgm:pt modelId="{06C2FA5C-48F5-440C-A498-C828137E5CDA}" type="parTrans" cxnId="{1FF51553-418B-41CA-A468-B237A0E8F389}">
      <dgm:prSet/>
      <dgm:spPr/>
      <dgm:t>
        <a:bodyPr/>
        <a:lstStyle/>
        <a:p>
          <a:endParaRPr lang="cs-CZ"/>
        </a:p>
      </dgm:t>
    </dgm:pt>
    <dgm:pt modelId="{27FA1CA3-18E5-4065-BBE6-D7B29C381F41}" type="sibTrans" cxnId="{1FF51553-418B-41CA-A468-B237A0E8F389}">
      <dgm:prSet/>
      <dgm:spPr/>
      <dgm:t>
        <a:bodyPr/>
        <a:lstStyle/>
        <a:p>
          <a:endParaRPr lang="cs-CZ"/>
        </a:p>
      </dgm:t>
    </dgm:pt>
    <dgm:pt modelId="{722DD536-5B82-4ADB-9020-7B37B535399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discovery</a:t>
          </a:r>
          <a:r>
            <a:rPr lang="cs-CZ" dirty="0" smtClean="0"/>
            <a:t> </a:t>
          </a:r>
          <a:r>
            <a:rPr lang="cs-CZ" dirty="0" err="1" smtClean="0"/>
            <a:t>services</a:t>
          </a:r>
          <a:endParaRPr lang="cs-CZ" dirty="0"/>
        </a:p>
      </dgm:t>
    </dgm:pt>
    <dgm:pt modelId="{EC057034-63F2-408C-A60C-438C319633DE}" type="parTrans" cxnId="{09C3F8CA-B192-493C-AE74-119333B6D70C}">
      <dgm:prSet/>
      <dgm:spPr/>
      <dgm:t>
        <a:bodyPr/>
        <a:lstStyle/>
        <a:p>
          <a:endParaRPr lang="cs-CZ"/>
        </a:p>
      </dgm:t>
    </dgm:pt>
    <dgm:pt modelId="{83067443-74D5-45B9-A5AA-A12C9B6FD764}" type="sibTrans" cxnId="{09C3F8CA-B192-493C-AE74-119333B6D70C}">
      <dgm:prSet/>
      <dgm:spPr/>
      <dgm:t>
        <a:bodyPr/>
        <a:lstStyle/>
        <a:p>
          <a:endParaRPr lang="cs-CZ"/>
        </a:p>
      </dgm:t>
    </dgm:pt>
    <dgm:pt modelId="{A3A8EEAC-99F2-4C38-AAD6-D886FC03A31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další zdroje</a:t>
          </a:r>
          <a:endParaRPr lang="cs-CZ" dirty="0"/>
        </a:p>
      </dgm:t>
    </dgm:pt>
    <dgm:pt modelId="{ADDBFDBE-1FC5-4FF4-92D1-8D378F51E93F}" type="parTrans" cxnId="{4EA65C40-03C8-4849-AF8F-2C5382DA5C4B}">
      <dgm:prSet/>
      <dgm:spPr/>
      <dgm:t>
        <a:bodyPr/>
        <a:lstStyle/>
        <a:p>
          <a:endParaRPr lang="cs-CZ"/>
        </a:p>
      </dgm:t>
    </dgm:pt>
    <dgm:pt modelId="{098AD525-05F6-42B8-AE86-E02E3FC65E28}" type="sibTrans" cxnId="{4EA65C40-03C8-4849-AF8F-2C5382DA5C4B}">
      <dgm:prSet/>
      <dgm:spPr/>
      <dgm:t>
        <a:bodyPr/>
        <a:lstStyle/>
        <a:p>
          <a:endParaRPr lang="cs-CZ"/>
        </a:p>
      </dgm:t>
    </dgm:pt>
    <dgm:pt modelId="{C1EC020C-B480-438C-A393-8D85B0D9C9AD}" type="pres">
      <dgm:prSet presAssocID="{F07E4DBF-92C5-4E65-B1FC-9F0C0667DB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0325789D-4201-4790-8A78-F87EE269D340}" type="pres">
      <dgm:prSet presAssocID="{3B0ED56E-EFBB-405E-8B1C-BE1A92D4C565}" presName="singleCycle" presStyleCnt="0"/>
      <dgm:spPr/>
    </dgm:pt>
    <dgm:pt modelId="{992526F1-CBA0-42BF-AA86-96FCD6FE780D}" type="pres">
      <dgm:prSet presAssocID="{3B0ED56E-EFBB-405E-8B1C-BE1A92D4C565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1A9D9277-1884-45D2-B7EF-954737693688}" type="pres">
      <dgm:prSet presAssocID="{C6C9F468-D24B-427A-95F9-69C849739990}" presName="Name56" presStyleLbl="parChTrans1D2" presStyleIdx="0" presStyleCnt="7"/>
      <dgm:spPr/>
      <dgm:t>
        <a:bodyPr/>
        <a:lstStyle/>
        <a:p>
          <a:endParaRPr lang="cs-CZ"/>
        </a:p>
      </dgm:t>
    </dgm:pt>
    <dgm:pt modelId="{EA8A1715-1121-49FF-981B-B332DCCAB226}" type="pres">
      <dgm:prSet presAssocID="{8F4A711E-5047-4AA7-8B33-10CDC33865B0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07F3CA-3D65-422C-AB16-F975A611E24C}" type="pres">
      <dgm:prSet presAssocID="{BF2BF0BE-AFB7-498D-99F4-FE49586DEF2B}" presName="Name56" presStyleLbl="parChTrans1D2" presStyleIdx="1" presStyleCnt="7"/>
      <dgm:spPr/>
      <dgm:t>
        <a:bodyPr/>
        <a:lstStyle/>
        <a:p>
          <a:endParaRPr lang="cs-CZ"/>
        </a:p>
      </dgm:t>
    </dgm:pt>
    <dgm:pt modelId="{909167AA-AF75-4946-AE45-310FC621A190}" type="pres">
      <dgm:prSet presAssocID="{7C47E905-550B-4806-93B3-78E5F0692CEC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EFFBCB-137D-48DE-A321-C6FB4B1963C4}" type="pres">
      <dgm:prSet presAssocID="{EC057034-63F2-408C-A60C-438C319633DE}" presName="Name56" presStyleLbl="parChTrans1D2" presStyleIdx="2" presStyleCnt="7"/>
      <dgm:spPr/>
      <dgm:t>
        <a:bodyPr/>
        <a:lstStyle/>
        <a:p>
          <a:endParaRPr lang="cs-CZ"/>
        </a:p>
      </dgm:t>
    </dgm:pt>
    <dgm:pt modelId="{E3872C46-2BCB-4136-99BE-2189C0347C52}" type="pres">
      <dgm:prSet presAssocID="{722DD536-5B82-4ADB-9020-7B37B5353991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5765AB-D07B-4A7F-BAF0-015FCA73FF44}" type="pres">
      <dgm:prSet presAssocID="{28A7809D-AE1A-43FE-82D1-669153D09B55}" presName="Name56" presStyleLbl="parChTrans1D2" presStyleIdx="3" presStyleCnt="7"/>
      <dgm:spPr/>
      <dgm:t>
        <a:bodyPr/>
        <a:lstStyle/>
        <a:p>
          <a:endParaRPr lang="cs-CZ"/>
        </a:p>
      </dgm:t>
    </dgm:pt>
    <dgm:pt modelId="{B3D910C3-CA19-4195-B7A8-5DECE1E3B6A8}" type="pres">
      <dgm:prSet presAssocID="{F43CFC26-AFBF-44C0-86E2-3B2F31D9A23A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C9AA0F-D336-442C-A785-67FDA8103546}" type="pres">
      <dgm:prSet presAssocID="{06C2FA5C-48F5-440C-A498-C828137E5CDA}" presName="Name56" presStyleLbl="parChTrans1D2" presStyleIdx="4" presStyleCnt="7"/>
      <dgm:spPr/>
      <dgm:t>
        <a:bodyPr/>
        <a:lstStyle/>
        <a:p>
          <a:endParaRPr lang="cs-CZ"/>
        </a:p>
      </dgm:t>
    </dgm:pt>
    <dgm:pt modelId="{03ACB9EC-313C-4C24-817C-3F5D82639980}" type="pres">
      <dgm:prSet presAssocID="{63355BC2-6689-41F6-8016-83C3DE72A477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2A1B68-DC93-43AD-AC01-E48D997993B3}" type="pres">
      <dgm:prSet presAssocID="{0164332B-FC42-42F7-80D1-03BF36387D12}" presName="Name56" presStyleLbl="parChTrans1D2" presStyleIdx="5" presStyleCnt="7"/>
      <dgm:spPr/>
      <dgm:t>
        <a:bodyPr/>
        <a:lstStyle/>
        <a:p>
          <a:endParaRPr lang="cs-CZ"/>
        </a:p>
      </dgm:t>
    </dgm:pt>
    <dgm:pt modelId="{7E9CB5D8-AB18-4294-A341-6E6FA0CF11FE}" type="pres">
      <dgm:prSet presAssocID="{7F42AF17-DE30-4D0F-BE31-879333969146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FA4EE3-CF68-4D37-8469-5395175A1589}" type="pres">
      <dgm:prSet presAssocID="{ADDBFDBE-1FC5-4FF4-92D1-8D378F51E93F}" presName="Name56" presStyleLbl="parChTrans1D2" presStyleIdx="6" presStyleCnt="7"/>
      <dgm:spPr/>
      <dgm:t>
        <a:bodyPr/>
        <a:lstStyle/>
        <a:p>
          <a:endParaRPr lang="cs-CZ"/>
        </a:p>
      </dgm:t>
    </dgm:pt>
    <dgm:pt modelId="{A063AF42-72BF-499B-BAFF-028F12179705}" type="pres">
      <dgm:prSet presAssocID="{A3A8EEAC-99F2-4C38-AAD6-D886FC03A311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6BE61FF-FB73-4DB2-8F04-C810620D1C85}" srcId="{3B0ED56E-EFBB-405E-8B1C-BE1A92D4C565}" destId="{7C47E905-550B-4806-93B3-78E5F0692CEC}" srcOrd="1" destOrd="0" parTransId="{BF2BF0BE-AFB7-498D-99F4-FE49586DEF2B}" sibTransId="{06A9E262-500A-4643-9FA3-B8E7F358DE1B}"/>
    <dgm:cxn modelId="{0BD24FBC-557D-48E3-B6AC-F968578BB11D}" type="presOf" srcId="{3B0ED56E-EFBB-405E-8B1C-BE1A92D4C565}" destId="{992526F1-CBA0-42BF-AA86-96FCD6FE780D}" srcOrd="0" destOrd="0" presId="urn:microsoft.com/office/officeart/2008/layout/RadialCluster"/>
    <dgm:cxn modelId="{B4ED95A9-7325-48F4-A531-EA302F4AA806}" type="presOf" srcId="{C6C9F468-D24B-427A-95F9-69C849739990}" destId="{1A9D9277-1884-45D2-B7EF-954737693688}" srcOrd="0" destOrd="0" presId="urn:microsoft.com/office/officeart/2008/layout/RadialCluster"/>
    <dgm:cxn modelId="{6C208E48-4441-4C00-BCCC-A285C2C35C8C}" type="presOf" srcId="{63355BC2-6689-41F6-8016-83C3DE72A477}" destId="{03ACB9EC-313C-4C24-817C-3F5D82639980}" srcOrd="0" destOrd="0" presId="urn:microsoft.com/office/officeart/2008/layout/RadialCluster"/>
    <dgm:cxn modelId="{1FF51553-418B-41CA-A468-B237A0E8F389}" srcId="{3B0ED56E-EFBB-405E-8B1C-BE1A92D4C565}" destId="{63355BC2-6689-41F6-8016-83C3DE72A477}" srcOrd="4" destOrd="0" parTransId="{06C2FA5C-48F5-440C-A498-C828137E5CDA}" sibTransId="{27FA1CA3-18E5-4065-BBE6-D7B29C381F41}"/>
    <dgm:cxn modelId="{0281B668-2980-4399-AF76-5FDB5EFBFAC1}" srcId="{3B0ED56E-EFBB-405E-8B1C-BE1A92D4C565}" destId="{8F4A711E-5047-4AA7-8B33-10CDC33865B0}" srcOrd="0" destOrd="0" parTransId="{C6C9F468-D24B-427A-95F9-69C849739990}" sibTransId="{35354E76-976A-4FC9-8955-81E334A53836}"/>
    <dgm:cxn modelId="{8983BD70-BC2E-49DC-837A-BEE2568139FE}" srcId="{3B0ED56E-EFBB-405E-8B1C-BE1A92D4C565}" destId="{F43CFC26-AFBF-44C0-86E2-3B2F31D9A23A}" srcOrd="3" destOrd="0" parTransId="{28A7809D-AE1A-43FE-82D1-669153D09B55}" sibTransId="{80D74861-8BA0-47BB-A43C-D51EA0E8F93A}"/>
    <dgm:cxn modelId="{A5E9057B-54B4-4BC0-A056-D8730D11E90F}" srcId="{F07E4DBF-92C5-4E65-B1FC-9F0C0667DB2E}" destId="{3B0ED56E-EFBB-405E-8B1C-BE1A92D4C565}" srcOrd="0" destOrd="0" parTransId="{6BBF2EAC-E5F2-4434-8824-36162E7D328E}" sibTransId="{87DD4273-508E-475B-B196-643FBA946424}"/>
    <dgm:cxn modelId="{6AC808AD-C248-4378-B817-3A9C2D25D5B3}" type="presOf" srcId="{7C47E905-550B-4806-93B3-78E5F0692CEC}" destId="{909167AA-AF75-4946-AE45-310FC621A190}" srcOrd="0" destOrd="0" presId="urn:microsoft.com/office/officeart/2008/layout/RadialCluster"/>
    <dgm:cxn modelId="{5D4443E7-5B61-439A-895E-4D1D69A9348C}" type="presOf" srcId="{06C2FA5C-48F5-440C-A498-C828137E5CDA}" destId="{EBC9AA0F-D336-442C-A785-67FDA8103546}" srcOrd="0" destOrd="0" presId="urn:microsoft.com/office/officeart/2008/layout/RadialCluster"/>
    <dgm:cxn modelId="{70F735DE-7E0A-4F9E-B99B-3799179D1938}" type="presOf" srcId="{8F4A711E-5047-4AA7-8B33-10CDC33865B0}" destId="{EA8A1715-1121-49FF-981B-B332DCCAB226}" srcOrd="0" destOrd="0" presId="urn:microsoft.com/office/officeart/2008/layout/RadialCluster"/>
    <dgm:cxn modelId="{05983B79-B05D-40DE-98F0-191E9620FC88}" type="presOf" srcId="{722DD536-5B82-4ADB-9020-7B37B5353991}" destId="{E3872C46-2BCB-4136-99BE-2189C0347C52}" srcOrd="0" destOrd="0" presId="urn:microsoft.com/office/officeart/2008/layout/RadialCluster"/>
    <dgm:cxn modelId="{7C270954-6405-4063-AB60-1DBB87FDC8F3}" type="presOf" srcId="{BF2BF0BE-AFB7-498D-99F4-FE49586DEF2B}" destId="{E207F3CA-3D65-422C-AB16-F975A611E24C}" srcOrd="0" destOrd="0" presId="urn:microsoft.com/office/officeart/2008/layout/RadialCluster"/>
    <dgm:cxn modelId="{D345CCC8-561A-493F-BBFF-B7E2EF7F19C7}" type="presOf" srcId="{F07E4DBF-92C5-4E65-B1FC-9F0C0667DB2E}" destId="{C1EC020C-B480-438C-A393-8D85B0D9C9AD}" srcOrd="0" destOrd="0" presId="urn:microsoft.com/office/officeart/2008/layout/RadialCluster"/>
    <dgm:cxn modelId="{C4247BF9-DDF4-44D8-9273-350BB612FF2D}" type="presOf" srcId="{EC057034-63F2-408C-A60C-438C319633DE}" destId="{08EFFBCB-137D-48DE-A321-C6FB4B1963C4}" srcOrd="0" destOrd="0" presId="urn:microsoft.com/office/officeart/2008/layout/RadialCluster"/>
    <dgm:cxn modelId="{59FB6550-D387-40AB-8D74-85A57B6650F7}" type="presOf" srcId="{0164332B-FC42-42F7-80D1-03BF36387D12}" destId="{882A1B68-DC93-43AD-AC01-E48D997993B3}" srcOrd="0" destOrd="0" presId="urn:microsoft.com/office/officeart/2008/layout/RadialCluster"/>
    <dgm:cxn modelId="{04FA6B13-1960-43A1-88BD-DD23E0F2575D}" type="presOf" srcId="{ADDBFDBE-1FC5-4FF4-92D1-8D378F51E93F}" destId="{58FA4EE3-CF68-4D37-8469-5395175A1589}" srcOrd="0" destOrd="0" presId="urn:microsoft.com/office/officeart/2008/layout/RadialCluster"/>
    <dgm:cxn modelId="{4EA65C40-03C8-4849-AF8F-2C5382DA5C4B}" srcId="{3B0ED56E-EFBB-405E-8B1C-BE1A92D4C565}" destId="{A3A8EEAC-99F2-4C38-AAD6-D886FC03A311}" srcOrd="6" destOrd="0" parTransId="{ADDBFDBE-1FC5-4FF4-92D1-8D378F51E93F}" sibTransId="{098AD525-05F6-42B8-AE86-E02E3FC65E28}"/>
    <dgm:cxn modelId="{09C3F8CA-B192-493C-AE74-119333B6D70C}" srcId="{3B0ED56E-EFBB-405E-8B1C-BE1A92D4C565}" destId="{722DD536-5B82-4ADB-9020-7B37B5353991}" srcOrd="2" destOrd="0" parTransId="{EC057034-63F2-408C-A60C-438C319633DE}" sibTransId="{83067443-74D5-45B9-A5AA-A12C9B6FD764}"/>
    <dgm:cxn modelId="{1CF344E9-001E-4BE0-BDD4-D6722E2C9626}" type="presOf" srcId="{F43CFC26-AFBF-44C0-86E2-3B2F31D9A23A}" destId="{B3D910C3-CA19-4195-B7A8-5DECE1E3B6A8}" srcOrd="0" destOrd="0" presId="urn:microsoft.com/office/officeart/2008/layout/RadialCluster"/>
    <dgm:cxn modelId="{D10C63AB-8381-4BEE-8EB5-143E0B03EE29}" type="presOf" srcId="{A3A8EEAC-99F2-4C38-AAD6-D886FC03A311}" destId="{A063AF42-72BF-499B-BAFF-028F12179705}" srcOrd="0" destOrd="0" presId="urn:microsoft.com/office/officeart/2008/layout/RadialCluster"/>
    <dgm:cxn modelId="{CF84710C-1D94-41CB-9B5E-88F51C50D0B7}" type="presOf" srcId="{28A7809D-AE1A-43FE-82D1-669153D09B55}" destId="{F45765AB-D07B-4A7F-BAF0-015FCA73FF44}" srcOrd="0" destOrd="0" presId="urn:microsoft.com/office/officeart/2008/layout/RadialCluster"/>
    <dgm:cxn modelId="{20360C4B-A346-411C-9197-E99257D6A236}" srcId="{3B0ED56E-EFBB-405E-8B1C-BE1A92D4C565}" destId="{7F42AF17-DE30-4D0F-BE31-879333969146}" srcOrd="5" destOrd="0" parTransId="{0164332B-FC42-42F7-80D1-03BF36387D12}" sibTransId="{EDEC0D79-85EE-4949-98A9-94DA84001470}"/>
    <dgm:cxn modelId="{AAA1C374-A52A-40BC-96ED-32256EFCA1B8}" type="presOf" srcId="{7F42AF17-DE30-4D0F-BE31-879333969146}" destId="{7E9CB5D8-AB18-4294-A341-6E6FA0CF11FE}" srcOrd="0" destOrd="0" presId="urn:microsoft.com/office/officeart/2008/layout/RadialCluster"/>
    <dgm:cxn modelId="{E7FAA5EC-775A-48DA-8209-2952C4292E4F}" type="presParOf" srcId="{C1EC020C-B480-438C-A393-8D85B0D9C9AD}" destId="{0325789D-4201-4790-8A78-F87EE269D340}" srcOrd="0" destOrd="0" presId="urn:microsoft.com/office/officeart/2008/layout/RadialCluster"/>
    <dgm:cxn modelId="{E0DC26F3-23BB-4B6C-B85F-6460C67973AA}" type="presParOf" srcId="{0325789D-4201-4790-8A78-F87EE269D340}" destId="{992526F1-CBA0-42BF-AA86-96FCD6FE780D}" srcOrd="0" destOrd="0" presId="urn:microsoft.com/office/officeart/2008/layout/RadialCluster"/>
    <dgm:cxn modelId="{4D530E55-7E4E-4124-BB6C-261F3DBF5A1A}" type="presParOf" srcId="{0325789D-4201-4790-8A78-F87EE269D340}" destId="{1A9D9277-1884-45D2-B7EF-954737693688}" srcOrd="1" destOrd="0" presId="urn:microsoft.com/office/officeart/2008/layout/RadialCluster"/>
    <dgm:cxn modelId="{FB312C70-F881-4CDA-B1E1-9578E0D4A295}" type="presParOf" srcId="{0325789D-4201-4790-8A78-F87EE269D340}" destId="{EA8A1715-1121-49FF-981B-B332DCCAB226}" srcOrd="2" destOrd="0" presId="urn:microsoft.com/office/officeart/2008/layout/RadialCluster"/>
    <dgm:cxn modelId="{B0FF12FD-F141-45A3-83C6-2528D9D3A0AC}" type="presParOf" srcId="{0325789D-4201-4790-8A78-F87EE269D340}" destId="{E207F3CA-3D65-422C-AB16-F975A611E24C}" srcOrd="3" destOrd="0" presId="urn:microsoft.com/office/officeart/2008/layout/RadialCluster"/>
    <dgm:cxn modelId="{BEC3CE2B-11D6-42BF-B527-410438E0CE28}" type="presParOf" srcId="{0325789D-4201-4790-8A78-F87EE269D340}" destId="{909167AA-AF75-4946-AE45-310FC621A190}" srcOrd="4" destOrd="0" presId="urn:microsoft.com/office/officeart/2008/layout/RadialCluster"/>
    <dgm:cxn modelId="{9EC9929F-85E6-4707-87F8-995C30E8AD9E}" type="presParOf" srcId="{0325789D-4201-4790-8A78-F87EE269D340}" destId="{08EFFBCB-137D-48DE-A321-C6FB4B1963C4}" srcOrd="5" destOrd="0" presId="urn:microsoft.com/office/officeart/2008/layout/RadialCluster"/>
    <dgm:cxn modelId="{F29C235F-4234-40DD-BAC9-235D67C4C8E4}" type="presParOf" srcId="{0325789D-4201-4790-8A78-F87EE269D340}" destId="{E3872C46-2BCB-4136-99BE-2189C0347C52}" srcOrd="6" destOrd="0" presId="urn:microsoft.com/office/officeart/2008/layout/RadialCluster"/>
    <dgm:cxn modelId="{9EAB4C31-4140-4DBD-889C-AA2F71B160EB}" type="presParOf" srcId="{0325789D-4201-4790-8A78-F87EE269D340}" destId="{F45765AB-D07B-4A7F-BAF0-015FCA73FF44}" srcOrd="7" destOrd="0" presId="urn:microsoft.com/office/officeart/2008/layout/RadialCluster"/>
    <dgm:cxn modelId="{32AD5C98-59B4-4909-A242-F7094086253D}" type="presParOf" srcId="{0325789D-4201-4790-8A78-F87EE269D340}" destId="{B3D910C3-CA19-4195-B7A8-5DECE1E3B6A8}" srcOrd="8" destOrd="0" presId="urn:microsoft.com/office/officeart/2008/layout/RadialCluster"/>
    <dgm:cxn modelId="{D6D09C01-2943-48E7-A7A7-3805E00342F1}" type="presParOf" srcId="{0325789D-4201-4790-8A78-F87EE269D340}" destId="{EBC9AA0F-D336-442C-A785-67FDA8103546}" srcOrd="9" destOrd="0" presId="urn:microsoft.com/office/officeart/2008/layout/RadialCluster"/>
    <dgm:cxn modelId="{B9FDD97D-D6B8-4CC7-8839-C830A320CA23}" type="presParOf" srcId="{0325789D-4201-4790-8A78-F87EE269D340}" destId="{03ACB9EC-313C-4C24-817C-3F5D82639980}" srcOrd="10" destOrd="0" presId="urn:microsoft.com/office/officeart/2008/layout/RadialCluster"/>
    <dgm:cxn modelId="{E008CE9E-9E53-46FB-B7FA-360F3C5E5AF1}" type="presParOf" srcId="{0325789D-4201-4790-8A78-F87EE269D340}" destId="{882A1B68-DC93-43AD-AC01-E48D997993B3}" srcOrd="11" destOrd="0" presId="urn:microsoft.com/office/officeart/2008/layout/RadialCluster"/>
    <dgm:cxn modelId="{BDDD0518-E537-4E1C-AD94-6A6AF1E8E9AD}" type="presParOf" srcId="{0325789D-4201-4790-8A78-F87EE269D340}" destId="{7E9CB5D8-AB18-4294-A341-6E6FA0CF11FE}" srcOrd="12" destOrd="0" presId="urn:microsoft.com/office/officeart/2008/layout/RadialCluster"/>
    <dgm:cxn modelId="{D1664F62-196E-446E-8326-F67A837DEF92}" type="presParOf" srcId="{0325789D-4201-4790-8A78-F87EE269D340}" destId="{58FA4EE3-CF68-4D37-8469-5395175A1589}" srcOrd="13" destOrd="0" presId="urn:microsoft.com/office/officeart/2008/layout/RadialCluster"/>
    <dgm:cxn modelId="{BAD38255-A52B-4A2B-8E1E-3DF5A30D4583}" type="presParOf" srcId="{0325789D-4201-4790-8A78-F87EE269D340}" destId="{A063AF42-72BF-499B-BAFF-028F1217970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91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C71AC6-6FE5-422B-A64B-59AF4C80A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2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E0E5FD-AE57-49A9-993B-C0A12B82F8DF}" type="slidenum">
              <a:rPr lang="ru-RU" altLang="cs-CZ" smtClean="0"/>
              <a:pPr eaLnBrk="1" hangingPunct="1"/>
              <a:t>1</a:t>
            </a:fld>
            <a:endParaRPr lang="ru-RU" alt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5151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13C4D06-DF38-48F0-870E-E1DF6004F9EB}" type="slidenum">
              <a:rPr lang="ru-RU" sz="1200"/>
              <a:pPr algn="r" eaLnBrk="1" hangingPunct="1"/>
              <a:t>39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2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888995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56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76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14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26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29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93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15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80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70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4366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9873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68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://www.xandi.eu/bib2x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www.gerd-neugebauer.de/software/TeX/BibToo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youtu.be/Ro7MrNzU8eQ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man.com/support/risformat_intro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hyperlink" Target="http://www.citacepro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c.gov/standards/sru/resources/servers.html" TargetMode="External"/><Relationship Id="rId13" Type="http://schemas.openxmlformats.org/officeDocument/2006/relationships/hyperlink" Target="http://www.doi.org/tools.html" TargetMode="External"/><Relationship Id="rId3" Type="http://schemas.openxmlformats.org/officeDocument/2006/relationships/hyperlink" Target="http://www.loc.gov/standards/sru/" TargetMode="External"/><Relationship Id="rId7" Type="http://schemas.openxmlformats.org/officeDocument/2006/relationships/hyperlink" Target="http://www.techlib.cz/cs/656-coins-technicky-popis" TargetMode="External"/><Relationship Id="rId12" Type="http://schemas.openxmlformats.org/officeDocument/2006/relationships/hyperlink" Target="http://labs.crossref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coins.info/" TargetMode="External"/><Relationship Id="rId11" Type="http://schemas.openxmlformats.org/officeDocument/2006/relationships/hyperlink" Target="http://www.crossref.org/" TargetMode="External"/><Relationship Id="rId5" Type="http://schemas.openxmlformats.org/officeDocument/2006/relationships/hyperlink" Target="http://www.techlib.cz/cs/657-openurl/" TargetMode="External"/><Relationship Id="rId10" Type="http://schemas.openxmlformats.org/officeDocument/2006/relationships/hyperlink" Target="http://oclc.org/developer/services/xissn" TargetMode="External"/><Relationship Id="rId4" Type="http://schemas.openxmlformats.org/officeDocument/2006/relationships/hyperlink" Target="http://alcme.oclc.org/openurl/servlet/OAIHandler?verb=ListSets" TargetMode="External"/><Relationship Id="rId9" Type="http://schemas.openxmlformats.org/officeDocument/2006/relationships/hyperlink" Target="http://oclc.org/developer/services/xisb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hyperlink" Target="http://www.obalkyknih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library.org/dev/docs/api/covers" TargetMode="External"/><Relationship Id="rId5" Type="http://schemas.openxmlformats.org/officeDocument/2006/relationships/image" Target="../media/image61.gif"/><Relationship Id="rId10" Type="http://schemas.openxmlformats.org/officeDocument/2006/relationships/image" Target="../media/image64.png"/><Relationship Id="rId4" Type="http://schemas.openxmlformats.org/officeDocument/2006/relationships/hyperlink" Target="http://www.librarything.com/blogs/librarything/2008/08/a-million-free-covers-from-librarything/" TargetMode="External"/><Relationship Id="rId9" Type="http://schemas.openxmlformats.org/officeDocument/2006/relationships/hyperlink" Target="https://developers.google.com/books/docs/getting-started?hl=cs&amp;csw=1#data_ap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ditor.citationstyles.org/visualEditor/" TargetMode="External"/><Relationship Id="rId2" Type="http://schemas.openxmlformats.org/officeDocument/2006/relationships/hyperlink" Target="http://csleditor.quist.de/csledito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youtu.be/aMkccKZ0Hi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me.org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hyperlink" Target="http://www.citefast.com/" TargetMode="External"/><Relationship Id="rId17" Type="http://schemas.openxmlformats.org/officeDocument/2006/relationships/hyperlink" Target="http://www.citethisforme.com/" TargetMode="External"/><Relationship Id="rId2" Type="http://schemas.openxmlformats.org/officeDocument/2006/relationships/hyperlink" Target="http://www.easybib.com/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tace.com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hyperlink" Target="http://apareferencing.ukessays.com/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://citationmachine.net/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vydavatelstvi.vscht.cz/apps/uid_ea-002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21.jp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hyperlink" Target="http://www.mendeley.com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4800" smtClean="0">
                <a:solidFill>
                  <a:srgbClr val="FFFF00"/>
                </a:solidFill>
              </a:rPr>
              <a:t>Elektronické informační zdroje (VIKBA25)</a:t>
            </a:r>
            <a:endParaRPr lang="uk-UA" altLang="cs-CZ" sz="48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 smtClean="0"/>
              <a:t>Martin Krčál</a:t>
            </a:r>
            <a:endParaRPr lang="uk-UA" altLang="cs-CZ" sz="2400" smtClean="0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Brno, </a:t>
            </a:r>
            <a:r>
              <a:rPr lang="cs-CZ" altLang="cs-CZ" b="1" dirty="0" smtClean="0">
                <a:latin typeface="Tahoma" pitchFamily="34" charset="0"/>
              </a:rPr>
              <a:t>14. </a:t>
            </a:r>
            <a:r>
              <a:rPr lang="cs-CZ" altLang="cs-CZ" b="1" dirty="0" smtClean="0">
                <a:latin typeface="Tahoma" pitchFamily="34" charset="0"/>
              </a:rPr>
              <a:t>listopadu </a:t>
            </a:r>
            <a:r>
              <a:rPr lang="cs-CZ" altLang="cs-CZ" b="1" dirty="0" smtClean="0">
                <a:latin typeface="Tahoma" pitchFamily="34" charset="0"/>
              </a:rPr>
              <a:t>2014</a:t>
            </a:r>
            <a:endParaRPr lang="cs-CZ" altLang="cs-CZ" dirty="0">
              <a:latin typeface="Tahoma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799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chemeClr val="bg1"/>
                </a:solidFill>
                <a:latin typeface="Verdana" pitchFamily="34" charset="0"/>
              </a:rPr>
              <a:t>8</a:t>
            </a:r>
            <a:r>
              <a:rPr lang="cs-CZ" altLang="cs-CZ" sz="2000" b="1" dirty="0" smtClean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cs-CZ" altLang="cs-CZ" sz="2000" b="1" dirty="0" smtClean="0">
                <a:solidFill>
                  <a:schemeClr val="bg1"/>
                </a:solidFill>
              </a:rPr>
              <a:t>Citační software</a:t>
            </a:r>
            <a:endParaRPr lang="cs-CZ" altLang="cs-CZ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D</a:t>
            </a:r>
            <a:r>
              <a:rPr lang="cs-CZ" altLang="cs-CZ" sz="4400" dirty="0" smtClean="0"/>
              <a:t>alší citační nástroje</a:t>
            </a:r>
            <a:endParaRPr lang="cs-CZ" altLang="cs-CZ" sz="4400" dirty="0"/>
          </a:p>
        </p:txBody>
      </p:sp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016224" cy="8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115616" y="1268760"/>
            <a:ext cx="69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jednoúčelové nástroje pro práci s citacemi</a:t>
            </a:r>
            <a:endParaRPr lang="cs-CZ" sz="2400" b="1" dirty="0"/>
          </a:p>
        </p:txBody>
      </p:sp>
      <p:pic>
        <p:nvPicPr>
          <p:cNvPr id="80998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77005"/>
            <a:ext cx="1463600" cy="4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44008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9" name="Picture 5" descr="http://www.redditstatic.com/about/assets/reddit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24" y="5301208"/>
            <a:ext cx="1499482" cy="5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10751" y="43871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sociální </a:t>
            </a:r>
            <a:r>
              <a:rPr lang="cs-CZ" b="1" dirty="0" err="1" smtClean="0">
                <a:solidFill>
                  <a:srgbClr val="008000"/>
                </a:solidFill>
              </a:rPr>
              <a:t>bookmarky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115616" y="19124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nástroje pro </a:t>
            </a:r>
            <a:r>
              <a:rPr lang="cs-CZ" b="1" dirty="0" err="1" smtClean="0">
                <a:solidFill>
                  <a:srgbClr val="008000"/>
                </a:solidFill>
              </a:rPr>
              <a:t>BibTEX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0999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02" y="6021288"/>
            <a:ext cx="15566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5168249" y="190703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zobrazování citací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v katalogu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z databází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citační </a:t>
            </a:r>
            <a:r>
              <a:rPr lang="cs-CZ" dirty="0" err="1" smtClean="0"/>
              <a:t>widgety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 smtClean="0"/>
              <a:t>využití API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0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66664"/>
            <a:ext cx="6648450" cy="40386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Co jsou citační manažery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3404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7"/>
          <p:cNvGraphicFramePr>
            <a:graphicFrameLocks/>
          </p:cNvGraphicFramePr>
          <p:nvPr>
            <p:extLst/>
          </p:nvPr>
        </p:nvGraphicFramePr>
        <p:xfrm>
          <a:off x="323528" y="1196751"/>
          <a:ext cx="7344816" cy="561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pro obsah 7"/>
          <p:cNvGraphicFramePr>
            <a:graphicFrameLocks/>
          </p:cNvGraphicFramePr>
          <p:nvPr>
            <p:extLst/>
          </p:nvPr>
        </p:nvGraphicFramePr>
        <p:xfrm>
          <a:off x="6804248" y="1844824"/>
          <a:ext cx="2077002" cy="42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Základní funkce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13633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/>
          </p:nvPr>
        </p:nvGraphicFramePr>
        <p:xfrm>
          <a:off x="457200" y="1196753"/>
          <a:ext cx="8229600" cy="525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Importy citací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9744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Ruční vytváření citací</a:t>
            </a:r>
            <a:endParaRPr lang="cs-CZ" altLang="cs-CZ" sz="4400" dirty="0"/>
          </a:p>
        </p:txBody>
      </p:sp>
      <p:pic>
        <p:nvPicPr>
          <p:cNvPr id="81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19966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83" y="1359111"/>
            <a:ext cx="4529352" cy="27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8" y="3645024"/>
            <a:ext cx="3305009" cy="462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384213" y="6282641"/>
            <a:ext cx="161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7475664" y="4016925"/>
            <a:ext cx="163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219236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0540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4481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2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4770487" cy="22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148064" y="10434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Proquest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3648" y="38226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Přímý import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12106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124744"/>
            <a:ext cx="4752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03648" y="129082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13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5452"/>
            <a:ext cx="4144237" cy="22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78" y="1844824"/>
            <a:ext cx="788074" cy="139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1844824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80813" y="147549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49163" y="3961425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3.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 přes RIS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6967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25735" y="1196752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výměnný formát pro citační manažery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textový formát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specifikace</a:t>
            </a: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od Thomson Reuters</a:t>
            </a:r>
          </a:p>
        </p:txBody>
      </p:sp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RIS formát</a:t>
            </a:r>
            <a:endParaRPr lang="cs-CZ" altLang="cs-CZ" sz="4000" kern="0" dirty="0"/>
          </a:p>
        </p:txBody>
      </p:sp>
      <p:pic>
        <p:nvPicPr>
          <p:cNvPr id="81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33" y="3356992"/>
            <a:ext cx="5613127" cy="3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2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pic>
        <p:nvPicPr>
          <p:cNvPr id="81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8051"/>
            <a:ext cx="2735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7075"/>
            <a:ext cx="3384376" cy="17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98050"/>
            <a:ext cx="4183107" cy="319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619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1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4" y="2283099"/>
            <a:ext cx="4360540" cy="10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6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5" y="3645024"/>
            <a:ext cx="4623723" cy="137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5618" y="227687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47694" y="3740543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6982"/>
            <a:ext cx="1799440" cy="447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5469031"/>
            <a:ext cx="588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hledat lze podle: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názvu knih a článků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identifikátoru: ISBN nebo DOI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3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Obsah přednášky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 a jeho druhy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citačního SW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funkce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budoucnost citačního SW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diskuze</a:t>
            </a:r>
            <a:endParaRPr lang="cs-CZ" alt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Zdroje importů</a:t>
            </a:r>
            <a:endParaRPr lang="cs-CZ" altLang="cs-CZ" sz="4000" kern="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42988" y="1269131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katalogy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  <a:hlinkClick r:id="rId3"/>
              </a:rPr>
              <a:t>SRU</a:t>
            </a:r>
            <a:r>
              <a:rPr lang="cs-CZ" altLang="cs-CZ" kern="0" dirty="0" smtClean="0">
                <a:latin typeface="Arial" charset="0"/>
              </a:rPr>
              <a:t> server + XML (</a:t>
            </a:r>
            <a:r>
              <a:rPr lang="cs-CZ" altLang="cs-CZ" kern="0" dirty="0" err="1" smtClean="0">
                <a:latin typeface="Arial" charset="0"/>
              </a:rPr>
              <a:t>MarcXML</a:t>
            </a:r>
            <a:r>
              <a:rPr lang="cs-CZ" altLang="cs-CZ" kern="0" dirty="0" smtClean="0">
                <a:latin typeface="Arial" charset="0"/>
              </a:rPr>
              <a:t>, DC,...)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exporty v JSON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linkování</a:t>
            </a: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4"/>
              </a:rPr>
              <a:t>OpenURL</a:t>
            </a:r>
            <a:r>
              <a:rPr lang="cs-CZ" altLang="cs-CZ" kern="0" dirty="0" smtClean="0">
                <a:latin typeface="Arial" charset="0"/>
              </a:rPr>
              <a:t> 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v URL (</a:t>
            </a:r>
            <a:r>
              <a:rPr lang="cs-CZ" altLang="cs-CZ" kern="0" dirty="0" smtClean="0">
                <a:latin typeface="Arial" charset="0"/>
                <a:hlinkClick r:id="rId5"/>
              </a:rPr>
              <a:t>popis NTK</a:t>
            </a:r>
            <a:r>
              <a:rPr lang="cs-CZ" altLang="cs-CZ" kern="0" dirty="0" smtClean="0">
                <a:latin typeface="Arial" charset="0"/>
              </a:rPr>
              <a:t>)</a:t>
            </a:r>
            <a:endParaRPr lang="cs-CZ" altLang="cs-CZ" kern="0" dirty="0">
              <a:latin typeface="Arial" charset="0"/>
            </a:endParaRP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6"/>
              </a:rPr>
              <a:t>COinS</a:t>
            </a:r>
            <a:r>
              <a:rPr lang="cs-CZ" altLang="cs-CZ" kern="0" dirty="0">
                <a:latin typeface="Arial" charset="0"/>
              </a:rPr>
              <a:t> </a:t>
            </a:r>
            <a:r>
              <a:rPr lang="cs-CZ" altLang="cs-CZ" kern="0" dirty="0" smtClean="0">
                <a:latin typeface="Arial" charset="0"/>
              </a:rPr>
              <a:t>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do stránky (</a:t>
            </a:r>
            <a:r>
              <a:rPr lang="cs-CZ" altLang="cs-CZ" kern="0" dirty="0" smtClean="0">
                <a:latin typeface="Arial" charset="0"/>
                <a:hlinkClick r:id="rId7"/>
              </a:rPr>
              <a:t>popis na NTK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např.: SRU MU, SRU </a:t>
            </a:r>
            <a:r>
              <a:rPr lang="cs-CZ" altLang="cs-CZ" kern="0" dirty="0" err="1" smtClean="0">
                <a:latin typeface="Arial" charset="0"/>
              </a:rPr>
              <a:t>LoC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</a:rPr>
              <a:t>BibSYS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8"/>
              </a:rPr>
              <a:t>atd.</a:t>
            </a:r>
            <a:endParaRPr lang="cs-CZ" altLang="cs-CZ" kern="0" dirty="0" smtClean="0">
              <a:latin typeface="Arial" charset="0"/>
            </a:endParaRP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</a:rPr>
              <a:t>Worldcat</a:t>
            </a:r>
            <a:r>
              <a:rPr lang="cs-CZ" altLang="cs-CZ" kern="0" dirty="0" smtClean="0">
                <a:latin typeface="Arial" charset="0"/>
              </a:rPr>
              <a:t> (</a:t>
            </a:r>
            <a:r>
              <a:rPr lang="cs-CZ" altLang="cs-CZ" kern="0" dirty="0" err="1" smtClean="0">
                <a:latin typeface="Arial" charset="0"/>
                <a:hlinkClick r:id="rId9"/>
              </a:rPr>
              <a:t>xisbn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  <a:hlinkClick r:id="rId10"/>
              </a:rPr>
              <a:t>xissn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databáze článků</a:t>
            </a: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  <a:hlinkClick r:id="rId11"/>
              </a:rPr>
              <a:t>Crossref</a:t>
            </a:r>
            <a:r>
              <a:rPr lang="cs-CZ" altLang="cs-CZ" kern="0" dirty="0" smtClean="0">
                <a:latin typeface="Arial" charset="0"/>
              </a:rPr>
              <a:t> (API, </a:t>
            </a:r>
            <a:r>
              <a:rPr lang="cs-CZ" altLang="cs-CZ" kern="0" dirty="0" err="1" smtClean="0">
                <a:latin typeface="Arial" charset="0"/>
                <a:hlinkClick r:id="rId12"/>
              </a:rPr>
              <a:t>Lab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13"/>
              </a:rPr>
              <a:t>DOI </a:t>
            </a:r>
            <a:r>
              <a:rPr lang="cs-CZ" altLang="cs-CZ" kern="0" dirty="0" err="1" smtClean="0">
                <a:latin typeface="Arial" charset="0"/>
                <a:hlinkClick r:id="rId13"/>
              </a:rPr>
              <a:t>Tools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knihkupci a vydavatelé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Amazon API</a:t>
            </a:r>
          </a:p>
        </p:txBody>
      </p:sp>
    </p:spTree>
    <p:extLst>
      <p:ext uri="{BB962C8B-B14F-4D97-AF65-F5344CB8AC3E}">
        <p14:creationId xmlns:p14="http://schemas.microsoft.com/office/powerpoint/2010/main" val="25916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/>
              <a:t>Externí nástroje pro import</a:t>
            </a:r>
            <a:endParaRPr lang="cs-CZ" altLang="cs-CZ" sz="3200" dirty="0"/>
          </a:p>
        </p:txBody>
      </p:sp>
      <p:pic>
        <p:nvPicPr>
          <p:cNvPr id="81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8132"/>
            <a:ext cx="3293876" cy="46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0320" y="1259468"/>
            <a:ext cx="503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8000"/>
                </a:solidFill>
              </a:rPr>
              <a:t>Mendeley</a:t>
            </a:r>
            <a:r>
              <a:rPr lang="cs-CZ" sz="1600" dirty="0" smtClean="0"/>
              <a:t> </a:t>
            </a:r>
          </a:p>
          <a:p>
            <a:r>
              <a:rPr lang="cs-CZ" dirty="0" smtClean="0"/>
              <a:t>http</a:t>
            </a:r>
            <a:r>
              <a:rPr lang="cs-CZ" dirty="0"/>
              <a:t>://www.mendeley.com/import/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12160" y="144413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podpora </a:t>
            </a:r>
            <a:r>
              <a:rPr lang="cs-CZ" dirty="0" err="1" smtClean="0"/>
              <a:t>COinS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rychlé na instalaci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7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99" y="1780654"/>
            <a:ext cx="3145952" cy="9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Externí nástroje pro import</a:t>
            </a:r>
            <a:endParaRPr lang="cs-CZ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/>
          </p:nvPr>
        </p:nvGraphicFramePr>
        <p:xfrm>
          <a:off x="940792" y="1852662"/>
          <a:ext cx="4710386" cy="329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4" imgW="16253968" imgH="11377778" progId="Photoshop.Image.8">
                  <p:embed/>
                </p:oleObj>
              </mc:Choice>
              <mc:Fallback>
                <p:oleObj name="Image" r:id="rId4" imgW="16253968" imgH="11377778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792" y="1852662"/>
                        <a:ext cx="4710386" cy="3296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6" y="3997126"/>
            <a:ext cx="1866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35375" y="3966963"/>
            <a:ext cx="936625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8766"/>
            <a:ext cx="32893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571678" y="2392164"/>
            <a:ext cx="1655763" cy="16049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50320" y="1311151"/>
            <a:ext cx="503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Citace PRO</a:t>
            </a:r>
            <a:r>
              <a:rPr lang="cs-CZ" b="1" dirty="0" smtClean="0"/>
              <a:t> – lišta do prohlížeče</a:t>
            </a:r>
            <a:endParaRPr lang="cs-CZ" sz="1600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5755825"/>
            <a:ext cx="36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vyhledávání ISBN nebo DOI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chystá se podpora </a:t>
            </a:r>
            <a:r>
              <a:rPr lang="cs-CZ" dirty="0" err="1" smtClean="0"/>
              <a:t>COinS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31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záznamů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editace</a:t>
            </a:r>
          </a:p>
          <a:p>
            <a:r>
              <a:rPr lang="cs-CZ" dirty="0" smtClean="0"/>
              <a:t>kontrola záznamů (Citace PRO)</a:t>
            </a:r>
          </a:p>
          <a:p>
            <a:r>
              <a:rPr lang="cs-CZ" dirty="0"/>
              <a:t>vkládání poznámek</a:t>
            </a:r>
          </a:p>
          <a:p>
            <a:r>
              <a:rPr lang="cs-CZ" dirty="0" smtClean="0"/>
              <a:t>změna modulů</a:t>
            </a:r>
          </a:p>
        </p:txBody>
      </p:sp>
    </p:spTree>
    <p:extLst>
      <p:ext uri="{BB962C8B-B14F-4D97-AF65-F5344CB8AC3E}">
        <p14:creationId xmlns:p14="http://schemas.microsoft.com/office/powerpoint/2010/main" val="39574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2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Sdílíte s kolegy své citace???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Jakým způsobem???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6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840210"/>
            <a:ext cx="3810000" cy="30289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0320" y="13407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55" y="1052736"/>
            <a:ext cx="2926795" cy="28315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10638" y="62068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033539"/>
            <a:ext cx="2307645" cy="282446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447597" y="6339773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3975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Sdílení složek a citací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0131" t="12705" r="37013" b="30705"/>
          <a:stretch/>
        </p:blipFill>
        <p:spPr>
          <a:xfrm>
            <a:off x="964973" y="1586409"/>
            <a:ext cx="4270682" cy="31706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25" y="3789040"/>
            <a:ext cx="4347546" cy="2851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718" y="1196975"/>
            <a:ext cx="3236447" cy="19184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76256" y="764704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6594936" y="3347700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1050320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7399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Obohacený 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obálky, obsahy, anotace, FT</a:t>
            </a:r>
          </a:p>
          <a:p>
            <a:r>
              <a:rPr lang="cs-CZ" dirty="0" smtClean="0"/>
              <a:t>automatické stahování</a:t>
            </a:r>
            <a:endParaRPr lang="cs-CZ" dirty="0"/>
          </a:p>
        </p:txBody>
      </p:sp>
      <p:pic>
        <p:nvPicPr>
          <p:cNvPr id="819202" name="Picture 2" descr="Obálky kni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54" y="2683209"/>
            <a:ext cx="3440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6" name="Picture 6" descr="http://www.librarything.com/press/logo4_medium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96" y="3113211"/>
            <a:ext cx="3298944" cy="10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8" name="Picture 8" descr="https://openlibrary.org/images/logo_OL-l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68" y="4653136"/>
            <a:ext cx="2095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0" name="Picture 10" descr="Product Advertising A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25431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4" name="Picture 14" descr="http://dash.coolsmartphone.com/wp-content/uploads/2013/07/Google-Developers-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55" y="5255220"/>
            <a:ext cx="2372880" cy="13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Linkování a odkazy na plný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linkovací nástroje</a:t>
            </a:r>
          </a:p>
          <a:p>
            <a:pPr lvl="1"/>
            <a:r>
              <a:rPr lang="cs-CZ" dirty="0" smtClean="0"/>
              <a:t>SFX (Exlibris)</a:t>
            </a:r>
          </a:p>
          <a:p>
            <a:pPr lvl="1"/>
            <a:r>
              <a:rPr lang="cs-CZ" dirty="0" err="1" smtClean="0"/>
              <a:t>LinkSource</a:t>
            </a:r>
            <a:r>
              <a:rPr lang="cs-CZ" dirty="0" smtClean="0"/>
              <a:t> (EBSCO)</a:t>
            </a:r>
          </a:p>
          <a:p>
            <a:r>
              <a:rPr lang="cs-CZ" dirty="0" smtClean="0"/>
              <a:t>nahrávání plných textů (úložiště)</a:t>
            </a:r>
          </a:p>
          <a:p>
            <a:r>
              <a:rPr lang="cs-CZ" dirty="0" smtClean="0"/>
              <a:t>možnost stažení FT</a:t>
            </a:r>
          </a:p>
          <a:p>
            <a:pPr lvl="1"/>
            <a:r>
              <a:rPr lang="cs-CZ" dirty="0" err="1" smtClean="0"/>
              <a:t>Flow</a:t>
            </a:r>
            <a:r>
              <a:rPr lang="cs-CZ" dirty="0" smtClean="0"/>
              <a:t>, </a:t>
            </a:r>
            <a:r>
              <a:rPr lang="cs-CZ" dirty="0" err="1" smtClean="0"/>
              <a:t>Mendeley</a:t>
            </a:r>
            <a:r>
              <a:rPr lang="cs-CZ" dirty="0" smtClean="0"/>
              <a:t>,…</a:t>
            </a:r>
          </a:p>
          <a:p>
            <a:r>
              <a:rPr lang="cs-CZ" dirty="0" smtClean="0"/>
              <a:t>propojení s databázemi (API)</a:t>
            </a:r>
          </a:p>
          <a:p>
            <a:pPr lvl="1"/>
            <a:r>
              <a:rPr lang="cs-CZ" dirty="0" smtClean="0"/>
              <a:t>EBSCO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1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podpora citačních stylů</a:t>
            </a:r>
          </a:p>
          <a:p>
            <a:r>
              <a:rPr lang="cs-CZ" dirty="0" smtClean="0"/>
              <a:t>generátory citačních stylů</a:t>
            </a:r>
          </a:p>
          <a:p>
            <a:pPr lvl="1"/>
            <a:r>
              <a:rPr lang="cs-CZ" dirty="0" smtClean="0"/>
              <a:t>integrované (</a:t>
            </a:r>
            <a:r>
              <a:rPr lang="cs-CZ" dirty="0" err="1" smtClean="0"/>
              <a:t>Refworks</a:t>
            </a:r>
            <a:r>
              <a:rPr lang="cs-CZ" dirty="0" smtClean="0"/>
              <a:t>, ENW)</a:t>
            </a:r>
          </a:p>
          <a:p>
            <a:pPr lvl="1"/>
            <a:r>
              <a:rPr lang="cs-CZ" dirty="0" smtClean="0"/>
              <a:t>externí</a:t>
            </a:r>
          </a:p>
          <a:p>
            <a:pPr lvl="2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csleditor.quist.de/csleditor</a:t>
            </a:r>
            <a:endParaRPr lang="cs-CZ" dirty="0" smtClean="0"/>
          </a:p>
          <a:p>
            <a:pPr lvl="2"/>
            <a:r>
              <a:rPr lang="cs-CZ" dirty="0">
                <a:hlinkClick r:id="rId3"/>
              </a:rPr>
              <a:t>http://editor.citationstyles.org/visualEditor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/>
              <a:t>výstupní formáty</a:t>
            </a:r>
          </a:p>
          <a:p>
            <a:pPr lvl="1"/>
            <a:r>
              <a:rPr lang="cs-CZ" dirty="0" smtClean="0"/>
              <a:t>HTML, DOC, ODT, XLS, </a:t>
            </a:r>
            <a:r>
              <a:rPr lang="cs-CZ" dirty="0" err="1" smtClean="0"/>
              <a:t>BibTex</a:t>
            </a:r>
            <a:r>
              <a:rPr lang="cs-CZ" dirty="0" smtClean="0"/>
              <a:t>, RIS,…</a:t>
            </a:r>
          </a:p>
          <a:p>
            <a:r>
              <a:rPr lang="cs-CZ" dirty="0"/>
              <a:t>seznamy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6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 rot="21104460">
            <a:off x="1139451" y="1700212"/>
            <a:ext cx="4618856" cy="3673003"/>
          </a:xfrm>
          <a:prstGeom prst="rect">
            <a:avLst/>
          </a:prstGeom>
        </p:spPr>
        <p:txBody>
          <a:bodyPr/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Primární odpovědnost. </a:t>
            </a:r>
            <a:r>
              <a:rPr lang="cs-CZ" sz="1600" i="1" kern="0" dirty="0" smtClean="0">
                <a:latin typeface="Arial" charset="0"/>
              </a:rPr>
              <a:t>Název: podnázev</a:t>
            </a:r>
            <a:r>
              <a:rPr lang="cs-CZ" sz="1600" kern="0" dirty="0" smtClean="0">
                <a:latin typeface="Arial" charset="0"/>
              </a:rPr>
              <a:t>. Sekundární odpovědnost. Vydání. Místo vydání: Nakladatelství, rok vydání, rozsah stran. Edice: </a:t>
            </a:r>
            <a:r>
              <a:rPr lang="cs-CZ" sz="1600" kern="0" dirty="0" err="1" smtClean="0">
                <a:latin typeface="Arial" charset="0"/>
              </a:rPr>
              <a:t>Subedice</a:t>
            </a:r>
            <a:r>
              <a:rPr lang="cs-CZ" sz="1600" kern="0" dirty="0" smtClean="0">
                <a:latin typeface="Arial" charset="0"/>
              </a:rPr>
              <a:t>, číslo edice. Standardní číslo. Dostupnost. Poznámky.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kern="0" dirty="0" smtClean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HOLZNER, Steven. </a:t>
            </a:r>
            <a:r>
              <a:rPr lang="cs-CZ" sz="1600" i="1" kern="0" dirty="0" smtClean="0">
                <a:latin typeface="Arial" charset="0"/>
              </a:rPr>
              <a:t>RSS: automatické doručování obsahu vašich WWW stránek</a:t>
            </a:r>
            <a:r>
              <a:rPr lang="cs-CZ" sz="1600" kern="0" dirty="0" smtClean="0">
                <a:latin typeface="Arial" charset="0"/>
              </a:rPr>
              <a:t>. Překlad Jan Šindelář. Brno: </a:t>
            </a:r>
            <a:r>
              <a:rPr lang="cs-CZ" sz="1600" kern="0" dirty="0" err="1" smtClean="0">
                <a:latin typeface="Arial" charset="0"/>
              </a:rPr>
              <a:t>Computer</a:t>
            </a:r>
            <a:r>
              <a:rPr lang="cs-CZ" sz="1600" kern="0" dirty="0" smtClean="0">
                <a:latin typeface="Arial" charset="0"/>
              </a:rPr>
              <a:t> </a:t>
            </a:r>
            <a:r>
              <a:rPr lang="cs-CZ" sz="1600" kern="0" dirty="0" err="1" smtClean="0">
                <a:latin typeface="Arial" charset="0"/>
              </a:rPr>
              <a:t>Press</a:t>
            </a:r>
            <a:r>
              <a:rPr lang="cs-CZ" sz="1600" kern="0" dirty="0" smtClean="0">
                <a:latin typeface="Arial" charset="0"/>
              </a:rPr>
              <a:t>, 2007, 278 s. ISBN 978-80-251-1479-7.</a:t>
            </a:r>
            <a:r>
              <a:rPr lang="cs-CZ" sz="1600" kern="0" dirty="0" smtClean="0"/>
              <a:t> </a:t>
            </a:r>
            <a:endParaRPr lang="cs-CZ" sz="1600" kern="0" dirty="0"/>
          </a:p>
        </p:txBody>
      </p:sp>
      <p:sp>
        <p:nvSpPr>
          <p:cNvPr id="3" name="TextovéPole 2"/>
          <p:cNvSpPr txBox="1"/>
          <p:nvPr/>
        </p:nvSpPr>
        <p:spPr>
          <a:xfrm rot="20371220">
            <a:off x="1296439" y="5126084"/>
            <a:ext cx="3003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(Autor, datum, strany)</a:t>
            </a:r>
          </a:p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 err="1" smtClean="0"/>
              <a:t>Holzner</a:t>
            </a:r>
            <a:r>
              <a:rPr lang="cs-CZ" sz="1600" dirty="0" smtClean="0"/>
              <a:t>, 2007, </a:t>
            </a:r>
            <a:r>
              <a:rPr lang="cs-CZ" sz="1600" dirty="0"/>
              <a:t>s. 125)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628334">
            <a:off x="4620700" y="3095065"/>
            <a:ext cx="41498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Název článku: podnázev článku. Sekundární odpovědnost článku. </a:t>
            </a:r>
            <a:r>
              <a:rPr lang="cs-CZ" sz="1600" i="1" dirty="0"/>
              <a:t>Název periodika: podnázev periodika</a:t>
            </a:r>
            <a:r>
              <a:rPr lang="cs-CZ" sz="1600" dirty="0"/>
              <a:t>. Místo: Nakladatelství, rok vydání, ročník, číslo rozsah stran. Standardní číslo. Dostupnost. Poznámky. </a:t>
            </a:r>
          </a:p>
          <a:p>
            <a:endParaRPr lang="cs-CZ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DASGUPTA</a:t>
            </a:r>
            <a:r>
              <a:rPr lang="cs-CZ" sz="1600" dirty="0"/>
              <a:t>, </a:t>
            </a:r>
            <a:r>
              <a:rPr lang="cs-CZ" sz="1600" dirty="0" err="1"/>
              <a:t>Partha</a:t>
            </a:r>
            <a:r>
              <a:rPr lang="cs-CZ" sz="1600" dirty="0"/>
              <a:t> a </a:t>
            </a:r>
            <a:r>
              <a:rPr lang="cs-CZ" sz="1600" dirty="0" err="1"/>
              <a:t>Eric</a:t>
            </a:r>
            <a:r>
              <a:rPr lang="cs-CZ" sz="1600" dirty="0"/>
              <a:t> MASKIN. </a:t>
            </a:r>
            <a:r>
              <a:rPr lang="cs-CZ" sz="1600" dirty="0" err="1"/>
              <a:t>Efficient</a:t>
            </a:r>
            <a:r>
              <a:rPr lang="cs-CZ" sz="1600" dirty="0"/>
              <a:t> </a:t>
            </a:r>
            <a:r>
              <a:rPr lang="cs-CZ" sz="1600" dirty="0" err="1"/>
              <a:t>Auctions</a:t>
            </a:r>
            <a:r>
              <a:rPr lang="cs-CZ" sz="1600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Quarterly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Economics</a:t>
            </a:r>
            <a:r>
              <a:rPr lang="cs-CZ" sz="1600" dirty="0"/>
              <a:t>. Oxford (GB): Oxford University </a:t>
            </a:r>
            <a:r>
              <a:rPr lang="cs-CZ" sz="1600" dirty="0" err="1"/>
              <a:t>Press</a:t>
            </a:r>
            <a:r>
              <a:rPr lang="cs-CZ" sz="1600" dirty="0"/>
              <a:t>, 2000, vol. 115, </a:t>
            </a:r>
            <a:r>
              <a:rPr lang="cs-CZ" sz="1600" dirty="0" err="1"/>
              <a:t>issue</a:t>
            </a:r>
            <a:r>
              <a:rPr lang="cs-CZ" sz="1600" dirty="0"/>
              <a:t> 2, s. 341-388</a:t>
            </a:r>
          </a:p>
        </p:txBody>
      </p:sp>
      <p:sp>
        <p:nvSpPr>
          <p:cNvPr id="5" name="TextovéPole 4"/>
          <p:cNvSpPr txBox="1"/>
          <p:nvPr/>
        </p:nvSpPr>
        <p:spPr>
          <a:xfrm rot="212263">
            <a:off x="4631774" y="1247098"/>
            <a:ext cx="4127677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Primární odpovědnost sborníku. </a:t>
            </a:r>
            <a:r>
              <a:rPr lang="cs-CZ" sz="1600" i="1" dirty="0"/>
              <a:t>Název sborníku: podnázev sborníku</a:t>
            </a:r>
            <a:r>
              <a:rPr lang="cs-CZ" sz="1600" dirty="0"/>
              <a:t>. Sekundární odpovědnost sborníku. Vydání. Místo vydání: Nakladatelství, rok vydání, počet stran.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FRIEDLOVÁ, Zdeňka a Pavla GAJDOŠÍKOVÁ (</a:t>
            </a:r>
            <a:r>
              <a:rPr lang="cs-CZ" sz="1600" dirty="0" err="1"/>
              <a:t>eds</a:t>
            </a:r>
            <a:r>
              <a:rPr lang="cs-CZ" sz="1600" dirty="0"/>
              <a:t>.). </a:t>
            </a:r>
            <a:r>
              <a:rPr lang="cs-CZ" sz="1600" i="1" dirty="0"/>
              <a:t>Knihovny současnosti 2012: sborník z 20. konference, konané ve dnech 11. až 13. září 2012 v areálu Univerzity Pardubice</a:t>
            </a:r>
            <a:r>
              <a:rPr lang="cs-CZ" sz="1600" dirty="0"/>
              <a:t>. Ostrava: Sdružení knihoven ČR, 2012, 252 s. ISBN 978-80-86249-65-0. Dostupné také z:  http://www.svkos.cz/data/xinha/sdruk/ks2012/KKS_2012_sbornik_final.pdf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59779">
            <a:off x="1644730" y="292249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. Měřítko. Sekundární odpovědnost. Vydání. Místo vydání: Nakladatelství, rok vydání, rozměr.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i="1" dirty="0"/>
              <a:t>Třeboňsko: velká cykloturistická mapa</a:t>
            </a:r>
            <a:r>
              <a:rPr lang="cs-CZ" sz="1600" dirty="0"/>
              <a:t>. [1:60</a:t>
            </a:r>
            <a:br>
              <a:rPr lang="cs-CZ" sz="1600" dirty="0"/>
            </a:br>
            <a:r>
              <a:rPr lang="cs-CZ" sz="1600" dirty="0"/>
              <a:t>000]. Vizovice: </a:t>
            </a:r>
            <a:r>
              <a:rPr lang="cs-CZ" sz="1600" dirty="0" err="1"/>
              <a:t>Shocart</a:t>
            </a:r>
            <a:r>
              <a:rPr lang="cs-CZ" sz="1600" dirty="0"/>
              <a:t>, 2008. ISBN 978-80-7224-565-9. </a:t>
            </a:r>
          </a:p>
        </p:txBody>
      </p:sp>
      <p:sp>
        <p:nvSpPr>
          <p:cNvPr id="7" name="TextovéPole 6"/>
          <p:cNvSpPr txBox="1"/>
          <p:nvPr/>
        </p:nvSpPr>
        <p:spPr>
          <a:xfrm rot="21412512">
            <a:off x="1648149" y="1179431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 </a:t>
            </a:r>
            <a:r>
              <a:rPr lang="en-US" sz="1600" dirty="0"/>
              <a:t>[</a:t>
            </a:r>
            <a:r>
              <a:rPr lang="en-US" sz="1600" dirty="0" err="1"/>
              <a:t>nosi</a:t>
            </a:r>
            <a:r>
              <a:rPr lang="cs-CZ" sz="1600" dirty="0"/>
              <a:t>č</a:t>
            </a:r>
            <a:r>
              <a:rPr lang="en-US" sz="1600" dirty="0"/>
              <a:t>]</a:t>
            </a:r>
            <a:r>
              <a:rPr lang="cs-CZ" sz="1600" dirty="0"/>
              <a:t>. Sekundární odpovědnost. Vydání. Místo vydání: Nakladatelství, rok/datum vydání, datum aktualizace </a:t>
            </a:r>
            <a:r>
              <a:rPr lang="en-US" sz="1600" dirty="0"/>
              <a:t>[</a:t>
            </a:r>
            <a:r>
              <a:rPr lang="cs-CZ" sz="1600" dirty="0"/>
              <a:t>datum citování</a:t>
            </a:r>
            <a:r>
              <a:rPr lang="en-US" sz="1600" dirty="0"/>
              <a:t>]</a:t>
            </a:r>
            <a:r>
              <a:rPr lang="cs-CZ" sz="1600" dirty="0"/>
              <a:t>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HÖNIG, Johannes Franz. </a:t>
            </a:r>
            <a:r>
              <a:rPr lang="cs-CZ" sz="1600" i="1" dirty="0"/>
              <a:t>Abdominoplastik</a:t>
            </a:r>
            <a:r>
              <a:rPr lang="cs-CZ" sz="1600" dirty="0"/>
              <a:t>: </a:t>
            </a:r>
            <a:r>
              <a:rPr lang="cs-CZ" sz="1600" i="1" dirty="0" err="1"/>
              <a:t>Prinzip</a:t>
            </a:r>
            <a:r>
              <a:rPr lang="cs-CZ" sz="1600" i="1" dirty="0"/>
              <a:t> </a:t>
            </a:r>
            <a:r>
              <a:rPr lang="cs-CZ" sz="1600" i="1" dirty="0" err="1"/>
              <a:t>und</a:t>
            </a:r>
            <a:r>
              <a:rPr lang="cs-CZ" sz="1600" i="1" dirty="0"/>
              <a:t> Technik</a:t>
            </a:r>
            <a:r>
              <a:rPr lang="cs-CZ" sz="1600" dirty="0"/>
              <a:t> [online]. </a:t>
            </a:r>
            <a:r>
              <a:rPr lang="en-US" sz="1600" dirty="0"/>
              <a:t>[</a:t>
            </a:r>
            <a:r>
              <a:rPr lang="cs-CZ" sz="1600" dirty="0"/>
              <a:t>Heidelberg</a:t>
            </a:r>
            <a:r>
              <a:rPr lang="en-US" sz="1600" dirty="0"/>
              <a:t>]</a:t>
            </a:r>
            <a:r>
              <a:rPr lang="cs-CZ" sz="1600" dirty="0"/>
              <a:t>: </a:t>
            </a:r>
            <a:r>
              <a:rPr lang="cs-CZ" sz="1600" dirty="0" err="1"/>
              <a:t>Steinkopff</a:t>
            </a:r>
            <a:r>
              <a:rPr lang="cs-CZ" sz="1600" dirty="0"/>
              <a:t>, 2008 [cit. 2011-10-18]. ISBN 978-3-7985-1817-9. DOI: 10.1007/978-3-7985-1817-9. Dostupné z: http://www.springerlink.com/content/978-3-7985-1816-2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21041281">
            <a:off x="2302380" y="5749523"/>
            <a:ext cx="192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(číslo, strany)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/>
              <a:t>25, s. 158).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Vytváříme citace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7813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stylu</a:t>
            </a:r>
          </a:p>
          <a:p>
            <a:r>
              <a:rPr lang="cs-CZ" dirty="0" smtClean="0"/>
              <a:t>výběr výstupu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24944"/>
            <a:ext cx="62579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Lišta do Wordu</a:t>
            </a:r>
            <a:endParaRPr lang="cs-CZ" dirty="0"/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400174"/>
            <a:ext cx="7577138" cy="46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r>
              <a:rPr lang="cs-CZ" sz="8000" dirty="0" smtClean="0">
                <a:solidFill>
                  <a:srgbClr val="008000"/>
                </a:solidFill>
              </a:rPr>
              <a:t>Budou</a:t>
            </a:r>
            <a:r>
              <a:rPr lang="cs-CZ" sz="8000" dirty="0" smtClean="0"/>
              <a:t>cnost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15357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aplikace</a:t>
            </a:r>
            <a:endParaRPr lang="cs-CZ" dirty="0"/>
          </a:p>
        </p:txBody>
      </p:sp>
      <p:pic>
        <p:nvPicPr>
          <p:cNvPr id="820226" name="Picture 2" descr="Scanner For Zotero -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5"/>
            <a:ext cx="252028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28" name="Picture 4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80" y="1412775"/>
            <a:ext cx="236646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82368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8000"/>
                </a:solidFill>
              </a:rPr>
              <a:t>Zotero</a:t>
            </a:r>
            <a:endParaRPr lang="cs-CZ" sz="12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4544254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8000"/>
                </a:solidFill>
              </a:rPr>
              <a:t>Mendeley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33048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</a:t>
            </a:r>
            <a:r>
              <a:rPr lang="cs-CZ" altLang="cs-CZ" sz="3200" dirty="0"/>
              <a:t>3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Co byste očekávali od mobilní aplikace Vy???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4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 CSW do databází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např. </a:t>
            </a:r>
            <a:r>
              <a:rPr lang="cs-CZ" dirty="0" err="1" smtClean="0"/>
              <a:t>Mendeley</a:t>
            </a:r>
            <a:r>
              <a:rPr lang="cs-CZ" dirty="0" smtClean="0"/>
              <a:t> do </a:t>
            </a:r>
            <a:r>
              <a:rPr lang="cs-CZ" dirty="0" err="1" smtClean="0"/>
              <a:t>WoS</a:t>
            </a:r>
            <a:endParaRPr lang="cs-CZ" dirty="0" smtClean="0"/>
          </a:p>
          <a:p>
            <a:r>
              <a:rPr lang="cs-CZ" dirty="0" err="1" smtClean="0"/>
              <a:t>Refworks</a:t>
            </a:r>
            <a:r>
              <a:rPr lang="cs-CZ" dirty="0" smtClean="0"/>
              <a:t> v </a:t>
            </a:r>
            <a:r>
              <a:rPr lang="cs-CZ" dirty="0" err="1" smtClean="0"/>
              <a:t>Proquestu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4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plným textem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propojení s FT</a:t>
            </a:r>
          </a:p>
          <a:p>
            <a:r>
              <a:rPr lang="cs-CZ" dirty="0" smtClean="0"/>
              <a:t>poznámky v dokumentech</a:t>
            </a:r>
          </a:p>
          <a:p>
            <a:r>
              <a:rPr lang="cs-CZ" dirty="0" smtClean="0"/>
              <a:t>zvýrazňování textu, volné kreslení</a:t>
            </a:r>
          </a:p>
          <a:p>
            <a:r>
              <a:rPr lang="cs-CZ" dirty="0" smtClean="0"/>
              <a:t>spolupráce na tvorbě poznámek</a:t>
            </a:r>
          </a:p>
          <a:p>
            <a:r>
              <a:rPr lang="cs-CZ" dirty="0" smtClean="0"/>
              <a:t>sdílení poznámek</a:t>
            </a:r>
          </a:p>
          <a:p>
            <a:r>
              <a:rPr lang="cs-CZ" dirty="0" smtClean="0"/>
              <a:t>propojení s </a:t>
            </a:r>
            <a:r>
              <a:rPr lang="cs-CZ" dirty="0" err="1" smtClean="0"/>
              <a:t>antiplagiátorskými</a:t>
            </a:r>
            <a:r>
              <a:rPr lang="cs-CZ" dirty="0" smtClean="0"/>
              <a:t> systémy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8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portál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profily</a:t>
            </a:r>
          </a:p>
          <a:p>
            <a:r>
              <a:rPr lang="cs-CZ" dirty="0" smtClean="0"/>
              <a:t>publikační činnost autorů</a:t>
            </a:r>
          </a:p>
          <a:p>
            <a:pPr lvl="1"/>
            <a:r>
              <a:rPr lang="cs-CZ" dirty="0" smtClean="0"/>
              <a:t>např. propojení s RIV</a:t>
            </a:r>
          </a:p>
          <a:p>
            <a:r>
              <a:rPr lang="cs-CZ" dirty="0" smtClean="0"/>
              <a:t>sociální síť</a:t>
            </a:r>
          </a:p>
          <a:p>
            <a:pPr lvl="1"/>
            <a:r>
              <a:rPr lang="cs-CZ" dirty="0" smtClean="0"/>
              <a:t>sdílení citací, co kdo publikuje, sledování</a:t>
            </a:r>
          </a:p>
          <a:p>
            <a:endParaRPr lang="cs-CZ" dirty="0" smtClean="0"/>
          </a:p>
          <a:p>
            <a:r>
              <a:rPr lang="cs-CZ" dirty="0" smtClean="0"/>
              <a:t>vize???</a:t>
            </a:r>
          </a:p>
        </p:txBody>
      </p:sp>
    </p:spTree>
    <p:extLst>
      <p:ext uri="{BB962C8B-B14F-4D97-AF65-F5344CB8AC3E}">
        <p14:creationId xmlns:p14="http://schemas.microsoft.com/office/powerpoint/2010/main" val="15208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statistik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dolování </a:t>
            </a:r>
            <a:r>
              <a:rPr lang="cs-CZ" dirty="0" smtClean="0"/>
              <a:t>dat</a:t>
            </a:r>
          </a:p>
          <a:p>
            <a:r>
              <a:rPr lang="cs-CZ" dirty="0" smtClean="0"/>
              <a:t>citační analýza</a:t>
            </a:r>
          </a:p>
          <a:p>
            <a:r>
              <a:rPr lang="cs-CZ" dirty="0" smtClean="0"/>
              <a:t>citační </a:t>
            </a:r>
            <a:r>
              <a:rPr lang="cs-CZ" dirty="0"/>
              <a:t>indexy v </a:t>
            </a:r>
            <a:r>
              <a:rPr lang="cs-CZ" dirty="0" smtClean="0"/>
              <a:t>CSW</a:t>
            </a:r>
          </a:p>
          <a:p>
            <a:r>
              <a:rPr lang="cs-CZ" dirty="0" smtClean="0"/>
              <a:t>systémy doporučování zdrojů</a:t>
            </a:r>
          </a:p>
          <a:p>
            <a:r>
              <a:rPr lang="cs-CZ" dirty="0" smtClean="0"/>
              <a:t>využití/sdílení dat:</a:t>
            </a:r>
          </a:p>
          <a:p>
            <a:pPr lvl="1"/>
            <a:r>
              <a:rPr lang="cs-CZ" dirty="0" smtClean="0"/>
              <a:t>knihovny</a:t>
            </a:r>
          </a:p>
          <a:p>
            <a:pPr lvl="1"/>
            <a:r>
              <a:rPr lang="cs-CZ" dirty="0" smtClean="0"/>
              <a:t>komerční sektor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1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sz="3200" smtClean="0"/>
              <a:t>Závěr</a:t>
            </a:r>
            <a:endParaRPr lang="en-US" sz="320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77828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  <p:pic>
        <p:nvPicPr>
          <p:cNvPr id="77830" name="Picture 6" descr="OPVK_MU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15888"/>
            <a:ext cx="6135687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121126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smtClean="0"/>
              <a:t>Řešení???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19672" y="349345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008000"/>
                </a:solidFill>
              </a:rPr>
              <a:t>citační software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5324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1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Používáte citační software???</a:t>
            </a:r>
            <a:endParaRPr lang="cs-CZ" altLang="cs-CZ" dirty="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Jaké manažery používáte???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 často???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9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software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generátory citací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citační nástroje</a:t>
            </a:r>
            <a:endParaRPr lang="cs-CZ" alt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Generátory citací</a:t>
            </a:r>
            <a:endParaRPr lang="cs-CZ" altLang="cs-CZ" sz="4400" dirty="0"/>
          </a:p>
        </p:txBody>
      </p:sp>
      <p:pic>
        <p:nvPicPr>
          <p:cNvPr id="806914" name="Picture 2" descr="EasyBib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52" y="2636912"/>
            <a:ext cx="21336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16" name="Picture 4" descr="http://martinkrcal.citace.com/wp-content/uploads/2013/10/aplikace-citationmachine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5"/>
          <a:stretch/>
        </p:blipFill>
        <p:spPr bwMode="auto">
          <a:xfrm>
            <a:off x="5148064" y="1484784"/>
            <a:ext cx="2273684" cy="4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50768" y="30274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79920" y="1969092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sp>
        <p:nvSpPr>
          <p:cNvPr id="3" name="AutoShape 6" descr="data:image/jpeg;base64,/9j/4AAQSkZJRgABAQAAAQABAAD/2wCEAAkGBxATEhQTERQWExQWFhcVFRgYFRUdGBMaHRcYGiAdFBkYHSosGh8nHBoXITIhMSotLzouGSAzPTMsOCgtLisBCgoKDg0OFBAQGTUkHyUyLTc3Ky03Nzc3NDc0LjcsLysuMDc3Ky8yNyw3NTc3MC00NzQ2ODQsLTcvNy0yLywsN//AABEIAEwA8AMBIgACEQEDEQH/xAAcAAEAAgMBAQEAAAAAAAAAAAAABQYDBAcCAQj/xABEEAABAwIDBgIGBAkNAAAAAAABAAIDBBEFEiEGBxMxQWEyUSIjcYGRsRRCocEIFRY1NnJzdOEkMzRSU2KCkqKys8Pw/8QAGgEBAAIDAQAAAAAAAAAAAAAAAAQFAQMGAv/EACYRAQADAAEDAgYDAAAAAAAAAAABAgMRBCExQVESJDJhweETcaH/2gAMAwEAAhEDEQA/AO4oiICItXEK1kTczvYB1J7Lze9aVm1p4iGa1m0xEeW0irH5UPv/ADYt+sb/ABspzDsQZM27OY5g8x7VFw6/De3w0t3b9el1zjm0dm2iIpiOIiICIiAiIgIiICIiAiIgIiICIiAiIgIiICIiAiIgKvbXQuIjcPC3MD2vaxPwVhXiUtsc1rdb2t77qP1eEb42zmeOfX/W3DWc9ItEcudqRwCcsnZbk70T7/4q3Q0kQ1axov1AGqquFwB1V6Pha9zvYATb7lzlugv0uuMxbmZn0W8dVXamkccRELkiL45wAuTYd11ajfV4Mjb5bi/lcX+C+RTsd4XNd7CD8lzbFt3lRLjDa4VQbGJGPtrxGhtvVs6ZTb/UUHTUVM3obXzYdBHJAxj3yScP072Z6DnXs0i/LldS2xGKyVNDTzzFpkkjD3WFhck8h0QTqLxJM1vicG+0gfNfIpmO8Lg72EH5IMiIsT6mMGxe0HyLhf4IMqIsT6mMGxe0HyLhf4IMqIiAiErHHOx3hc13sIPyQZEXwleI52O8Lmu9hB+SDIiLE+pjBsXtB7uCDKi+Zha99F4jnY7wua72EH5IMiIiAiIg0sVxFsLbnUnwjz/goqlw6Wo9ZUuOU6tYNNPuH2rTqpONVhp1aHZQOw5/Eq1VEIe0tNwCLac/cqinzmmk270rPEV9595/Cfb5etYj6p8z7f0h8UxcNHCg9J59HTXL008ytjAsL4Lbu8bufYeQWzQ4dFF4G2PmdSfettScumvOka7T3jxEeI/f3ab7Vin8efj1mfMi4Btni9Xi2Jmhp3lsTZHRMbchno+OSS3i5Gw7DzXf1+dNnKluHY6/6ScjRNOxzjyaJHEtce2rde6nIzoeyO6ptDVR1AqXvDA67LZQ5xFgTlOoGuhv0VM2jmf+UrBmdb6TT6Zjbk3pddzjroXODWyMc4gkAOaSQLXIAPLULhO0n6TM/eaf5NRlIb9sAEb2VnEceM9sXD+qzLG45h3NlPboNjxFHBX8d7uLCfVHwNzHpr2WP8IMfySm/eP+qRWPdXiELsNpI2yML2xZXNDhmBBN7jsghdp92UFRUy1FTWSMjeQ5rMwszQA2LyQBfWwHVc12hjbg9XE/DavjNy5zlc02yuF2ShuhBHa/Nb2y0BxzEJBiMzw3K57Ys1vrWEbB9XKOfXRa++LZekoJII6RhY18Mjn3e5xcQQAbuJtoSg6fvb2uko6SMU7sk1SSGu6xsDQXOHfVoH6youym6mWuphVT1Do3SjNHpncR0dI5xvrzspXfxRvNPQTAXYzPG4/1S9kZbf8AyEfBXPdvtFTS4dB6xjXRRiOVpcAWFotqD0sL3QQG8XG5MIw2npYJHcZ7Szik3cGsAL3i/W7gB5Zuyh8O3QNlpmzVVU9tTIwPFyC1pIuA4u1d3N1k/CCpS9lFUN9KIcWMkai7xG5uvkQx32LzsrsDQ11PHO+vnlzNGdhkA4bratINyLckGXchtNUOlloah5kDGl0RJzFha7K9ubq3kR7/ADXYlTtkNi8LpJnSUhL5mtyPJmL8odrq29he3l0VxRhQcbD8RxF1BxHx0lNE2SpEbi1073k5WFw1DQATopmg2Ew2CRksEAhew3BY+RubS1pAHWePbdRGAOEOOYhG/Q1ENPLF/eDM7XWPW1xor4goePB+IYj+Ly97KWCJs1SGOLXTOebMYXN1DQASbEL7jm72ljhdLhrTR1UbS+J8TnDMQL5ZGkkPBtbUHmvWDu4WO1rH6Gop4JIr/WEZe1wHszBW/FK1kMMkshAbGxz3E+QF0FepseNVg7qtvoOfSvcbHwvDDex6ahQ2xuwuGT0NNNPTtmlkia975HSOc5xFybudp7l82NonRbOZXggmlmfY8wHNc4fYVZN3v5to/wBhH8kFMptmm/jR+HOmqHULYBUtgMz7Bxdlyl98xZ1y5ltbcbIUlFSSVuHt+h1FO3iNdEXAPAIu2RhNnA9wpKH9IZP3Bv8Ayrf3pfmmt/Yu+5BYcOqDJFHIRYvYx5HlmaD962FoYD/Raf8AYx/7At9AREQUGrzMmfbRweSD5a3XqTE5ybmR1+xt9gVhx3BjIc8ds/UH638VAtwioJtwz77W+K4/qOl6nDS1aRPEz6c/hf4746UiZ45+6y7P17pYzm8TTYnz00KlFoYNh/BZlJu4m7j37LfXUdJGkY0jX6uO6l3mk6W+DwKn7bbvKTESJHF0UwGXiMt6Q6B7To63TrqVcEUhqc52O3VR0NSyp+kyPcwEBoa1rSCLEO5kjst7EN3EMuIjEDPIHiRkmQBmW7ABa9r62V4RBD7VbOwV9O6nnvlJDmuabOY4ci1VrYjdnFh9Qahs75XFhYAWtAsSDqRzOivqIOdbSbpKSomdPBLJSyOcXOyWLS48yB9UnseqjYdykTjeorJphytpe3ldxJC6uiDRxPCIKiB1PMwPic0NIPbkQehHmuY1G42AuOSqkaw9CxhIHlm6/BdcRBCw7MwfQm0M154msEfrNXEDkbjkR0PZUCp3Iw5iYauWNp6FrSR/iFr+9dZRBTthNgIcNdI+OaSV0rWtfmyhuhJBsBz1OvcqVoNnjHWz1fHleJmtbwnO9XHbq0f+5lTiIILafZaGs4bnOfDNESYZonZZIyedj1B00Oi1MN2brWyxyVGJTztjNxGI4o2v0I9bkbdytCIILafZiGsEbnOfDNESYZonZZIiedj1B0u06aKIk2ImnytxCumqoWkHg5I42SW/teGAXjtyV0RBqYhQtlgkh8DXxuj0A9EFuXQdljwLDBTU8NO1xcImNYHG13WFrmy30QQzMAaK51dndmMAgyWGWwdmvfndZ9pMIbV001M5xY2VhYXC1wD5XUkiDBQ04jjZGDcMY1gPnlAH3LO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0" name="Picture 8" descr="http://www.inflow.cz/files/u25/logo-cit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1944216" cy="6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202956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32129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Citace.info – Generátor citací</a:t>
            </a:r>
            <a:endParaRPr lang="cs-CZ" sz="16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63688" y="356696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369957" y="277753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690, ACS</a:t>
            </a:r>
            <a:endParaRPr lang="cs-CZ" sz="1000" dirty="0"/>
          </a:p>
        </p:txBody>
      </p:sp>
      <p:sp>
        <p:nvSpPr>
          <p:cNvPr id="10" name="AutoShape 12" descr="data:image/jpeg;base64,/9j/4AAQSkZJRgABAQAAAQABAAD/2wCEAAkGBhEQDQ8RDxQVEBAQFA8QDxUQDw4QEBAUFBAVFBQQGBUYJyceFxsnJRQUKy8sLyc1LjgsFR8xNTAsNSYrLCkBCQoKDgwOGg8PFzUeHSQpLCs1Li8pLzA0KSkpNiksNC8sLCksKi4pLCk0LiosMCwsLCwsLC4tNS0sLCwsNCwsKf/AABEIAD0A0AMBIgACEQEDEQH/xAAcAAACAwEBAQEAAAAAAAAAAAAAAwQFBgcCAQj/xAA/EAACAQQAAgYEDAQGAwAAAAABAgMABBESBSEGBxMxQWEiMlGBFBUjUlNxkZKTobHRYnOywSQlM0Jy4mOCs//EABkBAQADAQEAAAAAAAAAAAAAAAABAgMEBf/EACcRAAICAQMDAgcAAAAAAAAAAAABAhEDEiExE0FRBJEiMlJhgaHR/9oADAMBAAIRAxEAPwDNbUbUnejevXPEHbUbUnejegHbUbUnejegHbUbUnejegodtRtSd6N6AdtRtSd6N6AdtRtSd6N6Ch21G1J3o3oKHbUbUnejegHbUbUnejegHbUbUnejegHbUbUnejegHbUbUnejegoRvRvUfejeoJJG9eTN34DMfSOFVjnXvwe72ePjS4lZ2VE9dyFX6z4nyHM+6ujdXfR8T3SHGYLcJJz/ANyq5MIPm7q0h8oo/bWWXJoWxtix65Uyvh6quJsASkSZAOGuOYyO44U86vuEdSzk5vLjA+ZbLz98kg/RffXSbnm3qAgdx7XX8hSuw/8AF92bn/auN5pvudywY12OddLOq+3gS1Ns8qmW5treXeQSDSV9WcbDkw8PD2ire76mbNkxFLPE+OTGRZQT7SrD9CK0XSP1LIYIzd2nInJGGJ5n3Ve1XXLyX6cPBxe86nr9G+SeCZfAlpIW96kED7azfSLotd8P7M3UYCyb6tE/aqNACQ2ACORz7j7K/RlU3S3gfwyzkjABkX5SHb1e0UHCn+FgSp8nNXWea7mb9PB9j86iTv8AI4OQQQfYQe6jepHFrYrhxn0dUk29fXmInb+IYZG/ijqv3rujLUrPOlHS6L7o/wBGri/aRbYKxjCs2zhOROB39/dUTivD5LWd4JgBJGQGCsGHMA9/j3itz1IN/iLz+XF/W1euP9X13xDi17JHrFDuoDy7AOREmdVHM/X3Vn1Km0+Dbo3BNcnOd60XBugt5d24ngVDES4y0oU+icHl7q+9KOru7sI+1fWaEYDPET6Ge7ZTzA8+6tH0Gj4seGKbN7ZbfablMrGTOx2zgfXUyyfDcWRDF8VSRmrDoPeT2nwqNUMOrvkyqGwmdvR9xrPb12roVk9GhjmTDd4wMk/6nKsVw3qfvZYld3jgLAEJJuXGR3Njkpqscu71FpYNlpRit6N6ndIujlxYTdncrgkEoynaOQDxU/276q+eM4OPbg4+2tk73RztNOmO3o3pZifXbVtfbqcfbRHGzZKqzAd+FJxUkDN6N6RvXpFZvVBP1AmgG70b0gtjkeR86+b0BH7Sjeo+9SLG2aaVIl5FzzPzVHNm9w/tVbL0XPA7TKmRsjtA6gr6ywrjtpF/iPJF82HtrvnRLgrWlkqlQJ5PlZlBAUOwAEQPzUUKo8krkPC3iQku0tu0ckYhC2skuEgPyY5oykE+l5nX5tX8/S2Rxg3N/J/Kghth97RP1riy6pS4O3C4QjbfP3Ol/Az9BD9//rXgwAd8LL5wyDI9wIP5Vy349f2Xx8zxNw32CTFS7HpRIrhVurqBmICi7EVxE58FDNtz/wDcGs3CS5RtHLCTpSXub7pCfQsMEkfC7Xm2djzbvz41fVzjivTCZUtxdwlytzbMklojMshD+oY2OY2PhzK+0ivXFul91rvLKljGSAqRIs9wxPcu7Agt5Kh7u+qGh0TNGa42/SBzzzfyZ8XvewH3VZcfdoj6QyKc7cQjx8y8W4H3XZv0q/Tn4Mutj+pe5I6yuACG6aXHyFyJHYDw5D4Qn18llXzSWuXXMLRSNG3rIcZ+cO9XHkRiul3/AEg+EIiT3Nyyo6SKslgmdl7vSWIHxIPPmCR41iOOWGYmkVWAt2MYLI6bwHmhw3P0M45+Ga6MLa2aObPpbTTNv1FNm5vf5cX9bVF6yent4vEpYLeZ4IrfVAIm1LNqGZmI5nv/ACpvUK3+Jvf5UX/0apHWH1X3Vxfvc2QWVJ8GRTIiNG4AU+tgEHA8+/lRuPVeoslLpLSa7q+403E+EsLrEjAyW0xwB2g1HM48cMPeKX1ZQ6cGZPmS3ifdkZf7Uzo3w1OB8Gc3LAsm88xB9EuwAEa+3uUDzqN1VTl+Blz3tJeMfrMjE/rWUuHXFm8eVfNfwb1d3oh6OxSkZEUdxIR7QjO2PyrlSdZvERc9v27H0tjGf9AjPqad2PD2+ea6p1a26y9HYY35JIlwj88eizup/Wuex9S1/wDC+zbQW+2DOJF5pnvEfrbY8MYz41pBxUpajKam4x0m960oUueBfCMYKdhPGT3qHwCPsf8AKubcLlC8P2YbKA5I9uGJxW+64eLRW3CUtEI3mMaIueYiiIJY+XJR9ZrnVkf8pb/hJ/Ua29N8py+tpyX4JHBONm4LqygagEYyQRnGDn3Uj48EVyIEQCMMI+WQckjmPeagdDG+Wl/4D+sVEum/zI/z4/61rovY5NC1NF7xbhqyXcHh2m/aY8QmDn86bxLiEkJVIIiwABJCNqP4Rijit0I7q0ZuSnt0J8BsEGa8ca+GBwbc5QgAqFiJU+30hnBqSi3qzxxiETWnbFSkijYgghgM4Kn2isrvWg4ot0lsWmnX0hqYxHHkk/7dhWX3qkjbGthO1MgunjYtGzIxGCUYqcZzjl9QqPmjNZnTRYfHVx9NL+K/70fHNx9NL+K/71X5ozQUiw+Obj6aX8V/3rxJxWZlKtLIVYYIMjkEVCzRmgo0Vv0pGgWdJJCuCGF3cDJHc2pJwahX3HpJJA6F4goIUCeZ2GcZJZj5DuxVVmjNV0rwTv5/bLD45uPppfxX/ej45uPppfxX/eq/NGasRSLD46uPppfxX/evLcXnIIMshBBBBkcgg94qDmjNBRbcD6S3NkXNpK0JcBXKhG2AOQPSBq14b1l8SgklkSckzNvIJEjdGbAG2uMKcAd2O6spmjNQ0n2LKTXDL/pD00vL/HwqUuq81QBUjB9uq8ifM86+8L6cX9rAILedo4gWIULER6Ry3MgnxrP5ozSlVULd3Zf2nTa+itvg0c7Lb6umgWIjV87DJGeeT4+NWdh1r8UghWJJ9lUaqZIo5HUDuGxGT781jc0ZqHFPsSpSXcn8T4vNcytLcSNLI3eznJx4AeAHkOVCcWlEXZByI8Ea4XGD3+dQM0Zqy2KNXyTLTiEkRJiYoSMHGOYznxrw12xk7QnL5DZ5ZyDkH8qjZozU2NKJt5xOWbXtWL651zjlnGe76hUi26Q3EahVkOo7gwVsfaM1VZozSyNCqqJl3xCSVsyMXI7s9w+oDkKj7UvNGaWTV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6" name="Picture 14" descr="http://blog.mpl.org/nowatmpl/bibme-banner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1656184" cy="4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29" name="Picture 1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58" y="4626277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012160" y="5130333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20072" y="4135510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pic>
        <p:nvPicPr>
          <p:cNvPr id="806930" name="Picture 1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41" y="5616307"/>
            <a:ext cx="1750120" cy="5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5319641" y="614381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1" name="Picture 1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456384" cy="2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32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86" y="4005064"/>
            <a:ext cx="1836986" cy="31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1691680" y="4322645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3" name="Picture 2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676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691680" y="5099405"/>
            <a:ext cx="288032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Chicago, Harvard, Vancouver</a:t>
            </a:r>
            <a:endParaRPr lang="cs-CZ" sz="1050" dirty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4797152"/>
            <a:ext cx="199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Citethisforme.com</a:t>
            </a:r>
            <a:endParaRPr lang="cs-CZ" sz="1600" b="1" dirty="0"/>
          </a:p>
        </p:txBody>
      </p:sp>
      <p:pic>
        <p:nvPicPr>
          <p:cNvPr id="806934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65" y="5445224"/>
            <a:ext cx="1641723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1835696" y="60807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 smtClean="0"/>
              <a:t>Turabian</a:t>
            </a:r>
            <a:r>
              <a:rPr lang="cs-CZ" sz="1050" dirty="0" smtClean="0"/>
              <a:t>, MLA</a:t>
            </a:r>
            <a:r>
              <a:rPr lang="cs-CZ" sz="1050" dirty="0"/>
              <a:t>, </a:t>
            </a:r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4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manažery</a:t>
            </a:r>
            <a:endParaRPr lang="cs-CZ" altLang="cs-CZ" sz="4400" dirty="0"/>
          </a:p>
        </p:txBody>
      </p:sp>
      <p:pic>
        <p:nvPicPr>
          <p:cNvPr id="4" name="Picture 4" descr="http://www.zotero.org/static/download/zotero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2219519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54" y="2060848"/>
            <a:ext cx="2716382" cy="675316"/>
          </a:xfrm>
          <a:prstGeom prst="rect">
            <a:avLst/>
          </a:prstGeom>
        </p:spPr>
      </p:pic>
      <p:pic>
        <p:nvPicPr>
          <p:cNvPr id="7" name="Picture 6" descr="http://www.providence.edu/library/research/PublishingImages/refwork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72">
            <a:off x="1286053" y="3844007"/>
            <a:ext cx="2815481" cy="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nselm.edu/images/library/EndNo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04">
            <a:off x="1269096" y="2933144"/>
            <a:ext cx="2254772" cy="5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79" y="2060848"/>
            <a:ext cx="1444469" cy="1444469"/>
          </a:xfrm>
          <a:prstGeom prst="rect">
            <a:avLst/>
          </a:prstGeom>
        </p:spPr>
      </p:pic>
      <p:pic>
        <p:nvPicPr>
          <p:cNvPr id="11" name="Picture 12" descr="Reference Manager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37" y="3284984"/>
            <a:ext cx="11070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academac.co.il/Pic/procit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03" y="4437112"/>
            <a:ext cx="971021" cy="13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7940" name="Picture 4" descr="http://d3fildg3jlcvty.cloudfront.net/20131029-01/graphics/commonnew/logo-mendeley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59" y="4556927"/>
            <a:ext cx="3286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36542" y="1412776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err="1" smtClean="0">
                <a:solidFill>
                  <a:srgbClr val="008000"/>
                </a:solidFill>
              </a:rPr>
              <a:t>offline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239447" y="1402194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online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pic>
        <p:nvPicPr>
          <p:cNvPr id="80794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835137"/>
            <a:ext cx="1146650" cy="52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211960" y="3939876"/>
            <a:ext cx="397013" cy="38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+</a:t>
            </a:r>
            <a:endParaRPr lang="cs-CZ" dirty="0"/>
          </a:p>
        </p:txBody>
      </p:sp>
      <p:pic>
        <p:nvPicPr>
          <p:cNvPr id="80794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68" y="5404643"/>
            <a:ext cx="2990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8abe511d929fac336fed9c249b5523c8a8cb8ef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5061</TotalTime>
  <Words>992</Words>
  <Application>Microsoft Office PowerPoint</Application>
  <PresentationFormat>Předvádění na obrazovce (4:3)</PresentationFormat>
  <Paragraphs>217</Paragraphs>
  <Slides>39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Tahoma</vt:lpstr>
      <vt:lpstr>Verdana</vt:lpstr>
      <vt:lpstr>Wingdings</vt:lpstr>
      <vt:lpstr>template</vt:lpstr>
      <vt:lpstr>Image</vt:lpstr>
      <vt:lpstr>Elektronické informační zdroje (VIKBA25)</vt:lpstr>
      <vt:lpstr>Obsah přednášky</vt:lpstr>
      <vt:lpstr>Prezentace aplikace PowerPoint</vt:lpstr>
      <vt:lpstr>Prezentace aplikace PowerPoint</vt:lpstr>
      <vt:lpstr>Prezentace aplikace PowerPoint</vt:lpstr>
      <vt:lpstr>Otázka 1</vt:lpstr>
      <vt:lpstr>Citační software</vt:lpstr>
      <vt:lpstr>Generátory citací</vt:lpstr>
      <vt:lpstr>Citační manažery</vt:lpstr>
      <vt:lpstr>Další citační nástroje</vt:lpstr>
      <vt:lpstr>Prezentace aplikace PowerPoint</vt:lpstr>
      <vt:lpstr>Prezentace aplikace PowerPoint</vt:lpstr>
      <vt:lpstr>Prezentace aplikace PowerPoint</vt:lpstr>
      <vt:lpstr>Ruční vytváření citací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Externí nástroje pro import</vt:lpstr>
      <vt:lpstr>Externí nástroje pro import</vt:lpstr>
      <vt:lpstr>Správa záznamů</vt:lpstr>
      <vt:lpstr>Otázka 2</vt:lpstr>
      <vt:lpstr>Složky</vt:lpstr>
      <vt:lpstr>Sdílení složek a citací</vt:lpstr>
      <vt:lpstr>Obohacený obsah</vt:lpstr>
      <vt:lpstr>Linkování a odkazy na plný text</vt:lpstr>
      <vt:lpstr>Exporty</vt:lpstr>
      <vt:lpstr>Exporty</vt:lpstr>
      <vt:lpstr>Lišta do Wordu</vt:lpstr>
      <vt:lpstr>Budoucnost</vt:lpstr>
      <vt:lpstr>Mobilní aplikace</vt:lpstr>
      <vt:lpstr>Otázka 3</vt:lpstr>
      <vt:lpstr>Integrace CSW do databází</vt:lpstr>
      <vt:lpstr>Práce s plným textem</vt:lpstr>
      <vt:lpstr>Osobní portál</vt:lpstr>
      <vt:lpstr>Využití statistik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340</cp:revision>
  <dcterms:created xsi:type="dcterms:W3CDTF">2008-06-02T21:04:14Z</dcterms:created>
  <dcterms:modified xsi:type="dcterms:W3CDTF">2014-11-13T22:08:24Z</dcterms:modified>
</cp:coreProperties>
</file>