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10" r:id="rId2"/>
  </p:sldMasterIdLst>
  <p:sldIdLst>
    <p:sldId id="256" r:id="rId3"/>
    <p:sldId id="266" r:id="rId4"/>
    <p:sldId id="258" r:id="rId5"/>
    <p:sldId id="289" r:id="rId6"/>
    <p:sldId id="267" r:id="rId7"/>
    <p:sldId id="272" r:id="rId8"/>
    <p:sldId id="259" r:id="rId9"/>
    <p:sldId id="288" r:id="rId10"/>
    <p:sldId id="280" r:id="rId11"/>
    <p:sldId id="284" r:id="rId12"/>
    <p:sldId id="285" r:id="rId13"/>
    <p:sldId id="286" r:id="rId14"/>
    <p:sldId id="287" r:id="rId15"/>
    <p:sldId id="276" r:id="rId16"/>
    <p:sldId id="278" r:id="rId17"/>
    <p:sldId id="277" r:id="rId18"/>
    <p:sldId id="264" r:id="rId19"/>
    <p:sldId id="275" r:id="rId20"/>
    <p:sldId id="260" r:id="rId21"/>
    <p:sldId id="279" r:id="rId22"/>
    <p:sldId id="261" r:id="rId23"/>
    <p:sldId id="25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119" d="100"/>
          <a:sy n="119" d="100"/>
        </p:scale>
        <p:origin x="-140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1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17.1.2015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63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93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342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D9BD9-92F8-405C-8BDA-8BB0E0DEAB04}" type="datetimeFigureOut">
              <a:rPr lang="cs-CZ"/>
              <a:pPr>
                <a:defRPr/>
              </a:pPr>
              <a:t>17.1.2015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997BA-0649-4C35-8A55-44FFD37AB3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56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34290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D8A405-A822-42E3-8CBA-68909D578C44}" type="datetimeFigureOut">
              <a:rPr lang="cs-CZ"/>
              <a:pPr>
                <a:defRPr/>
              </a:pPr>
              <a:t>17.1.2015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16200000">
            <a:off x="8227219" y="5885656"/>
            <a:ext cx="131603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FE907E-27BA-4ABB-86C3-505FA45FBF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071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60350"/>
            <a:ext cx="6135687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070151-9556-49E9-A8C7-82C29B78F699}" type="datetimeFigureOut">
              <a:rPr lang="cs-CZ"/>
              <a:pPr>
                <a:defRPr/>
              </a:pPr>
              <a:t>17.1.2015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7A6E2D4-59C8-4AB8-9F14-28B46BF531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117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0466E-28FF-4429-8E1D-951FC7E62AE6}" type="datetimeFigureOut">
              <a:rPr lang="cs-CZ"/>
              <a:pPr>
                <a:defRPr/>
              </a:pPr>
              <a:t>17.1.2015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CDF52-BE5F-44F9-B6C5-05B40DA699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331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B90A-57D8-4622-958B-78B4E39C59E4}" type="datetimeFigureOut">
              <a:rPr lang="cs-CZ"/>
              <a:pPr>
                <a:defRPr/>
              </a:pPr>
              <a:t>17.1.2015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50976-F543-4AB0-A7D1-5F88AD5F40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378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BB572-059D-4C4B-82BE-745CA408E135}" type="datetimeFigureOut">
              <a:rPr lang="cs-CZ"/>
              <a:pPr>
                <a:defRPr/>
              </a:pPr>
              <a:t>17.1.2015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D9EF9-2ECE-49D5-B2FB-065A7102C8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760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917A3-2C8B-4934-923E-10E2E7952A01}" type="datetimeFigureOut">
              <a:rPr lang="cs-CZ"/>
              <a:pPr>
                <a:defRPr/>
              </a:pPr>
              <a:t>17.1.2015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12457-F3E4-46D2-B9D9-92DF550818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617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575EB-7129-4C89-BF7F-3E9D544E6659}" type="datetimeFigureOut">
              <a:rPr lang="cs-CZ"/>
              <a:pPr>
                <a:defRPr/>
              </a:pPr>
              <a:t>17.1.2015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87BDC-F929-4FCD-84D9-B1E298238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72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7220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A1686-5F31-4E7B-B656-E393909B8978}" type="datetimeFigureOut">
              <a:rPr lang="cs-CZ"/>
              <a:pPr>
                <a:defRPr/>
              </a:pPr>
              <a:t>17.1.2015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B6DFD-4CB1-495B-929C-DD070FA570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3757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DA9A2-0484-49FD-BCBB-33446411C3E3}" type="datetimeFigureOut">
              <a:rPr lang="cs-CZ"/>
              <a:pPr>
                <a:defRPr/>
              </a:pPr>
              <a:t>17.1.2015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8BCE9-BB86-4818-B8EB-58582DA2BD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1159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7018AE-A46D-47BA-94A2-69A2FC97C959}" type="datetimeFigureOut">
              <a:rPr lang="cs-CZ"/>
              <a:pPr>
                <a:defRPr/>
              </a:pPr>
              <a:t>17.1.2015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B762AF7-70A3-4D8D-9569-B1046BAD43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8574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07727-5D64-417A-9025-8EE226F57EB9}" type="datetimeFigureOut">
              <a:rPr lang="cs-CZ"/>
              <a:pPr>
                <a:defRPr/>
              </a:pPr>
              <a:t>17.1.2015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BF3E3-5B23-47D6-9F95-7D6E8B976F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8105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70024-71C1-4158-8D93-C6FC44B1318E}" type="datetimeFigureOut">
              <a:rPr lang="cs-CZ"/>
              <a:pPr>
                <a:defRPr/>
              </a:pPr>
              <a:t>17.1.2015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C0A61-7CF2-413E-BB8C-8676E6B175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9532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A6B85-4DC2-457D-91D4-7C9C9EBAAC57}" type="datetimeFigureOut">
              <a:rPr lang="cs-CZ"/>
              <a:pPr>
                <a:defRPr/>
              </a:pPr>
              <a:t>17.1.2015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48BF4-B56D-4325-8CAD-839FCB9275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51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7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17.1.2015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601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17.1.2015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62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17.1.2015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28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17.1.2015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65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17.1.2015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332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17.1.2015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35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9E8DE6-3279-4626-A742-21CDE7D3D9D3}" type="datetimeFigureOut">
              <a:rPr lang="cs-CZ"/>
              <a:pPr>
                <a:defRPr/>
              </a:pPr>
              <a:t>17.1.2015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 b="1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CC4A79-ECFC-4221-8772-1D350861B5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B3D907C-3087-46EC-9093-A2DCAB22C6F0}" type="datetimeFigureOut">
              <a:rPr lang="cs-CZ"/>
              <a:pPr>
                <a:defRPr/>
              </a:pPr>
              <a:t>17.1.2015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BB2EAD0-D2E5-45E3-9E45-A16C4493BD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archiv-praci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VIKBA24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k bakalářské diplomové práci</a:t>
            </a:r>
          </a:p>
          <a:p>
            <a:r>
              <a:rPr lang="cs-CZ" dirty="0" smtClean="0"/>
              <a:t>Podzim 2014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60648"/>
            <a:ext cx="6135624" cy="117348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Osnova – </a:t>
            </a:r>
            <a:r>
              <a:rPr lang="cs-CZ" b="1" dirty="0" smtClean="0"/>
              <a:t>rešerše zpracovaných </a:t>
            </a:r>
            <a:r>
              <a:rPr lang="cs-CZ" b="1" dirty="0" err="1" smtClean="0"/>
              <a:t>dp</a:t>
            </a:r>
            <a:r>
              <a:rPr lang="cs-CZ" b="1" dirty="0" smtClean="0"/>
              <a:t> v rámci 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Rešerše vypracovaných DP</a:t>
            </a:r>
          </a:p>
          <a:p>
            <a:r>
              <a:rPr lang="cs-CZ" sz="3400" dirty="0" smtClean="0"/>
              <a:t>vypracujte </a:t>
            </a:r>
            <a:r>
              <a:rPr lang="cs-CZ" sz="3400" b="1" dirty="0" smtClean="0"/>
              <a:t>rešerši</a:t>
            </a:r>
            <a:r>
              <a:rPr lang="cs-CZ" sz="3400" dirty="0" smtClean="0"/>
              <a:t> obhájených diplomových a  bakalářských prací v rámci celé MU a ke každé doplňte </a:t>
            </a:r>
            <a:r>
              <a:rPr lang="cs-CZ" sz="3400" b="1" dirty="0" smtClean="0"/>
              <a:t>vlastní stručnou anotaci </a:t>
            </a:r>
            <a:r>
              <a:rPr lang="cs-CZ" sz="3400" dirty="0" smtClean="0"/>
              <a:t>(čemu se diplomant věnuje, co naopak neřešil) – primárně uveďte ty, které řešily stejnou problematiku</a:t>
            </a:r>
          </a:p>
          <a:p>
            <a:pPr algn="just"/>
            <a:r>
              <a:rPr lang="cs-CZ" sz="3400" dirty="0" smtClean="0"/>
              <a:t>uveďte i práce, které se shodují s vaším tématem jen částečně nebo okrajově</a:t>
            </a:r>
          </a:p>
          <a:p>
            <a:pPr lvl="0" algn="just"/>
            <a:r>
              <a:rPr lang="cs-CZ" sz="3400" dirty="0" smtClean="0"/>
              <a:t>pokud nenajdete žádnou související práci, uveďte, že problém je zcela nový a </a:t>
            </a:r>
            <a:r>
              <a:rPr lang="cs-CZ" sz="3400" b="1" dirty="0" smtClean="0"/>
              <a:t>odkažte k základní odborné literatuře</a:t>
            </a:r>
            <a:r>
              <a:rPr lang="cs-CZ" sz="3400" dirty="0" smtClean="0"/>
              <a:t>, v níž musíte podložit, že problematika je vědecky zpracovávána</a:t>
            </a:r>
          </a:p>
          <a:p>
            <a:pPr lvl="0" algn="just"/>
            <a:r>
              <a:rPr lang="cs-CZ" sz="3400" dirty="0" smtClean="0"/>
              <a:t>popište, </a:t>
            </a:r>
            <a:r>
              <a:rPr lang="cs-CZ" sz="3400" b="1" dirty="0" smtClean="0"/>
              <a:t>jakými aspekty</a:t>
            </a:r>
            <a:r>
              <a:rPr lang="cs-CZ" sz="3400" dirty="0" smtClean="0"/>
              <a:t> se bude vaše práce od již zpracovaných lišit</a:t>
            </a:r>
          </a:p>
          <a:p>
            <a:pPr algn="just"/>
            <a:r>
              <a:rPr lang="cs-CZ" sz="3400" b="1" dirty="0" smtClean="0"/>
              <a:t>nekopírujte anotace</a:t>
            </a:r>
            <a:r>
              <a:rPr lang="cs-CZ" sz="3400" dirty="0" smtClean="0"/>
              <a:t> z </a:t>
            </a:r>
            <a:r>
              <a:rPr lang="cs-CZ" sz="3400" dirty="0" err="1" smtClean="0"/>
              <a:t>ISu</a:t>
            </a:r>
            <a:r>
              <a:rPr lang="cs-CZ" sz="3400" dirty="0" smtClean="0"/>
              <a:t> a všechny DP ocitujte dle platné normy!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0047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Osnova – cíl diplomové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Cíl diplomové práce</a:t>
            </a:r>
          </a:p>
          <a:p>
            <a:pPr algn="just"/>
            <a:r>
              <a:rPr lang="cs-CZ" sz="3400" dirty="0" smtClean="0"/>
              <a:t>Uvedete </a:t>
            </a:r>
            <a:r>
              <a:rPr lang="cs-CZ" sz="3400" b="1" dirty="0" smtClean="0"/>
              <a:t>KONKRÉTNÍ cíl(e) </a:t>
            </a:r>
            <a:r>
              <a:rPr lang="cs-CZ" sz="3400" dirty="0" smtClean="0"/>
              <a:t>práce, kterého byste chtěli dosáhnout.</a:t>
            </a:r>
          </a:p>
          <a:p>
            <a:pPr lvl="0"/>
            <a:r>
              <a:rPr lang="cs-CZ" sz="3400" dirty="0" smtClean="0"/>
              <a:t>Stanovte si pro sebe "provozní" hypotézu - jaká bude asi odpověď na vaši otázku? Co zjistíte? Vaším </a:t>
            </a:r>
            <a:r>
              <a:rPr lang="cs-CZ" sz="3400" b="1" dirty="0" smtClean="0"/>
              <a:t>cílem</a:t>
            </a:r>
            <a:r>
              <a:rPr lang="cs-CZ" sz="3400" dirty="0" smtClean="0"/>
              <a:t> bude právě to, co chcete zjistit. </a:t>
            </a:r>
          </a:p>
          <a:p>
            <a:pPr lvl="0"/>
            <a:r>
              <a:rPr lang="cs-CZ" sz="3400" dirty="0" smtClean="0"/>
              <a:t>Bude zpracování vašeho tématu k něčemu dobré? K čemu? To je </a:t>
            </a:r>
            <a:r>
              <a:rPr lang="cs-CZ" sz="3400" b="1" dirty="0" smtClean="0"/>
              <a:t>přínos</a:t>
            </a:r>
            <a:r>
              <a:rPr lang="cs-CZ" sz="3400" dirty="0" smtClean="0"/>
              <a:t> vaší práce.</a:t>
            </a:r>
          </a:p>
          <a:p>
            <a:pPr algn="just"/>
            <a:r>
              <a:rPr lang="cs-CZ" sz="3400" dirty="0" smtClean="0"/>
              <a:t>Musí být zcela zřejmé, co bude výsledkem vaší práce.</a:t>
            </a:r>
          </a:p>
          <a:p>
            <a:pPr algn="just"/>
            <a:r>
              <a:rPr lang="cs-CZ" sz="3400" dirty="0" smtClean="0"/>
              <a:t>Cílem práce NENÍ:</a:t>
            </a:r>
          </a:p>
          <a:p>
            <a:pPr algn="just">
              <a:buNone/>
            </a:pPr>
            <a:r>
              <a:rPr lang="cs-CZ" sz="3400" dirty="0" smtClean="0"/>
              <a:t>			- sepsání práce</a:t>
            </a:r>
          </a:p>
          <a:p>
            <a:pPr algn="just">
              <a:buNone/>
            </a:pPr>
            <a:r>
              <a:rPr lang="cs-CZ" sz="3400" dirty="0" smtClean="0"/>
              <a:t>			- nastudování textů</a:t>
            </a:r>
          </a:p>
          <a:p>
            <a:pPr algn="just">
              <a:buNone/>
            </a:pPr>
            <a:r>
              <a:rPr lang="cs-CZ" sz="3400" dirty="0" smtClean="0"/>
              <a:t>			- kompilace dostupné literatury</a:t>
            </a:r>
          </a:p>
          <a:p>
            <a:pPr algn="just"/>
            <a:r>
              <a:rPr lang="cs-CZ" sz="3400" dirty="0" smtClean="0"/>
              <a:t>Cílů stanovených v projektu musí být v DP vždy dosaženo!</a:t>
            </a:r>
          </a:p>
        </p:txBody>
      </p:sp>
    </p:spTree>
    <p:extLst>
      <p:ext uri="{BB962C8B-B14F-4D97-AF65-F5344CB8AC3E}">
        <p14:creationId xmlns:p14="http://schemas.microsoft.com/office/powerpoint/2010/main" val="350509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044352"/>
          </a:xfrm>
        </p:spPr>
        <p:txBody>
          <a:bodyPr/>
          <a:lstStyle/>
          <a:p>
            <a:r>
              <a:rPr lang="cs-CZ" sz="3600" b="1" smtClean="0"/>
              <a:t>Osnova - metody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Metody zpracování diplomové práce</a:t>
            </a:r>
          </a:p>
          <a:p>
            <a:pPr algn="just"/>
            <a:r>
              <a:rPr lang="cs-CZ" dirty="0" smtClean="0"/>
              <a:t>v metodách bude podrobně a názorně rozepsáno, jakým způsobem chcete dosáhnout stanoveného cíle a jaké uděláte konkrétní kroky</a:t>
            </a:r>
          </a:p>
          <a:p>
            <a:pPr algn="just"/>
            <a:r>
              <a:rPr lang="cs-CZ" dirty="0" smtClean="0"/>
              <a:t>uvedete zde výběr a popis metod, které hodláte při tvorbě DP použít</a:t>
            </a:r>
          </a:p>
          <a:p>
            <a:pPr lvl="0"/>
            <a:r>
              <a:rPr lang="cs-CZ" dirty="0" smtClean="0"/>
              <a:t>pojmenováním metody a popisem způsobu zpracování dáváte odpověď na to, jak budete postupovat, abyste získali důvěryhodné odpovědi na své otázky. </a:t>
            </a:r>
            <a:r>
              <a:rPr lang="cs-CZ" b="1" dirty="0" smtClean="0"/>
              <a:t>Jak zjistíte odpověď</a:t>
            </a:r>
            <a:r>
              <a:rPr lang="cs-CZ" dirty="0" smtClean="0"/>
              <a:t> na to, co vás na problematice zajímá? (čtení odborných publikací je předpokladem odborné práce, </a:t>
            </a:r>
            <a:r>
              <a:rPr lang="cs-CZ" b="1" dirty="0" smtClean="0"/>
              <a:t>ne metodou</a:t>
            </a:r>
            <a:r>
              <a:rPr lang="cs-CZ" dirty="0" smtClean="0"/>
              <a:t>, jak otázku budete zodpovídat) </a:t>
            </a:r>
          </a:p>
          <a:p>
            <a:pPr lvl="0"/>
            <a:r>
              <a:rPr lang="cs-CZ" dirty="0" smtClean="0"/>
              <a:t>Pokud neděláte výzkum či nepoužíváte konkrétní metodiku, popište způsob, jak budete postupovat při zpracování práce. Používejte výrazy jako komparace, analýza, dedukce, generalizace apod.  </a:t>
            </a:r>
          </a:p>
          <a:p>
            <a:pPr algn="just"/>
            <a:r>
              <a:rPr lang="cs-CZ" dirty="0" smtClean="0"/>
              <a:t>V případě že budete dělat výzkum, uvedete předmět výzkumu umožňující splnit cíl a ověřit hypotézy a stanovíte metodu výzkumu</a:t>
            </a:r>
          </a:p>
        </p:txBody>
      </p:sp>
    </p:spTree>
    <p:extLst>
      <p:ext uri="{BB962C8B-B14F-4D97-AF65-F5344CB8AC3E}">
        <p14:creationId xmlns:p14="http://schemas.microsoft.com/office/powerpoint/2010/main" val="193323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/>
              <a:t>Osnova – literatura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 smtClean="0"/>
              <a:t>Základní odborná literatura s ohledem na současný stav řešené problematiky</a:t>
            </a:r>
          </a:p>
          <a:p>
            <a:pPr algn="just"/>
            <a:r>
              <a:rPr lang="cs-CZ" dirty="0" smtClean="0"/>
              <a:t>do seznamu vypíšete literaturu, ze které budete při zpracování DP vycházet a která bude tvořit jádro použité literatury</a:t>
            </a:r>
          </a:p>
          <a:p>
            <a:pPr algn="just"/>
            <a:r>
              <a:rPr lang="cs-CZ" dirty="0" smtClean="0"/>
              <a:t>zdroje vyberte na základě rešerše jako nejrelevantnější literaturu k tématu</a:t>
            </a:r>
          </a:p>
          <a:p>
            <a:pPr algn="just"/>
            <a:r>
              <a:rPr lang="cs-CZ" dirty="0" smtClean="0"/>
              <a:t>důraz na zahraniční zdroje – využijte odborné databáze přístupné pro studenty MU a odbornou literaturu, související s vaším tématem (monografie, články)</a:t>
            </a:r>
          </a:p>
          <a:p>
            <a:pPr algn="just"/>
            <a:r>
              <a:rPr lang="cs-CZ" dirty="0" smtClean="0"/>
              <a:t>uvedete zdroje, které máte v současnosti k dispozici i ty, které teprve hodláte studovat, příp. shánět</a:t>
            </a:r>
          </a:p>
          <a:p>
            <a:pPr lvl="0"/>
            <a:r>
              <a:rPr lang="cs-CZ" dirty="0" smtClean="0"/>
              <a:t>doplňte vámi vytvořené anotace zdrojů</a:t>
            </a:r>
          </a:p>
          <a:p>
            <a:pPr algn="just"/>
            <a:r>
              <a:rPr lang="cs-CZ" dirty="0" smtClean="0"/>
              <a:t>požadovaný počet záznamů je 8-12</a:t>
            </a:r>
          </a:p>
        </p:txBody>
      </p:sp>
    </p:spTree>
    <p:extLst>
      <p:ext uri="{BB962C8B-B14F-4D97-AF65-F5344CB8AC3E}">
        <p14:creationId xmlns:p14="http://schemas.microsoft.com/office/powerpoint/2010/main" val="397800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diplomových prací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Teoretická práce</a:t>
            </a:r>
            <a:r>
              <a:rPr lang="cs-CZ" dirty="0" smtClean="0"/>
              <a:t> je odborný text, který relevantním způsobem rozšiřuje vědecké poznání zvoleného tématu a musí obsahovat:</a:t>
            </a:r>
          </a:p>
          <a:p>
            <a:r>
              <a:rPr lang="cs-CZ" dirty="0" smtClean="0"/>
              <a:t>vhodně zvolený teoretický problém či otázku</a:t>
            </a:r>
          </a:p>
          <a:p>
            <a:r>
              <a:rPr lang="cs-CZ" dirty="0" smtClean="0"/>
              <a:t>bohatou a relevantní zdrojovou základnu </a:t>
            </a:r>
          </a:p>
          <a:p>
            <a:r>
              <a:rPr lang="cs-CZ" dirty="0" smtClean="0"/>
              <a:t>analytický a kritický přístup ke zdrojům, tvůrčí práci se zdroji, jejich porovnávání a hodnocení</a:t>
            </a:r>
          </a:p>
          <a:p>
            <a:r>
              <a:rPr lang="cs-CZ" dirty="0" smtClean="0"/>
              <a:t>autorský přínos, který může být ve dvou oblastech – buď autor pracuje s dostupnou literaturou novým způsobem a využívá ji k odpovědi na nově položenou otázku, anebo autor pracuje s literaturou, která u nás není dostupná či běžně využívaná.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800" dirty="0" smtClean="0"/>
              <a:t>Cílem práce tudíž nemůže být sumarizace a utřídění běžně dostupné literatury a informací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Druhy diplomových prací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Teoreticko-empirická práce:</a:t>
            </a:r>
          </a:p>
          <a:p>
            <a:r>
              <a:rPr lang="cs-CZ" dirty="0" smtClean="0"/>
              <a:t>kromě teoretického vymezení problému obsahuje výzkumné šetření metodou kvalitativního nebo kvantitativního výzkumu</a:t>
            </a:r>
          </a:p>
          <a:p>
            <a:pPr>
              <a:buNone/>
            </a:pPr>
            <a:r>
              <a:rPr lang="cs-CZ" b="1" dirty="0" smtClean="0"/>
              <a:t>Teoreticko-aplikační práce :</a:t>
            </a:r>
          </a:p>
          <a:p>
            <a:r>
              <a:rPr lang="cs-CZ" dirty="0" smtClean="0"/>
              <a:t>kromě teoretického vymezení problému obsahuje vlastní návrh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Výběr 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	„ Student, který má napsat diplomovou práci, není ve svém úsilí sám, protože má povinnost spolupracovat s vedoucím práce, jenž je za konečný výsledek spoluodpovědný. Projekt diplomové práce proto lze chápat jako svého druhu smlouvu mezi studentem a vedoucím. … </a:t>
            </a:r>
          </a:p>
          <a:p>
            <a:pPr>
              <a:buNone/>
            </a:pPr>
            <a:r>
              <a:rPr lang="cs-CZ" dirty="0" smtClean="0"/>
              <a:t>		Dobře zpracovaný projekt je zárukou pro studenta i vedoucího práce, že cíl práce je stanoven realisticky a že student má potřebné schopnosti, znalosti a podmínky k tomu, aby jej splnil.“</a:t>
            </a:r>
          </a:p>
          <a:p>
            <a:endParaRPr lang="cs-CZ" dirty="0" smtClean="0"/>
          </a:p>
          <a:p>
            <a:pPr algn="r">
              <a:buNone/>
            </a:pPr>
            <a:r>
              <a:rPr lang="cs-CZ" dirty="0" smtClean="0"/>
              <a:t>	</a:t>
            </a:r>
            <a:r>
              <a:rPr lang="cs-CZ" i="1" dirty="0" smtClean="0"/>
              <a:t>J. Šanderová: Jak číst a psát odborný text ve společenských vědách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Vedoucí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úplné vysokoškolské vzdělání (Mgr., Ing. a vyšší)</a:t>
            </a:r>
          </a:p>
          <a:p>
            <a:r>
              <a:rPr lang="cs-CZ" dirty="0" smtClean="0"/>
              <a:t>Může být z </a:t>
            </a:r>
            <a:r>
              <a:rPr lang="cs-CZ" dirty="0" err="1" smtClean="0"/>
              <a:t>KISKu</a:t>
            </a:r>
            <a:r>
              <a:rPr lang="cs-CZ" dirty="0" smtClean="0"/>
              <a:t> i externí</a:t>
            </a:r>
          </a:p>
          <a:p>
            <a:r>
              <a:rPr lang="cs-CZ" dirty="0" smtClean="0"/>
              <a:t>Je odborníkem v oblasti, do které spadá téma diplomové práce, nebo má v této oblasti odpovídající znalosti a zkušenosti</a:t>
            </a:r>
          </a:p>
          <a:p>
            <a:r>
              <a:rPr lang="cs-CZ" dirty="0" smtClean="0"/>
              <a:t>Téma vaší práce ho zajímá a má dostatek času soustředit se na spolupráci s vámi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Téma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aktuální, originální, ne příliš široce zaměřené</a:t>
            </a:r>
          </a:p>
          <a:p>
            <a:r>
              <a:rPr lang="cs-CZ" dirty="0" smtClean="0"/>
              <a:t>téma se musí dotýkat našeho oboru a musí z něj být zřejmý přínos pro obor</a:t>
            </a:r>
          </a:p>
          <a:p>
            <a:r>
              <a:rPr lang="cs-CZ" dirty="0" smtClean="0"/>
              <a:t>porovnejte s archivem obhájených DP (</a:t>
            </a:r>
            <a:r>
              <a:rPr lang="cs-CZ" dirty="0" smtClean="0">
                <a:hlinkClick r:id="rId2"/>
              </a:rPr>
              <a:t>http://kisk.phil.muni.cz/archiv-praci</a:t>
            </a:r>
            <a:r>
              <a:rPr lang="cs-CZ" dirty="0" smtClean="0"/>
              <a:t>)</a:t>
            </a:r>
          </a:p>
          <a:p>
            <a:r>
              <a:rPr lang="cs-CZ" dirty="0" smtClean="0"/>
              <a:t>zvolené téma by mělo studenta zajímat a bavit</a:t>
            </a:r>
          </a:p>
          <a:p>
            <a:r>
              <a:rPr lang="cs-CZ" dirty="0" smtClean="0"/>
              <a:t>nutným předpokladem je dostatek zdrojů</a:t>
            </a:r>
          </a:p>
          <a:p>
            <a:pPr>
              <a:buNone/>
            </a:pPr>
            <a:r>
              <a:rPr lang="cs-CZ" b="1" dirty="0" smtClean="0"/>
              <a:t>POZOR: téma práce musí korespondovat s obsahem práce!</a:t>
            </a:r>
            <a:r>
              <a:rPr lang="cs-CZ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Výběr tématu dle Umberta Eca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Téma odpovídá studovanému oboru a zájmům diplomanta </a:t>
            </a:r>
          </a:p>
          <a:p>
            <a:r>
              <a:rPr lang="cs-CZ" smtClean="0"/>
              <a:t>Prameny nutné pro zpracování tématu jsou dostupné</a:t>
            </a:r>
          </a:p>
          <a:p>
            <a:r>
              <a:rPr lang="cs-CZ" smtClean="0"/>
              <a:t>Zpracovatelnost tématu odpovídá kulturní úrovni diplomanta</a:t>
            </a:r>
          </a:p>
          <a:p>
            <a:r>
              <a:rPr lang="cs-CZ" smtClean="0"/>
              <a:t>Metodologické předpoklady výzkumu odpovídají zkušenosti diplomanta</a:t>
            </a:r>
          </a:p>
          <a:p>
            <a:r>
              <a:rPr lang="cs-CZ" smtClean="0"/>
              <a:t>Správný výběr vedoucího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Cíle předmětu VIKBA24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Výběr tématu diplomové práce</a:t>
            </a:r>
          </a:p>
          <a:p>
            <a:r>
              <a:rPr lang="cs-CZ" smtClean="0"/>
              <a:t>Výběr vedoucího diplomové práce</a:t>
            </a:r>
          </a:p>
          <a:p>
            <a:r>
              <a:rPr lang="cs-CZ" smtClean="0"/>
              <a:t>ZPRACOVÁNÍ ZÁVAZNÉHO PROJEKTU DP</a:t>
            </a:r>
          </a:p>
          <a:p>
            <a:r>
              <a:rPr lang="cs-CZ" smtClean="0"/>
              <a:t>Odevzdání projektu diplomové práce</a:t>
            </a:r>
          </a:p>
          <a:p>
            <a:r>
              <a:rPr lang="cs-CZ" smtClean="0"/>
              <a:t>Schválení projektu diplomové práce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Možnosti výběru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vlastní téma </a:t>
            </a:r>
            <a:r>
              <a:rPr lang="cs-CZ" dirty="0" smtClean="0"/>
              <a:t>– student si navrhuje své téma sám a sám si také domlouvá vedoucího</a:t>
            </a:r>
          </a:p>
          <a:p>
            <a:r>
              <a:rPr lang="cs-CZ" dirty="0" smtClean="0"/>
              <a:t>výběr tématu s externím vedoucím nebo výběr z okruhu témat – student se inspiruje některým širším okruhem, sám si určí název a vybere vedoucího</a:t>
            </a:r>
          </a:p>
          <a:p>
            <a:r>
              <a:rPr lang="cs-CZ" dirty="0" smtClean="0"/>
              <a:t>výběr konkrétního tématu s konkrétním vedoucím – student si vybere téma a vedoucího z nabídky předem stanovených témat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Konkrétní témata a vedoucí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 – přihlašování k jednotlivým tématům, přístupné od </a:t>
            </a:r>
            <a:r>
              <a:rPr lang="cs-CZ" b="1" dirty="0" smtClean="0"/>
              <a:t>19.9.2014, 16:00h</a:t>
            </a:r>
          </a:p>
          <a:p>
            <a:r>
              <a:rPr lang="cs-CZ" dirty="0" smtClean="0"/>
              <a:t>ke každému tématu se může přihlásit pouze jeden diplomant</a:t>
            </a:r>
          </a:p>
          <a:p>
            <a:r>
              <a:rPr lang="cs-CZ" dirty="0" smtClean="0"/>
              <a:t>diplomant je po přihlášení povinen sám kontaktovat uvedeného vedoucího práce a potvrdit si u něj výběr tématu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Doporu</a:t>
            </a:r>
            <a:r>
              <a:rPr lang="cs-CZ" smtClean="0"/>
              <a:t>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sz="4500" dirty="0" smtClean="0"/>
              <a:t>ECO, Umberto. </a:t>
            </a:r>
            <a:r>
              <a:rPr lang="pt-BR" sz="4500" dirty="0" smtClean="0"/>
              <a:t>Jak napsat diplomovou práci</a:t>
            </a:r>
            <a:r>
              <a:rPr lang="cs-CZ" sz="4500" dirty="0" smtClean="0"/>
              <a:t>. </a:t>
            </a:r>
            <a:r>
              <a:rPr lang="pt-BR" sz="4500" dirty="0" smtClean="0"/>
              <a:t>Olomouc : Votobia, 1997.  271 s.</a:t>
            </a:r>
            <a:r>
              <a:rPr lang="cs-CZ" sz="4500" dirty="0" smtClean="0"/>
              <a:t> ISBN </a:t>
            </a:r>
            <a:r>
              <a:rPr lang="en-US" sz="4500" dirty="0" smtClean="0"/>
              <a:t>8071981737</a:t>
            </a:r>
          </a:p>
          <a:p>
            <a:r>
              <a:rPr lang="cs-CZ" sz="4500" dirty="0" smtClean="0"/>
              <a:t>KATUŠČÁK, Dušan, DROBÍKOVÁ, Barbora, PAPÍK, Richard. Jak psát závěrečné a kvalifikační práce. 5. vyd., v českém jazyce 1. Nitra : Enigma, 2008. 161 s. ISBN 9788089132706. </a:t>
            </a:r>
          </a:p>
          <a:p>
            <a:r>
              <a:rPr lang="cs-CZ" sz="4500" dirty="0" smtClean="0"/>
              <a:t>KUBÁTOVÁ, Helena, ŠIMEK, Dušan. Od abstraktu do závěrečné práce : jak napsat diplomovou práci ve společenskovědních a humanitních oborech : praktická příručka. 4., </a:t>
            </a:r>
            <a:r>
              <a:rPr lang="cs-CZ" sz="4500" dirty="0" err="1" smtClean="0"/>
              <a:t>přeprac</a:t>
            </a:r>
            <a:r>
              <a:rPr lang="cs-CZ" sz="4500" dirty="0" smtClean="0"/>
              <a:t>. vyd. Olomouc : Univerzita Palackého v Olomouci, 2007. 90 s. ISBN 978802441589.</a:t>
            </a:r>
          </a:p>
          <a:p>
            <a:r>
              <a:rPr lang="cs-CZ" sz="4500" dirty="0" smtClean="0"/>
              <a:t>MEŠKO, Dušan, K</a:t>
            </a:r>
            <a:r>
              <a:rPr lang="en-US" sz="4500" dirty="0" smtClean="0"/>
              <a:t>ATU</a:t>
            </a:r>
            <a:r>
              <a:rPr lang="cs-CZ" sz="4500" dirty="0" smtClean="0"/>
              <a:t>ŠČÁK, Dušan,</a:t>
            </a:r>
            <a:r>
              <a:rPr lang="en-US" sz="4500" dirty="0" smtClean="0"/>
              <a:t> FINDRA</a:t>
            </a:r>
            <a:r>
              <a:rPr lang="cs-CZ" sz="4500" dirty="0" smtClean="0"/>
              <a:t>, Ján a kol</a:t>
            </a:r>
            <a:r>
              <a:rPr lang="en-US" sz="4500" dirty="0" smtClean="0"/>
              <a:t>. </a:t>
            </a:r>
            <a:r>
              <a:rPr lang="cs-CZ" sz="4500" dirty="0" smtClean="0"/>
              <a:t>Akademická příručka</a:t>
            </a:r>
            <a:r>
              <a:rPr lang="en-US" sz="4500" dirty="0" smtClean="0"/>
              <a:t>.</a:t>
            </a:r>
            <a:r>
              <a:rPr lang="cs-CZ" sz="4500" dirty="0" smtClean="0"/>
              <a:t> České, </a:t>
            </a:r>
            <a:r>
              <a:rPr lang="cs-CZ" sz="4500" dirty="0" err="1" smtClean="0"/>
              <a:t>upr</a:t>
            </a:r>
            <a:r>
              <a:rPr lang="cs-CZ" sz="4500" dirty="0" smtClean="0"/>
              <a:t>. vyd.</a:t>
            </a:r>
            <a:r>
              <a:rPr lang="en-US" sz="4500" dirty="0" smtClean="0"/>
              <a:t> </a:t>
            </a:r>
            <a:r>
              <a:rPr lang="cs-CZ" sz="4500" dirty="0" smtClean="0"/>
              <a:t>Martin : </a:t>
            </a:r>
            <a:r>
              <a:rPr lang="cs-CZ" sz="4500" dirty="0" err="1" smtClean="0"/>
              <a:t>Osveta</a:t>
            </a:r>
            <a:r>
              <a:rPr lang="cs-CZ" sz="4500" dirty="0" smtClean="0"/>
              <a:t>, 2006. 481 s.</a:t>
            </a:r>
            <a:r>
              <a:rPr lang="en-US" sz="4500" dirty="0" smtClean="0"/>
              <a:t> ISBN 8080632197</a:t>
            </a:r>
            <a:r>
              <a:rPr lang="cs-CZ" sz="4500" dirty="0" smtClean="0"/>
              <a:t>.</a:t>
            </a:r>
            <a:endParaRPr lang="en-US" sz="4500" dirty="0" smtClean="0"/>
          </a:p>
          <a:p>
            <a:r>
              <a:rPr lang="cs-CZ" sz="4500" dirty="0" smtClean="0"/>
              <a:t>ŠANDEROVÁ, Jadwiga. Jak číst a psát odborný text ve společenských vědách : několik zásad pro začátečníky.  Vyd. 1. Praha : Sociologické nakladatelství, 2005. 209 s. ISBN </a:t>
            </a:r>
            <a:r>
              <a:rPr lang="en-US" sz="4500" dirty="0" smtClean="0"/>
              <a:t>9788006429403</a:t>
            </a:r>
            <a:endParaRPr lang="cs-CZ" sz="4500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5373216"/>
            <a:ext cx="6135624" cy="1173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Výstup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Výstupem předmětu je projekt v písemné podobě</a:t>
            </a:r>
            <a:r>
              <a:rPr lang="en-US" dirty="0" smtClean="0"/>
              <a:t> </a:t>
            </a:r>
            <a:r>
              <a:rPr lang="cs-CZ" dirty="0" smtClean="0"/>
              <a:t>– formulář ke stažení na stránkách KISK</a:t>
            </a:r>
            <a:r>
              <a:rPr lang="en-US" dirty="0" smtClean="0"/>
              <a:t>u</a:t>
            </a:r>
            <a:r>
              <a:rPr lang="cs-CZ" dirty="0" smtClean="0"/>
              <a:t>:</a:t>
            </a:r>
          </a:p>
          <a:p>
            <a:r>
              <a:rPr lang="cs-CZ" dirty="0" smtClean="0"/>
              <a:t>http</a:t>
            </a:r>
            <a:r>
              <a:rPr lang="cs-CZ" dirty="0"/>
              <a:t>://kisk.phil.muni.cz/sites/default/files/projekt_dp-bc_0.doc</a:t>
            </a:r>
            <a:endParaRPr lang="cs-CZ" dirty="0" smtClean="0"/>
          </a:p>
          <a:p>
            <a:r>
              <a:rPr lang="cs-CZ" dirty="0" smtClean="0"/>
              <a:t>Projekt je závazný – pokud bude schválený, není možné ho nijak zásadně měnit</a:t>
            </a:r>
          </a:p>
          <a:p>
            <a:r>
              <a:rPr lang="cs-CZ" dirty="0" smtClean="0"/>
              <a:t>Schválený projekt je nutné přiložit na konec diplomové práce, je její nedílnou součástí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podmínka odevzdání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Zpracovaná rešerše k tématu na 1 stránku</a:t>
            </a:r>
          </a:p>
          <a:p>
            <a:r>
              <a:rPr lang="cs-CZ" dirty="0" smtClean="0"/>
              <a:t>Náležitosti: Jméno, téma, jméno vedoucího, prostudovaná literatura (i zahraniční), průběh konzultace s vedoucím nebo expertem</a:t>
            </a:r>
          </a:p>
          <a:p>
            <a:r>
              <a:rPr lang="cs-CZ" dirty="0" smtClean="0"/>
              <a:t>Odevzdání </a:t>
            </a:r>
            <a:r>
              <a:rPr lang="cs-CZ" b="1" dirty="0" smtClean="0"/>
              <a:t>do 30.10. 2014  </a:t>
            </a:r>
            <a:r>
              <a:rPr lang="cs-CZ" dirty="0" smtClean="0"/>
              <a:t>do </a:t>
            </a:r>
            <a:r>
              <a:rPr lang="cs-CZ" dirty="0" err="1" smtClean="0"/>
              <a:t>Odevzdávárny</a:t>
            </a:r>
            <a:r>
              <a:rPr lang="cs-CZ" dirty="0" smtClean="0"/>
              <a:t> předmětu </a:t>
            </a:r>
          </a:p>
          <a:p>
            <a:r>
              <a:rPr lang="cs-CZ" dirty="0" smtClean="0"/>
              <a:t>Bez vypracované rešerše nelze odevzdat projekt!</a:t>
            </a:r>
          </a:p>
        </p:txBody>
      </p:sp>
    </p:spTree>
    <p:extLst>
      <p:ext uri="{BB962C8B-B14F-4D97-AF65-F5344CB8AC3E}">
        <p14:creationId xmlns:p14="http://schemas.microsoft.com/office/powerpoint/2010/main" val="4248166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/>
              <a:t>Podmínky ukončení: </a:t>
            </a:r>
            <a:r>
              <a:rPr lang="cs-CZ" dirty="0" smtClean="0"/>
              <a:t>vypracovaný a schválený projekt diplomové práce</a:t>
            </a:r>
          </a:p>
          <a:p>
            <a:pPr>
              <a:buNone/>
            </a:pPr>
            <a:r>
              <a:rPr lang="cs-CZ" dirty="0" smtClean="0"/>
              <a:t>Termíny odevzdání projektu diplomové </a:t>
            </a:r>
            <a:r>
              <a:rPr lang="en-US" dirty="0" smtClean="0"/>
              <a:t>p</a:t>
            </a:r>
            <a:r>
              <a:rPr lang="cs-CZ" dirty="0" err="1" smtClean="0"/>
              <a:t>ráce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	</a:t>
            </a:r>
            <a:r>
              <a:rPr lang="cs-CZ" b="1" dirty="0" smtClean="0"/>
              <a:t>Řádný termín (ŘT):		 5. prosinec 2014</a:t>
            </a:r>
          </a:p>
          <a:p>
            <a:pPr lvl="1"/>
            <a:r>
              <a:rPr lang="cs-CZ" b="1" dirty="0" smtClean="0"/>
              <a:t>	Opravný termín (OT):	 9. leden 2015</a:t>
            </a:r>
          </a:p>
          <a:p>
            <a:r>
              <a:rPr lang="cs-CZ" dirty="0" smtClean="0"/>
              <a:t>Projekt se odevzdává v tištěné formě na sekretariát </a:t>
            </a:r>
            <a:r>
              <a:rPr lang="cs-CZ" dirty="0" err="1" smtClean="0"/>
              <a:t>KISKu</a:t>
            </a:r>
            <a:r>
              <a:rPr lang="cs-CZ" dirty="0" smtClean="0"/>
              <a:t> nejpozději do 15:00h v uvedený den</a:t>
            </a:r>
          </a:p>
          <a:p>
            <a:r>
              <a:rPr lang="cs-CZ" dirty="0" smtClean="0"/>
              <a:t>Musí být </a:t>
            </a:r>
            <a:r>
              <a:rPr lang="cs-CZ" b="1" dirty="0" smtClean="0"/>
              <a:t>podepsaný</a:t>
            </a:r>
            <a:r>
              <a:rPr lang="cs-CZ" dirty="0" smtClean="0"/>
              <a:t> vedoucím i diplomantem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Možnosti odevzdání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odevzdám v ŘT a mám schváleno – ideální stav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odevzdám v ŘT a nemám schváleno – přepracuji a odevzdám v OT</a:t>
            </a:r>
          </a:p>
          <a:p>
            <a:r>
              <a:rPr lang="cs-CZ" dirty="0" smtClean="0"/>
              <a:t>odevzdám podruhé v OT a mám schváleno</a:t>
            </a:r>
          </a:p>
          <a:p>
            <a:r>
              <a:rPr lang="cs-CZ" dirty="0" smtClean="0"/>
              <a:t>odevzdám podruhé v OT a opět nemám schváleno – téma a vedoucího mi následně určí KISK</a:t>
            </a:r>
          </a:p>
          <a:p>
            <a:r>
              <a:rPr lang="cs-CZ" dirty="0" smtClean="0"/>
              <a:t>nestihnu ŘT a odevzdám poprvé v OT – riskuji a pokud nebudu mít schváleno, určí mi téma a vedoucího KISK</a:t>
            </a:r>
          </a:p>
          <a:p>
            <a:r>
              <a:rPr lang="cs-CZ" dirty="0" smtClean="0"/>
              <a:t>neodevzdám nic v ŘT ani OT  – musím si zapsat předmět znovu následující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Projekt a osnova – úvodní strana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Jméno a příjmení – UČO – Imatrikulační ročník – Kontaktní údaje (email)</a:t>
            </a:r>
          </a:p>
          <a:p>
            <a:r>
              <a:rPr lang="cs-CZ" dirty="0" smtClean="0"/>
              <a:t>Název tématu diplomové práce</a:t>
            </a:r>
          </a:p>
          <a:p>
            <a:r>
              <a:rPr lang="cs-CZ" dirty="0" smtClean="0"/>
              <a:t>Jméno vedoucí/vedoucího diplomové práce - Pracoviště a funkční pozice VDP- Vyjádření a podpis VDP</a:t>
            </a:r>
          </a:p>
          <a:p>
            <a:r>
              <a:rPr lang="cs-CZ" dirty="0" smtClean="0"/>
              <a:t>Rozpracovat osnovu (jako přílohu) </a:t>
            </a:r>
          </a:p>
          <a:p>
            <a:pPr lvl="1"/>
            <a:r>
              <a:rPr lang="cs-CZ" dirty="0" smtClean="0"/>
              <a:t>Popis </a:t>
            </a:r>
            <a:r>
              <a:rPr lang="cs-CZ" dirty="0"/>
              <a:t>problému, který bude v práci řešen</a:t>
            </a:r>
          </a:p>
          <a:p>
            <a:pPr lvl="1"/>
            <a:r>
              <a:rPr lang="cs-CZ" dirty="0" smtClean="0"/>
              <a:t>Rešerše </a:t>
            </a:r>
            <a:r>
              <a:rPr lang="cs-CZ" dirty="0"/>
              <a:t>zpracovaných diplomových prací v rámci celé MU včetně anotací</a:t>
            </a:r>
          </a:p>
          <a:p>
            <a:pPr lvl="1"/>
            <a:r>
              <a:rPr lang="cs-CZ" dirty="0" smtClean="0"/>
              <a:t>Cíl </a:t>
            </a:r>
            <a:r>
              <a:rPr lang="cs-CZ" dirty="0"/>
              <a:t>diplomové práce</a:t>
            </a:r>
          </a:p>
          <a:p>
            <a:pPr lvl="1"/>
            <a:r>
              <a:rPr lang="cs-CZ" dirty="0" smtClean="0"/>
              <a:t>Metody </a:t>
            </a:r>
            <a:r>
              <a:rPr lang="cs-CZ" dirty="0"/>
              <a:t>zpracování diplomové práce</a:t>
            </a:r>
          </a:p>
          <a:p>
            <a:pPr lvl="1"/>
            <a:r>
              <a:rPr lang="cs-CZ" dirty="0" smtClean="0"/>
              <a:t>Základní </a:t>
            </a:r>
            <a:r>
              <a:rPr lang="cs-CZ" dirty="0"/>
              <a:t>odborná literatura s ohledem na současný stav řešené problematiky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/>
              <a:t>Osnova – popis problému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Popis problému, který bude v práci řešen</a:t>
            </a:r>
          </a:p>
          <a:p>
            <a:pPr algn="just"/>
            <a:r>
              <a:rPr lang="cs-CZ" dirty="0" smtClean="0"/>
              <a:t>popíšete, čím se bude vaše </a:t>
            </a:r>
            <a:r>
              <a:rPr lang="cs-CZ" b="1" dirty="0" smtClean="0"/>
              <a:t>práce zabývat</a:t>
            </a:r>
          </a:p>
          <a:p>
            <a:pPr algn="just"/>
            <a:r>
              <a:rPr lang="cs-CZ" dirty="0" smtClean="0"/>
              <a:t>nastíníte </a:t>
            </a:r>
            <a:r>
              <a:rPr lang="cs-CZ" b="1" dirty="0" smtClean="0"/>
              <a:t>problém</a:t>
            </a:r>
            <a:r>
              <a:rPr lang="cs-CZ" dirty="0" smtClean="0"/>
              <a:t>, který by zvolené téma mělo pomoci řešit </a:t>
            </a:r>
          </a:p>
          <a:p>
            <a:r>
              <a:rPr lang="cs-CZ" b="1" dirty="0"/>
              <a:t>propojte popis problému s literaturou, cituje, odkazujte se </a:t>
            </a:r>
            <a:r>
              <a:rPr lang="cs-CZ" dirty="0"/>
              <a:t>(vycházejte ze zdrojů, které řeší stejnou problematiku) – </a:t>
            </a:r>
            <a:r>
              <a:rPr lang="cs-CZ" b="1" dirty="0"/>
              <a:t>POPIS PROBLÉMU MUSÍ BÝT VŽDY NAVÁZÁN NA LITERATURU!</a:t>
            </a:r>
          </a:p>
          <a:p>
            <a:r>
              <a:rPr lang="cs-CZ" dirty="0"/>
              <a:t>podle problému si </a:t>
            </a:r>
            <a:r>
              <a:rPr lang="cs-CZ" b="1" dirty="0"/>
              <a:t>stanovte otázku</a:t>
            </a:r>
            <a:r>
              <a:rPr lang="cs-CZ" dirty="0"/>
              <a:t>, na kterou budete hledat odpověď, tzn., napište, co vás na problému zajímá? </a:t>
            </a:r>
          </a:p>
          <a:p>
            <a:pPr lvl="0"/>
            <a:r>
              <a:rPr lang="cs-CZ" dirty="0" smtClean="0"/>
              <a:t>nezapomeňte popsat, co </a:t>
            </a:r>
            <a:r>
              <a:rPr lang="cs-CZ" dirty="0"/>
              <a:t>za oblast, teorii, koncept, metodiku v práci zpracováváte - použijte slova vyskytující se v názvu práce</a:t>
            </a:r>
          </a:p>
          <a:p>
            <a:r>
              <a:rPr lang="cs-CZ" dirty="0"/>
              <a:t>m</a:t>
            </a:r>
            <a:r>
              <a:rPr lang="cs-CZ" dirty="0" smtClean="0"/>
              <a:t>ůžete popsat i </a:t>
            </a:r>
            <a:r>
              <a:rPr lang="cs-CZ" b="1" dirty="0" smtClean="0"/>
              <a:t>důvod, proč </a:t>
            </a:r>
            <a:r>
              <a:rPr lang="cs-CZ" dirty="0" smtClean="0"/>
              <a:t>jste se rozhodli zpracovat vaše téma (např. že daná problematika není moc známá nebo dostatečně rozpracovaná)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DOPORUČENÍ: </a:t>
            </a:r>
            <a:r>
              <a:rPr lang="cs-CZ" dirty="0" smtClean="0"/>
              <a:t>vytvořte si mentální mapu vašeho tématu</a:t>
            </a:r>
          </a:p>
        </p:txBody>
      </p:sp>
    </p:spTree>
    <p:extLst>
      <p:ext uri="{BB962C8B-B14F-4D97-AF65-F5344CB8AC3E}">
        <p14:creationId xmlns:p14="http://schemas.microsoft.com/office/powerpoint/2010/main" val="148555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643192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Vymezení výzkumného tématu (problému)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50405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800" b="1" dirty="0" smtClean="0"/>
              <a:t>Výzkumné téma </a:t>
            </a:r>
            <a:r>
              <a:rPr lang="cs-CZ" sz="1800" dirty="0" smtClean="0"/>
              <a:t>je vhodné shrnout do několika vět. Výzkumné téma by nemělo být triviální, mělo by být relevantní k oboru a potenciálně přinášet nová zjištění.</a:t>
            </a:r>
          </a:p>
          <a:p>
            <a:pPr>
              <a:buNone/>
            </a:pPr>
            <a:r>
              <a:rPr lang="cs-CZ" sz="1800" b="1" dirty="0" smtClean="0"/>
              <a:t>Dobře stanovený výzkumný problém: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je jasně a precizně formulován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identifikuje to, co budeme zkoumat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není postaven pouze na subjektivním stanovisku autora/</a:t>
            </a:r>
            <a:r>
              <a:rPr lang="cs-CZ" sz="1800" dirty="0" err="1" smtClean="0"/>
              <a:t>ky</a:t>
            </a:r>
            <a:endParaRPr lang="cs-CZ" sz="1800" dirty="0" smtClean="0"/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obsahuje definici klíčových teoretických konstruktů a pojmů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je dobře (zejména časově a místně) ohraničen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je </a:t>
            </a:r>
            <a:r>
              <a:rPr lang="cs-CZ" sz="1800" dirty="0" err="1" smtClean="0"/>
              <a:t>zobecnitelný</a:t>
            </a:r>
            <a:r>
              <a:rPr lang="cs-CZ" sz="1800" dirty="0" smtClean="0"/>
              <a:t> (preference problémů, které mohou být využity i jinde)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obsahuje odůvodnění důležitosti (potřebnosti) zkoumaného tématu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používá vhodnou terminologii (pozor na žargon, nepřesné termíny atd.)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červená a černá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2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červená a černá</Template>
  <TotalTime>2227</TotalTime>
  <Words>1391</Words>
  <Application>Microsoft Office PowerPoint</Application>
  <PresentationFormat>Předvádění na obrazovce (4:3)</PresentationFormat>
  <Paragraphs>150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červená a černá</vt:lpstr>
      <vt:lpstr>Motiv2</vt:lpstr>
      <vt:lpstr>VIKBA24</vt:lpstr>
      <vt:lpstr>Cíle předmětu VIKBA24</vt:lpstr>
      <vt:lpstr>Výstup předmětu</vt:lpstr>
      <vt:lpstr> podmínka odevzdání projektu</vt:lpstr>
      <vt:lpstr>Ukončení předmětu</vt:lpstr>
      <vt:lpstr>Možnosti odevzdání projektu</vt:lpstr>
      <vt:lpstr>Projekt a osnova – úvodní strana</vt:lpstr>
      <vt:lpstr>Osnova – popis problému</vt:lpstr>
      <vt:lpstr>    Vymezení výzkumného tématu (problému)</vt:lpstr>
      <vt:lpstr>Osnova – rešerše zpracovaných dp v rámci mu</vt:lpstr>
      <vt:lpstr>Osnova – cíl diplomové práce</vt:lpstr>
      <vt:lpstr>Osnova - metody</vt:lpstr>
      <vt:lpstr>Osnova – literatura</vt:lpstr>
      <vt:lpstr>Druhy diplomových prací</vt:lpstr>
      <vt:lpstr>Druhy diplomových prací</vt:lpstr>
      <vt:lpstr>Výběr vedoucího práce</vt:lpstr>
      <vt:lpstr>Vedoucí diplomové práce</vt:lpstr>
      <vt:lpstr>Téma diplomové práce</vt:lpstr>
      <vt:lpstr>Výběr tématu dle Umberta Eca</vt:lpstr>
      <vt:lpstr>Možnosti výběru tématu</vt:lpstr>
      <vt:lpstr>Konkrétní témata a vedoucí</vt:lpstr>
      <vt:lpstr>Doporučená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PC</cp:lastModifiedBy>
  <cp:revision>189</cp:revision>
  <dcterms:created xsi:type="dcterms:W3CDTF">2010-02-20T15:14:09Z</dcterms:created>
  <dcterms:modified xsi:type="dcterms:W3CDTF">2015-01-17T20:02:54Z</dcterms:modified>
</cp:coreProperties>
</file>