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9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BF97E-5DC1-4A84-9670-4896D8807C6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ABA0D-1CF6-4E14-BDC5-B9ACABC717F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8FED92-5CBC-4DF7-B74B-6761B5ABA0F5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CE8E4F-C0AA-4BBE-BF53-4660A98770E0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0FF585-B37A-4741-B260-BB3688D029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rvp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titulka.rvp.cz/informace/dokumenty-rvp/rvp-zv" TargetMode="External"/><Relationship Id="rId2" Type="http://schemas.openxmlformats.org/officeDocument/2006/relationships/hyperlink" Target="http://titulka.rvp.cz/informace/dokumenty-rvp/rvp-p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itulka.rvp.cz/informace/dokumenty-rvp/prakticke-skoly" TargetMode="External"/><Relationship Id="rId5" Type="http://schemas.openxmlformats.org/officeDocument/2006/relationships/hyperlink" Target="http://titulka.rvp.cz/informace/dokumenty-rvp/rvp-s" TargetMode="External"/><Relationship Id="rId4" Type="http://schemas.openxmlformats.org/officeDocument/2006/relationships/hyperlink" Target="http://titulka.rvp.cz/informace/dokumenty-rvp/rvp-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Knihovny a školy</a:t>
            </a:r>
            <a:br>
              <a:rPr lang="cs-CZ" dirty="0" smtClean="0"/>
            </a:br>
            <a:r>
              <a:rPr lang="cs-CZ" dirty="0" smtClean="0"/>
              <a:t>Přednáška 13.10.2014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VIKBB35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Rámcový vzdělávací program</a:t>
            </a:r>
          </a:p>
        </p:txBody>
      </p:sp>
      <p:sp>
        <p:nvSpPr>
          <p:cNvPr id="34820" name="Zástupný symbol pro obsah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2000" smtClean="0"/>
              <a:t>K učení</a:t>
            </a:r>
          </a:p>
          <a:p>
            <a:r>
              <a:rPr lang="cs-CZ" sz="2000" smtClean="0"/>
              <a:t>Komunikativní </a:t>
            </a:r>
          </a:p>
          <a:p>
            <a:r>
              <a:rPr lang="cs-CZ" sz="2000" smtClean="0"/>
              <a:t>K řešení problémů</a:t>
            </a:r>
          </a:p>
          <a:p>
            <a:r>
              <a:rPr lang="cs-CZ" sz="2000" smtClean="0"/>
              <a:t>Sociální a personální</a:t>
            </a:r>
          </a:p>
          <a:p>
            <a:r>
              <a:rPr lang="cs-CZ" sz="2000" smtClean="0"/>
              <a:t>Občanské</a:t>
            </a:r>
          </a:p>
          <a:p>
            <a:r>
              <a:rPr lang="cs-CZ" sz="2000" smtClean="0"/>
              <a:t>Činnostní a občanské (pouze u dětí v MŠ)</a:t>
            </a:r>
          </a:p>
          <a:p>
            <a:r>
              <a:rPr lang="cs-CZ" sz="2000" smtClean="0"/>
              <a:t>Pracovní (pouze u žáků ZŠ)</a:t>
            </a:r>
          </a:p>
          <a:p>
            <a:r>
              <a:rPr lang="cs-CZ" sz="2000" smtClean="0"/>
              <a:t>K podnikavosti (pouze u žáků SŠ)</a:t>
            </a:r>
          </a:p>
        </p:txBody>
      </p:sp>
      <p:sp>
        <p:nvSpPr>
          <p:cNvPr id="34822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400" smtClean="0"/>
              <a:t>Dítě a jeho svět (pouze u dětí v MŠ)</a:t>
            </a:r>
          </a:p>
          <a:p>
            <a:r>
              <a:rPr lang="cs-CZ" sz="1400" smtClean="0"/>
              <a:t>Dítě a jeho psychika (pouze u dětí v MŠ)</a:t>
            </a:r>
          </a:p>
          <a:p>
            <a:r>
              <a:rPr lang="cs-CZ" sz="1400" smtClean="0"/>
              <a:t>Dítě a ten druhý (pouze u dětí v MŠ)</a:t>
            </a:r>
          </a:p>
          <a:p>
            <a:r>
              <a:rPr lang="cs-CZ" sz="1400" smtClean="0"/>
              <a:t>Ditě a společnost (pouze u dětí v MŠ)</a:t>
            </a:r>
          </a:p>
          <a:p>
            <a:r>
              <a:rPr lang="cs-CZ" sz="1400" smtClean="0"/>
              <a:t>Dítě a svět (pouze u dětí v MŠ)</a:t>
            </a:r>
          </a:p>
          <a:p>
            <a:r>
              <a:rPr lang="cs-CZ" sz="1400" smtClean="0"/>
              <a:t>Jazyk a jazyková komunikace</a:t>
            </a:r>
          </a:p>
          <a:p>
            <a:r>
              <a:rPr lang="cs-CZ" sz="1400" smtClean="0"/>
              <a:t>Matematika a její aplikace</a:t>
            </a:r>
          </a:p>
          <a:p>
            <a:r>
              <a:rPr lang="cs-CZ" sz="1400" smtClean="0"/>
              <a:t>Člověk a jeho svět</a:t>
            </a:r>
          </a:p>
          <a:p>
            <a:r>
              <a:rPr lang="cs-CZ" sz="1400" smtClean="0"/>
              <a:t>Člověk a společnost</a:t>
            </a:r>
          </a:p>
          <a:p>
            <a:r>
              <a:rPr lang="cs-CZ" sz="1400" smtClean="0"/>
              <a:t>Člověk a příroda</a:t>
            </a:r>
          </a:p>
          <a:p>
            <a:r>
              <a:rPr lang="cs-CZ" sz="1400" smtClean="0"/>
              <a:t>Umění a kultura</a:t>
            </a:r>
          </a:p>
          <a:p>
            <a:r>
              <a:rPr lang="cs-CZ" sz="1400" smtClean="0"/>
              <a:t>Člověk a zdraví</a:t>
            </a:r>
          </a:p>
          <a:p>
            <a:r>
              <a:rPr lang="cs-CZ" sz="1400" smtClean="0"/>
              <a:t>Člověk a svět práce</a:t>
            </a:r>
          </a:p>
        </p:txBody>
      </p:sp>
      <p:sp>
        <p:nvSpPr>
          <p:cNvPr id="34819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smtClean="0"/>
              <a:t>Klíčové kompetence</a:t>
            </a:r>
          </a:p>
        </p:txBody>
      </p:sp>
      <p:sp>
        <p:nvSpPr>
          <p:cNvPr id="34821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Vzdělávací oblasti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V RVP SE NEHOVOŘÍ O PŘEDMĚTECH, ALE O VZDĚLÁVACÍCH OBLASTECH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507413" cy="4679950"/>
          </a:xfrm>
        </p:spPr>
        <p:txBody>
          <a:bodyPr/>
          <a:lstStyle/>
          <a:p>
            <a:pPr marL="273050" indent="-273050" eaLnBrk="1" hangingPunct="1">
              <a:buFont typeface="Wingdings" pitchFamily="2" charset="2"/>
              <a:buChar char=""/>
            </a:pPr>
            <a:r>
              <a:rPr lang="cs-CZ" sz="2800" smtClean="0"/>
              <a:t>Jazyk a jazyková komunikace </a:t>
            </a:r>
            <a:r>
              <a:rPr lang="cs-CZ" sz="2000" smtClean="0"/>
              <a:t>(ČJ a literatura, cizí jazyk)</a:t>
            </a:r>
          </a:p>
          <a:p>
            <a:pPr marL="273050" indent="-273050" eaLnBrk="1" hangingPunct="1">
              <a:buFont typeface="Wingdings" pitchFamily="2" charset="2"/>
              <a:buChar char=""/>
            </a:pPr>
            <a:r>
              <a:rPr lang="cs-CZ" sz="2800" smtClean="0"/>
              <a:t>Matematika a její aplikace</a:t>
            </a:r>
          </a:p>
          <a:p>
            <a:pPr marL="273050" indent="-273050" eaLnBrk="1" hangingPunct="1">
              <a:buFont typeface="Wingdings" pitchFamily="2" charset="2"/>
              <a:buChar char=""/>
            </a:pPr>
            <a:r>
              <a:rPr lang="cs-CZ" sz="2800" smtClean="0"/>
              <a:t>Informační a komunikační technologie</a:t>
            </a:r>
          </a:p>
          <a:p>
            <a:pPr marL="273050" indent="-273050" eaLnBrk="1" hangingPunct="1">
              <a:buFont typeface="Wingdings" pitchFamily="2" charset="2"/>
              <a:buChar char=""/>
            </a:pPr>
            <a:r>
              <a:rPr lang="cs-CZ" sz="2800" smtClean="0"/>
              <a:t>Člověk a jeho svět </a:t>
            </a:r>
            <a:r>
              <a:rPr lang="cs-CZ" sz="1800" smtClean="0"/>
              <a:t>(Vlastivěda, Prvouka, Přírodopis)</a:t>
            </a:r>
          </a:p>
          <a:p>
            <a:pPr marL="273050" indent="-273050" eaLnBrk="1" hangingPunct="1">
              <a:buFont typeface="Wingdings" pitchFamily="2" charset="2"/>
              <a:buChar char=""/>
            </a:pPr>
            <a:r>
              <a:rPr lang="cs-CZ" sz="2800" smtClean="0"/>
              <a:t>Člověk a společnost </a:t>
            </a:r>
            <a:r>
              <a:rPr lang="cs-CZ" sz="2000" smtClean="0"/>
              <a:t>(Dějepis, Výchova k občanství)</a:t>
            </a:r>
          </a:p>
          <a:p>
            <a:pPr marL="273050" indent="-273050" eaLnBrk="1" hangingPunct="1">
              <a:buFont typeface="Wingdings" pitchFamily="2" charset="2"/>
              <a:buChar char=""/>
            </a:pPr>
            <a:r>
              <a:rPr lang="cs-CZ" sz="2800" smtClean="0"/>
              <a:t>Člověk a příroda </a:t>
            </a:r>
            <a:r>
              <a:rPr lang="cs-CZ" sz="2000" smtClean="0"/>
              <a:t>(Fyzika, Chemie, Přírodopis, Zeměpis)</a:t>
            </a:r>
          </a:p>
          <a:p>
            <a:pPr marL="273050" indent="-273050" eaLnBrk="1" hangingPunct="1">
              <a:buFont typeface="Wingdings" pitchFamily="2" charset="2"/>
              <a:buChar char=""/>
            </a:pPr>
            <a:r>
              <a:rPr lang="cs-CZ" sz="2800" smtClean="0"/>
              <a:t>Umění a kultura </a:t>
            </a:r>
            <a:r>
              <a:rPr lang="cs-CZ" sz="2000" smtClean="0"/>
              <a:t>(Hv, Vv)</a:t>
            </a:r>
          </a:p>
          <a:p>
            <a:pPr marL="273050" indent="-273050" eaLnBrk="1" hangingPunct="1">
              <a:buFont typeface="Wingdings" pitchFamily="2" charset="2"/>
              <a:buChar char=""/>
            </a:pPr>
            <a:r>
              <a:rPr lang="cs-CZ" sz="2800" smtClean="0"/>
              <a:t>Člověk a zdraví </a:t>
            </a:r>
            <a:r>
              <a:rPr lang="cs-CZ" sz="2000" smtClean="0"/>
              <a:t>(Výchove ke zdraví, Tv)</a:t>
            </a:r>
          </a:p>
          <a:p>
            <a:pPr marL="273050" indent="-273050" eaLnBrk="1" hangingPunct="1">
              <a:buFont typeface="Wingdings" pitchFamily="2" charset="2"/>
              <a:buChar char=""/>
            </a:pPr>
            <a:r>
              <a:rPr lang="cs-CZ" sz="2800" smtClean="0"/>
              <a:t>Člověk a svět práce </a:t>
            </a:r>
            <a:r>
              <a:rPr lang="cs-CZ" sz="1800" smtClean="0"/>
              <a:t>(Rodinná výchovy, Pracovní výchova)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229600" cy="1008062"/>
          </a:xfrm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 </a:t>
            </a:r>
            <a:r>
              <a:rPr lang="cs-CZ" smtClean="0"/>
              <a:t>Průřezová témata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412875"/>
            <a:ext cx="8362950" cy="4454525"/>
          </a:xfrm>
        </p:spPr>
        <p:txBody>
          <a:bodyPr>
            <a:normAutofit fontScale="92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/>
              <a:t>Reprezentují okruhy aktuálních problémů současného </a:t>
            </a:r>
            <a:r>
              <a:rPr lang="cs-CZ" sz="2400" dirty="0" smtClean="0"/>
              <a:t>světa.</a:t>
            </a:r>
            <a:endParaRPr lang="cs-CZ" sz="2400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 smtClean="0"/>
              <a:t>Procházejí </a:t>
            </a:r>
            <a:r>
              <a:rPr lang="cs-CZ" sz="2400" dirty="0"/>
              <a:t>napříč vzdělávacími oblastmi a přispívají tak </a:t>
            </a:r>
            <a:r>
              <a:rPr lang="cs-CZ" sz="2400" dirty="0" smtClean="0"/>
              <a:t>k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 smtClean="0"/>
              <a:t>ucelenosti </a:t>
            </a:r>
            <a:r>
              <a:rPr lang="cs-CZ" sz="2400" dirty="0"/>
              <a:t>znalostí, dovedností a </a:t>
            </a:r>
            <a:r>
              <a:rPr lang="cs-CZ" sz="2400" dirty="0" smtClean="0"/>
              <a:t>schopností. Jsou </a:t>
            </a:r>
            <a:r>
              <a:rPr lang="cs-CZ" sz="2400" dirty="0"/>
              <a:t>povinné </a:t>
            </a:r>
            <a:r>
              <a:rPr lang="cs-CZ" sz="2400" dirty="0" smtClean="0"/>
              <a:t>a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 smtClean="0"/>
              <a:t>škola </a:t>
            </a:r>
            <a:r>
              <a:rPr lang="cs-CZ" sz="2400" dirty="0"/>
              <a:t>je musí svým žákům </a:t>
            </a:r>
            <a:r>
              <a:rPr lang="cs-CZ" sz="2400" dirty="0" smtClean="0"/>
              <a:t>nabídnout.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400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Osobnostní a sociální výchova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Výchova demokratického občana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Výchova k myšlení v evropských a globálních souvislostech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Multikulturní výchova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Environmentální výchova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Mediální výchova</a:t>
            </a:r>
            <a:endParaRPr lang="cs-CZ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RVP a kde ho najít 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/>
              <a:t>Metodicky portál: Inspirace a zkušenosti učitelů</a:t>
            </a:r>
          </a:p>
          <a:p>
            <a:pPr eaLnBrk="1" hangingPunct="1"/>
            <a:r>
              <a:rPr lang="cs-CZ" smtClean="0">
                <a:hlinkClick r:id="rId2"/>
              </a:rPr>
              <a:t>http://rvp.cz/</a:t>
            </a: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8915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000" b="1" i="1" smtClean="0">
                <a:hlinkClick r:id="rId2"/>
              </a:rPr>
              <a:t>Rámcový vzdělávací program pro předškolní vzdělávání – RVP PV</a:t>
            </a:r>
          </a:p>
          <a:p>
            <a:pPr eaLnBrk="1" hangingPunct="1"/>
            <a:r>
              <a:rPr lang="cs-CZ" sz="2000" b="1" i="1" smtClean="0">
                <a:hlinkClick r:id="rId2"/>
              </a:rPr>
              <a:t> </a:t>
            </a:r>
            <a:r>
              <a:rPr lang="cs-CZ" sz="2000" b="1" i="1" smtClean="0">
                <a:hlinkClick r:id="rId3"/>
              </a:rPr>
              <a:t>Rámcový vzdělávací program pro základní vzdělávání + příloha upravující vzdělávání žáků s lehkým mentálním postižením – RVP ZV a RVP ZV-LMP</a:t>
            </a:r>
            <a:endParaRPr lang="cs-CZ" sz="2000" b="1" i="1" smtClean="0"/>
          </a:p>
          <a:p>
            <a:pPr eaLnBrk="1" hangingPunct="1"/>
            <a:r>
              <a:rPr lang="cs-CZ" sz="2000" b="1" i="1" smtClean="0">
                <a:hlinkClick r:id="rId4"/>
              </a:rPr>
              <a:t>Rámcový vzdělávací program pro gymnázia – RVP G </a:t>
            </a:r>
            <a:endParaRPr lang="cs-CZ" sz="2000" smtClean="0"/>
          </a:p>
          <a:p>
            <a:pPr eaLnBrk="1" hangingPunct="1"/>
            <a:r>
              <a:rPr lang="cs-CZ" sz="2000" b="1" i="1" smtClean="0">
                <a:hlinkClick r:id="rId3"/>
              </a:rPr>
              <a:t>Rámcový vzdělávací program pro základní vzdělávání + příloha upravující vzdělávání žáků s lehkým mentálním postižením – RVP ZV a RVP ZV-LMP</a:t>
            </a:r>
            <a:endParaRPr lang="cs-CZ" sz="2000" b="1" i="1" smtClean="0"/>
          </a:p>
          <a:p>
            <a:pPr eaLnBrk="1" hangingPunct="1"/>
            <a:r>
              <a:rPr lang="cs-CZ" sz="2000" b="1" i="1" smtClean="0">
                <a:hlinkClick r:id="rId5"/>
              </a:rPr>
              <a:t>Rámcový vzdělávací program pro obor vzdělávání základní škola speciální – RVP ZŠS</a:t>
            </a:r>
            <a:r>
              <a:rPr lang="cs-CZ" sz="2000" b="1" i="1" smtClean="0"/>
              <a:t> (dříve pomocná)</a:t>
            </a:r>
          </a:p>
          <a:p>
            <a:pPr eaLnBrk="1" hangingPunct="1"/>
            <a:r>
              <a:rPr lang="cs-CZ" sz="2000" b="1" i="1" smtClean="0">
                <a:hlinkClick r:id="rId6"/>
              </a:rPr>
              <a:t>Rámcový vzdělávací program pro obor vzdělání praktická škola - RVP PRŠ</a:t>
            </a:r>
            <a:r>
              <a:rPr lang="cs-CZ" sz="2000" b="1" i="1" smtClean="0"/>
              <a:t> (dříve zvláštní)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Knihovny a školy</a:t>
            </a:r>
          </a:p>
        </p:txBody>
      </p:sp>
      <p:sp>
        <p:nvSpPr>
          <p:cNvPr id="27651" name="Zástupný symbol pro text 3"/>
          <p:cNvSpPr>
            <a:spLocks noGrp="1"/>
          </p:cNvSpPr>
          <p:nvPr>
            <p:ph type="body" idx="1"/>
          </p:nvPr>
        </p:nvSpPr>
        <p:spPr>
          <a:xfrm>
            <a:off x="428625" y="1143000"/>
            <a:ext cx="4040188" cy="639763"/>
          </a:xfrm>
        </p:spPr>
        <p:txBody>
          <a:bodyPr/>
          <a:lstStyle/>
          <a:p>
            <a:r>
              <a:rPr lang="cs-CZ" smtClean="0"/>
              <a:t>Knihovna</a:t>
            </a:r>
          </a:p>
        </p:txBody>
      </p:sp>
      <p:sp>
        <p:nvSpPr>
          <p:cNvPr id="27652" name="Zástupný symbol pro obsah 4"/>
          <p:cNvSpPr>
            <a:spLocks noGrp="1"/>
          </p:cNvSpPr>
          <p:nvPr>
            <p:ph sz="half" idx="2"/>
          </p:nvPr>
        </p:nvSpPr>
        <p:spPr>
          <a:xfrm>
            <a:off x="428625" y="1928812"/>
            <a:ext cx="4040188" cy="2643196"/>
          </a:xfrm>
        </p:spPr>
        <p:txBody>
          <a:bodyPr>
            <a:normAutofit fontScale="55000" lnSpcReduction="20000"/>
          </a:bodyPr>
          <a:lstStyle/>
          <a:p>
            <a:r>
              <a:rPr lang="cs-CZ" sz="2400" dirty="0" smtClean="0"/>
              <a:t>Spousta zdrojů bez osnov</a:t>
            </a:r>
          </a:p>
          <a:p>
            <a:r>
              <a:rPr lang="cs-CZ" sz="2400" dirty="0" smtClean="0"/>
              <a:t>Kavárna</a:t>
            </a:r>
          </a:p>
          <a:p>
            <a:r>
              <a:rPr lang="cs-CZ" sz="2400" dirty="0" smtClean="0"/>
              <a:t>Svoboda vzdělávání</a:t>
            </a:r>
          </a:p>
          <a:p>
            <a:r>
              <a:rPr lang="cs-CZ" sz="2400" dirty="0" smtClean="0"/>
              <a:t>Čtení pro zábavu</a:t>
            </a:r>
          </a:p>
          <a:p>
            <a:r>
              <a:rPr lang="cs-CZ" sz="2400" dirty="0" smtClean="0"/>
              <a:t>Volný čas </a:t>
            </a:r>
          </a:p>
          <a:p>
            <a:r>
              <a:rPr lang="cs-CZ" sz="2400" dirty="0" smtClean="0"/>
              <a:t>Ticho</a:t>
            </a:r>
          </a:p>
          <a:p>
            <a:r>
              <a:rPr lang="cs-CZ" sz="2400" dirty="0" smtClean="0"/>
              <a:t>Zájem</a:t>
            </a:r>
          </a:p>
          <a:p>
            <a:r>
              <a:rPr lang="cs-CZ" sz="2400" dirty="0" smtClean="0"/>
              <a:t>Liberální přístup</a:t>
            </a:r>
          </a:p>
          <a:p>
            <a:r>
              <a:rPr lang="cs-CZ" sz="2400" dirty="0" smtClean="0"/>
              <a:t>Celý život</a:t>
            </a:r>
          </a:p>
          <a:p>
            <a:r>
              <a:rPr lang="cs-CZ" sz="2400" dirty="0" smtClean="0"/>
              <a:t>Místo, kde můžu vyjádřit svůj názor</a:t>
            </a:r>
          </a:p>
          <a:p>
            <a:endParaRPr lang="cs-CZ" dirty="0" smtClean="0"/>
          </a:p>
        </p:txBody>
      </p:sp>
      <p:sp>
        <p:nvSpPr>
          <p:cNvPr id="27653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3438" y="1143000"/>
            <a:ext cx="4041775" cy="639763"/>
          </a:xfrm>
        </p:spPr>
        <p:txBody>
          <a:bodyPr/>
          <a:lstStyle/>
          <a:p>
            <a:r>
              <a:rPr lang="cs-CZ" smtClean="0"/>
              <a:t>Škola</a:t>
            </a:r>
          </a:p>
        </p:txBody>
      </p:sp>
      <p:sp>
        <p:nvSpPr>
          <p:cNvPr id="27654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3438" y="1928813"/>
            <a:ext cx="4041775" cy="1928812"/>
          </a:xfrm>
        </p:spPr>
        <p:txBody>
          <a:bodyPr>
            <a:normAutofit fontScale="92500" lnSpcReduction="10000"/>
          </a:bodyPr>
          <a:lstStyle/>
          <a:p>
            <a:r>
              <a:rPr lang="cs-CZ" sz="1400" dirty="0" smtClean="0"/>
              <a:t>Osnovy</a:t>
            </a:r>
          </a:p>
          <a:p>
            <a:r>
              <a:rPr lang="cs-CZ" sz="1400" dirty="0" smtClean="0"/>
              <a:t>Jídelna</a:t>
            </a:r>
          </a:p>
          <a:p>
            <a:r>
              <a:rPr lang="cs-CZ" sz="1400" dirty="0" smtClean="0"/>
              <a:t>Přesně stanovená výuka</a:t>
            </a:r>
          </a:p>
          <a:p>
            <a:r>
              <a:rPr lang="cs-CZ" sz="1400" dirty="0" smtClean="0"/>
              <a:t>Musíš, měl bys..</a:t>
            </a:r>
          </a:p>
          <a:p>
            <a:r>
              <a:rPr lang="cs-CZ" sz="1400" dirty="0" smtClean="0"/>
              <a:t>Stres</a:t>
            </a:r>
          </a:p>
          <a:p>
            <a:r>
              <a:rPr lang="cs-CZ" sz="1400" dirty="0" smtClean="0"/>
              <a:t>Dozor </a:t>
            </a:r>
          </a:p>
          <a:p>
            <a:r>
              <a:rPr lang="cs-CZ" sz="1400" dirty="0" smtClean="0"/>
              <a:t>Nedobrovolnost</a:t>
            </a:r>
          </a:p>
        </p:txBody>
      </p:sp>
      <p:sp>
        <p:nvSpPr>
          <p:cNvPr id="27655" name="TextovéPole 8"/>
          <p:cNvSpPr txBox="1">
            <a:spLocks noChangeArrowheads="1"/>
          </p:cNvSpPr>
          <p:nvPr/>
        </p:nvSpPr>
        <p:spPr bwMode="auto">
          <a:xfrm>
            <a:off x="3929063" y="3929066"/>
            <a:ext cx="485775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/>
              <a:t>MAJÍ SPOLEČNÉHO:</a:t>
            </a:r>
          </a:p>
          <a:p>
            <a:endParaRPr lang="cs-CZ" dirty="0"/>
          </a:p>
          <a:p>
            <a:r>
              <a:rPr lang="cs-CZ" dirty="0"/>
              <a:t>Knihovníci, učitelé                  Kreativita</a:t>
            </a:r>
          </a:p>
          <a:p>
            <a:r>
              <a:rPr lang="cs-CZ" dirty="0"/>
              <a:t>Kulturní akce                          Spolupráce</a:t>
            </a:r>
          </a:p>
          <a:p>
            <a:r>
              <a:rPr lang="cs-CZ" dirty="0"/>
              <a:t>Učebnice, knihy                      Vzdělávání</a:t>
            </a:r>
          </a:p>
          <a:p>
            <a:r>
              <a:rPr lang="cs-CZ" dirty="0"/>
              <a:t>Zvídavost                               Výchova</a:t>
            </a:r>
          </a:p>
          <a:p>
            <a:r>
              <a:rPr lang="cs-CZ" dirty="0"/>
              <a:t>Motivace                                 Rozvoj</a:t>
            </a:r>
          </a:p>
          <a:p>
            <a:r>
              <a:rPr lang="cs-CZ" dirty="0"/>
              <a:t>Informace                                </a:t>
            </a:r>
            <a:r>
              <a:rPr lang="cs-CZ" dirty="0">
                <a:solidFill>
                  <a:srgbClr val="FF0000"/>
                </a:solidFill>
              </a:rPr>
              <a:t>RVP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7656" name="TextovéPole 9"/>
          <p:cNvSpPr txBox="1">
            <a:spLocks noChangeArrowheads="1"/>
          </p:cNvSpPr>
          <p:nvPr/>
        </p:nvSpPr>
        <p:spPr bwMode="auto">
          <a:xfrm>
            <a:off x="500063" y="6429375"/>
            <a:ext cx="6429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Podklady z přednášek předmětu Podpora čtenářství.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pPr eaLnBrk="1" hangingPunct="1"/>
            <a:r>
              <a:rPr lang="cs-CZ" smtClean="0"/>
              <a:t>RVP</a:t>
            </a:r>
          </a:p>
        </p:txBody>
      </p:sp>
      <p:pic>
        <p:nvPicPr>
          <p:cNvPr id="28675" name="Picture 6" descr="800PX-~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5175" y="1831975"/>
            <a:ext cx="8054975" cy="39671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82650"/>
          </a:xfrm>
        </p:spPr>
        <p:txBody>
          <a:bodyPr/>
          <a:lstStyle/>
          <a:p>
            <a:pPr eaLnBrk="1" hangingPunct="1"/>
            <a:r>
              <a:rPr lang="cs-CZ" smtClean="0"/>
              <a:t>Co RVP přináší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8229600" cy="5184775"/>
          </a:xfrm>
        </p:spPr>
        <p:txBody>
          <a:bodyPr/>
          <a:lstStyle/>
          <a:p>
            <a:pPr eaLnBrk="1" hangingPunct="1"/>
            <a:r>
              <a:rPr lang="cs-CZ" sz="2400" smtClean="0"/>
              <a:t>Dává větší pravomoci škole, která se může v rámci svého ŠVP zaměřit na určitá témata.</a:t>
            </a:r>
          </a:p>
          <a:p>
            <a:pPr eaLnBrk="1" hangingPunct="1"/>
            <a:r>
              <a:rPr lang="cs-CZ" sz="2400" smtClean="0"/>
              <a:t>Neobsahuje klasické osnovy, co se kdy má učit, ale obsahuje </a:t>
            </a:r>
            <a:r>
              <a:rPr lang="cs-CZ" sz="2400" b="1" smtClean="0"/>
              <a:t>výstupy – </a:t>
            </a:r>
            <a:r>
              <a:rPr lang="cs-CZ" sz="2400" smtClean="0"/>
              <a:t>co by měl žák po absolvování vzdělávací oblasti umět.</a:t>
            </a:r>
          </a:p>
          <a:p>
            <a:pPr eaLnBrk="1" hangingPunct="1"/>
            <a:r>
              <a:rPr lang="cs-CZ" sz="2400" smtClean="0"/>
              <a:t>Snaží se o integraci poznatků z různých předmětů.</a:t>
            </a:r>
          </a:p>
          <a:p>
            <a:pPr eaLnBrk="1" hangingPunct="1"/>
            <a:r>
              <a:rPr lang="cs-CZ" sz="2400" smtClean="0"/>
              <a:t>Měřítkem pro splnění úkolů učitele už nemá být, zda „probral všechno učivo z osnov“. Práce učitele spočívá spíše v tom, že </a:t>
            </a:r>
            <a:r>
              <a:rPr lang="cs-CZ" sz="2400" b="1" smtClean="0"/>
              <a:t>účinně vede žáka ke klíčovým kompetencím a k očekávaným výstupům oborů</a:t>
            </a:r>
            <a:r>
              <a:rPr lang="cs-CZ" sz="2400" smtClean="0"/>
              <a:t>. </a:t>
            </a:r>
          </a:p>
          <a:p>
            <a:pPr eaLnBrk="1" hangingPunct="1"/>
            <a:r>
              <a:rPr lang="cs-CZ" sz="2400" smtClean="0"/>
              <a:t>Očekává se také, že budou ve výuce používány některé nové strategie a metody.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smtClean="0"/>
              <a:t>Co se nás bude týkat při vkládání programů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Klíčové kompetence</a:t>
            </a:r>
          </a:p>
          <a:p>
            <a:r>
              <a:rPr lang="cs-CZ" smtClean="0"/>
              <a:t>Vzdělávací oblasti</a:t>
            </a:r>
          </a:p>
          <a:p>
            <a:r>
              <a:rPr lang="cs-CZ" smtClean="0"/>
              <a:t>Průřezová témata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pic>
        <p:nvPicPr>
          <p:cNvPr id="30724" name="Obrázek 3" descr="souboj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8" y="1928813"/>
            <a:ext cx="3043237" cy="368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Klíčové </a:t>
            </a:r>
            <a:r>
              <a:rPr lang="cs-CZ" dirty="0" smtClean="0"/>
              <a:t>kompetence (sami si odpovězte)</a:t>
            </a:r>
            <a:endParaRPr lang="cs-CZ" dirty="0" smtClean="0"/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Co nás vede k realizaci programů pro děti?</a:t>
            </a:r>
          </a:p>
          <a:p>
            <a:r>
              <a:rPr lang="cs-CZ" smtClean="0"/>
              <a:t>Jaké znalosti musíme mít?</a:t>
            </a:r>
          </a:p>
          <a:p>
            <a:r>
              <a:rPr lang="cs-CZ" smtClean="0"/>
              <a:t>Jaké dovednosti musíme ovládat?</a:t>
            </a:r>
          </a:p>
          <a:p>
            <a:r>
              <a:rPr lang="cs-CZ" smtClean="0"/>
              <a:t>Jaké postoje musíme zastávat?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A jak to souvisí s klíčovými kompetencemi v RVP?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Klíčové kompetence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A jak to souvisí s klíčovými kompetencemi v RVP?</a:t>
            </a:r>
          </a:p>
          <a:p>
            <a:r>
              <a:rPr lang="cs-CZ" smtClean="0"/>
              <a:t>Jaké </a:t>
            </a:r>
            <a:r>
              <a:rPr lang="cs-CZ" smtClean="0">
                <a:solidFill>
                  <a:srgbClr val="FF0000"/>
                </a:solidFill>
              </a:rPr>
              <a:t>znalosti</a:t>
            </a:r>
            <a:r>
              <a:rPr lang="cs-CZ" smtClean="0"/>
              <a:t> musíme mít?</a:t>
            </a:r>
          </a:p>
          <a:p>
            <a:r>
              <a:rPr lang="cs-CZ" smtClean="0"/>
              <a:t>Jaké </a:t>
            </a:r>
            <a:r>
              <a:rPr lang="cs-CZ" smtClean="0">
                <a:solidFill>
                  <a:srgbClr val="FF0000"/>
                </a:solidFill>
              </a:rPr>
              <a:t>dovednosti</a:t>
            </a:r>
            <a:r>
              <a:rPr lang="cs-CZ" smtClean="0"/>
              <a:t> musíme ovládat?</a:t>
            </a:r>
          </a:p>
          <a:p>
            <a:r>
              <a:rPr lang="cs-CZ" smtClean="0"/>
              <a:t>Jaké </a:t>
            </a:r>
            <a:r>
              <a:rPr lang="cs-CZ" smtClean="0">
                <a:solidFill>
                  <a:srgbClr val="FF0000"/>
                </a:solidFill>
              </a:rPr>
              <a:t>postoje</a:t>
            </a:r>
            <a:r>
              <a:rPr lang="cs-CZ" smtClean="0"/>
              <a:t> musíme zastávat?</a:t>
            </a:r>
          </a:p>
          <a:p>
            <a:endParaRPr lang="cs-CZ" smtClean="0"/>
          </a:p>
          <a:p>
            <a:r>
              <a:rPr lang="cs-CZ" sz="2400" smtClean="0"/>
              <a:t>Klíčové kompetence představují </a:t>
            </a:r>
            <a:r>
              <a:rPr lang="cs-CZ" sz="2400" smtClean="0">
                <a:solidFill>
                  <a:srgbClr val="FF0000"/>
                </a:solidFill>
              </a:rPr>
              <a:t>souhrn vědomostí, dovedností, schopností, postojů a hodnot</a:t>
            </a:r>
            <a:r>
              <a:rPr lang="cs-CZ" sz="2400" smtClean="0"/>
              <a:t> důležitých pro osobní rozvoj a uplatnění každého člena společnosti.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Klíčové kompetence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smtClean="0"/>
              <a:t>K učení</a:t>
            </a:r>
          </a:p>
          <a:p>
            <a:r>
              <a:rPr lang="cs-CZ" sz="2800" smtClean="0"/>
              <a:t>Komunikativní </a:t>
            </a:r>
          </a:p>
          <a:p>
            <a:r>
              <a:rPr lang="cs-CZ" sz="2800" smtClean="0"/>
              <a:t>K řešení problémů</a:t>
            </a:r>
          </a:p>
          <a:p>
            <a:r>
              <a:rPr lang="cs-CZ" sz="2800" smtClean="0"/>
              <a:t>Sociální a personální</a:t>
            </a:r>
          </a:p>
          <a:p>
            <a:r>
              <a:rPr lang="cs-CZ" sz="2800" smtClean="0"/>
              <a:t>Občanské</a:t>
            </a:r>
          </a:p>
          <a:p>
            <a:r>
              <a:rPr lang="cs-CZ" sz="2800" smtClean="0"/>
              <a:t>Činnostní a občanské (pouze u žáků MŠ)</a:t>
            </a:r>
          </a:p>
          <a:p>
            <a:r>
              <a:rPr lang="cs-CZ" sz="2800" smtClean="0"/>
              <a:t>Pracovní (pouze u žáků ZŠ)</a:t>
            </a:r>
          </a:p>
          <a:p>
            <a:r>
              <a:rPr lang="cs-CZ" sz="2800" smtClean="0"/>
              <a:t>K podnikavosti (pouze u žáků SŠ)</a:t>
            </a:r>
          </a:p>
          <a:p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Aktivity </a:t>
            </a:r>
            <a:r>
              <a:rPr lang="cs-CZ" sz="2200" dirty="0" smtClean="0"/>
              <a:t>spojené s diskuzí ve skupině, schopnost parafrázovat sdělení, práce s desinformacemi, hledání vhodných komunikačních prostředků).</a:t>
            </a:r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 </a:t>
            </a:r>
            <a:r>
              <a:rPr lang="cs-CZ" dirty="0" smtClean="0"/>
              <a:t>Aktivity spojené s vyhledáváním informací k tématu, jejich třídění a využití např. při tvorbě školního projektu nebo pro lepší pochopení fungování knihovny, hledání souvislostí mezi různými vzdělávacími oblastmi (školními předměty).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programu se rozvíjí kompetence komunikativní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programu se rozvíjí kompetence k učení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</TotalTime>
  <Words>660</Words>
  <Application>Microsoft Office PowerPoint</Application>
  <PresentationFormat>Předvádění na obrazovce (4:3)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Medián</vt:lpstr>
      <vt:lpstr>Knihovny a školy Přednáška 13.10.2014</vt:lpstr>
      <vt:lpstr>Knihovny a školy</vt:lpstr>
      <vt:lpstr>RVP</vt:lpstr>
      <vt:lpstr>Co RVP přináší</vt:lpstr>
      <vt:lpstr>Co se nás bude týkat při vkládání programů</vt:lpstr>
      <vt:lpstr>Klíčové kompetence (sami si odpovězte)</vt:lpstr>
      <vt:lpstr>Klíčové kompetence</vt:lpstr>
      <vt:lpstr>Klíčové kompetence</vt:lpstr>
      <vt:lpstr>Příklady</vt:lpstr>
      <vt:lpstr>Rámcový vzdělávací program</vt:lpstr>
      <vt:lpstr>V RVP SE NEHOVOŘÍ O PŘEDMĚTECH, ALE O VZDĚLÁVACÍCH OBLASTECH</vt:lpstr>
      <vt:lpstr> Průřezová témata</vt:lpstr>
      <vt:lpstr>RVP a kde ho najít 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Knihovny a školy Přednáška 13.10.2014</dc:title>
  <dc:creator>Helca</dc:creator>
  <cp:lastModifiedBy>Helca</cp:lastModifiedBy>
  <cp:revision>4</cp:revision>
  <dcterms:created xsi:type="dcterms:W3CDTF">2014-10-15T04:50:54Z</dcterms:created>
  <dcterms:modified xsi:type="dcterms:W3CDTF">2014-10-15T05:22:00Z</dcterms:modified>
</cp:coreProperties>
</file>