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8" r:id="rId7"/>
    <p:sldId id="275" r:id="rId8"/>
    <p:sldId id="266" r:id="rId9"/>
    <p:sldId id="271" r:id="rId10"/>
    <p:sldId id="272" r:id="rId11"/>
    <p:sldId id="260" r:id="rId12"/>
    <p:sldId id="276" r:id="rId13"/>
    <p:sldId id="265" r:id="rId14"/>
    <p:sldId id="262" r:id="rId15"/>
    <p:sldId id="273" r:id="rId16"/>
    <p:sldId id="269" r:id="rId17"/>
    <p:sldId id="278" r:id="rId18"/>
    <p:sldId id="263" r:id="rId19"/>
    <p:sldId id="274" r:id="rId20"/>
    <p:sldId id="267" r:id="rId21"/>
    <p:sldId id="277" r:id="rId22"/>
    <p:sldId id="270" r:id="rId23"/>
    <p:sldId id="264" r:id="rId24"/>
    <p:sldId id="279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73" autoAdjust="0"/>
    <p:restoredTop sz="94650" autoAdjust="0"/>
  </p:normalViewPr>
  <p:slideViewPr>
    <p:cSldViewPr>
      <p:cViewPr varScale="1">
        <p:scale>
          <a:sx n="91" d="100"/>
          <a:sy n="91" d="100"/>
        </p:scale>
        <p:origin x="-111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1669-7324-4EF0-AD8B-F9B8E5DDEA74}" type="datetimeFigureOut">
              <a:rPr lang="cs-CZ" smtClean="0"/>
              <a:pPr/>
              <a:t>15.10.2014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4E6608-CC10-4489-8527-039FBEFB5C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1669-7324-4EF0-AD8B-F9B8E5DDEA74}" type="datetimeFigureOut">
              <a:rPr lang="cs-CZ" smtClean="0"/>
              <a:pPr/>
              <a:t>15.10.2014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6608-CC10-4489-8527-039FBEFB5C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1669-7324-4EF0-AD8B-F9B8E5DDEA74}" type="datetimeFigureOut">
              <a:rPr lang="cs-CZ" smtClean="0"/>
              <a:pPr/>
              <a:t>15.10.2014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6608-CC10-4489-8527-039FBEFB5C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1669-7324-4EF0-AD8B-F9B8E5DDEA74}" type="datetimeFigureOut">
              <a:rPr lang="cs-CZ" smtClean="0"/>
              <a:pPr/>
              <a:t>15.10.2014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4E6608-CC10-4489-8527-039FBEFB5C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1669-7324-4EF0-AD8B-F9B8E5DDEA74}" type="datetimeFigureOut">
              <a:rPr lang="cs-CZ" smtClean="0"/>
              <a:pPr/>
              <a:t>15.10.2014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6608-CC10-4489-8527-039FBEFB5C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1669-7324-4EF0-AD8B-F9B8E5DDEA74}" type="datetimeFigureOut">
              <a:rPr lang="cs-CZ" smtClean="0"/>
              <a:pPr/>
              <a:t>15.10.2014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6608-CC10-4489-8527-039FBEFB5C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1669-7324-4EF0-AD8B-F9B8E5DDEA74}" type="datetimeFigureOut">
              <a:rPr lang="cs-CZ" smtClean="0"/>
              <a:pPr/>
              <a:t>15.10.2014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D4E6608-CC10-4489-8527-039FBEFB5C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1669-7324-4EF0-AD8B-F9B8E5DDEA74}" type="datetimeFigureOut">
              <a:rPr lang="cs-CZ" smtClean="0"/>
              <a:pPr/>
              <a:t>15.10.2014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6608-CC10-4489-8527-039FBEFB5C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1669-7324-4EF0-AD8B-F9B8E5DDEA74}" type="datetimeFigureOut">
              <a:rPr lang="cs-CZ" smtClean="0"/>
              <a:pPr/>
              <a:t>15.10.2014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6608-CC10-4489-8527-039FBEFB5C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1669-7324-4EF0-AD8B-F9B8E5DDEA74}" type="datetimeFigureOut">
              <a:rPr lang="cs-CZ" smtClean="0"/>
              <a:pPr/>
              <a:t>15.10.2014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6608-CC10-4489-8527-039FBEFB5C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1669-7324-4EF0-AD8B-F9B8E5DDEA74}" type="datetimeFigureOut">
              <a:rPr lang="cs-CZ" smtClean="0"/>
              <a:pPr/>
              <a:t>15.10.2014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6608-CC10-4489-8527-039FBEFB5C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7A1669-7324-4EF0-AD8B-F9B8E5DDEA74}" type="datetimeFigureOut">
              <a:rPr lang="cs-CZ" smtClean="0"/>
              <a:pPr/>
              <a:t>15.10.2014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4E6608-CC10-4489-8527-039FBEFB5C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csandersenem.cz/" TargetMode="External"/><Relationship Id="rId2" Type="http://schemas.openxmlformats.org/officeDocument/2006/relationships/hyperlink" Target="https://plus.google.com/u/0/photos/100186316768000019338/albums/606941600757212390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m.nkp.cz/sekce.php3?page=05_St/kalendar.htm" TargetMode="External"/><Relationship Id="rId5" Type="http://schemas.openxmlformats.org/officeDocument/2006/relationships/hyperlink" Target="http://skip.nkp.cz/akcSkolaNaruby.htm" TargetMode="External"/><Relationship Id="rId4" Type="http://schemas.openxmlformats.org/officeDocument/2006/relationships/hyperlink" Target="http://skip.nkp.cz/akcTyden04plak.ht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5720" y="3143248"/>
            <a:ext cx="8458200" cy="1222375"/>
          </a:xfrm>
        </p:spPr>
        <p:txBody>
          <a:bodyPr/>
          <a:lstStyle/>
          <a:p>
            <a:r>
              <a:rPr lang="cs-CZ" dirty="0" smtClean="0"/>
              <a:t>Základní stavební kameny čtenářství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5720" y="2214554"/>
            <a:ext cx="8458200" cy="914400"/>
          </a:xfrm>
        </p:spPr>
        <p:txBody>
          <a:bodyPr/>
          <a:lstStyle/>
          <a:p>
            <a:r>
              <a:rPr lang="cs-CZ" dirty="0" smtClean="0"/>
              <a:t>VIKBB35 – vymezení z přednášek 29.9., 6.10</a:t>
            </a:r>
            <a:r>
              <a:rPr lang="cs-CZ" dirty="0" smtClean="0"/>
              <a:t>., 13.10.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8596" y="5572140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* Označené </a:t>
            </a:r>
            <a:r>
              <a:rPr lang="cs-CZ" dirty="0" err="1" smtClean="0"/>
              <a:t>slidy</a:t>
            </a:r>
            <a:r>
              <a:rPr lang="cs-CZ" dirty="0" smtClean="0"/>
              <a:t> vychází z diskuze studentů na přednáškách, nemusí zahrnovat komplexní odpovědí na dané otázky, ale i tak nabízí pohled na danou problematiku a mohou být pro vás </a:t>
            </a:r>
            <a:r>
              <a:rPr lang="cs-CZ" dirty="0" err="1" smtClean="0"/>
              <a:t>návodné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*Důvody, proč chodí do knihovny žáci </a:t>
            </a:r>
            <a:r>
              <a:rPr lang="cs-CZ" dirty="0" smtClean="0"/>
              <a:t>2.-4. ročníku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0"/>
            <a:r>
              <a:rPr lang="cs-CZ" dirty="0" smtClean="0"/>
              <a:t>Samozřejmě široká nabídka knih všeho druhu (povinná četba, časopisy) 14x</a:t>
            </a:r>
          </a:p>
          <a:p>
            <a:pPr lvl="0"/>
            <a:r>
              <a:rPr lang="cs-CZ" dirty="0" smtClean="0"/>
              <a:t>Pravidelná odpoledne s deskovými hrami 5x</a:t>
            </a:r>
          </a:p>
          <a:p>
            <a:pPr lvl="0"/>
            <a:r>
              <a:rPr lang="cs-CZ" dirty="0" smtClean="0"/>
              <a:t>CD, DVD</a:t>
            </a:r>
          </a:p>
          <a:p>
            <a:pPr lvl="0"/>
            <a:r>
              <a:rPr lang="cs-CZ" dirty="0" smtClean="0"/>
              <a:t>Nabídka </a:t>
            </a:r>
            <a:r>
              <a:rPr lang="cs-CZ" dirty="0" smtClean="0"/>
              <a:t>využití PC nejen ke studijním účelům</a:t>
            </a:r>
          </a:p>
          <a:p>
            <a:pPr lvl="0"/>
            <a:r>
              <a:rPr lang="cs-CZ" dirty="0" smtClean="0"/>
              <a:t>internet 6x</a:t>
            </a:r>
          </a:p>
          <a:p>
            <a:pPr lvl="0"/>
            <a:r>
              <a:rPr lang="cs-CZ" dirty="0" smtClean="0"/>
              <a:t>počítače 2x</a:t>
            </a:r>
          </a:p>
          <a:p>
            <a:pPr lvl="0"/>
            <a:r>
              <a:rPr lang="cs-CZ" dirty="0" smtClean="0"/>
              <a:t>Možnost </a:t>
            </a:r>
            <a:r>
              <a:rPr lang="cs-CZ" dirty="0" smtClean="0"/>
              <a:t>strávit v knihovně čas mezi školou a kroužkem  4x</a:t>
            </a:r>
          </a:p>
          <a:p>
            <a:pPr lvl="0"/>
            <a:r>
              <a:rPr lang="cs-CZ" dirty="0" smtClean="0"/>
              <a:t>Zábava</a:t>
            </a:r>
          </a:p>
          <a:p>
            <a:pPr lvl="0"/>
            <a:r>
              <a:rPr lang="cs-CZ" dirty="0" err="1" smtClean="0"/>
              <a:t>NsA</a:t>
            </a:r>
            <a:endParaRPr lang="cs-CZ" dirty="0" smtClean="0"/>
          </a:p>
          <a:p>
            <a:pPr lvl="0"/>
            <a:r>
              <a:rPr lang="cs-CZ" dirty="0" smtClean="0"/>
              <a:t>Kroužky </a:t>
            </a:r>
          </a:p>
          <a:p>
            <a:pPr lvl="0"/>
            <a:r>
              <a:rPr lang="cs-CZ" dirty="0" smtClean="0"/>
              <a:t> </a:t>
            </a:r>
            <a:r>
              <a:rPr lang="cs-CZ" dirty="0" smtClean="0"/>
              <a:t>Knihovna </a:t>
            </a:r>
            <a:r>
              <a:rPr lang="cs-CZ" dirty="0" smtClean="0"/>
              <a:t>je tu stále pro něho</a:t>
            </a:r>
          </a:p>
          <a:p>
            <a:pPr lvl="0"/>
            <a:r>
              <a:rPr lang="cs-CZ" dirty="0" smtClean="0"/>
              <a:t>Rozvoj </a:t>
            </a:r>
            <a:r>
              <a:rPr lang="cs-CZ" dirty="0" smtClean="0"/>
              <a:t>fantazie 3x</a:t>
            </a:r>
          </a:p>
          <a:p>
            <a:pPr lvl="0"/>
            <a:r>
              <a:rPr lang="cs-CZ" dirty="0" smtClean="0"/>
              <a:t>Obohacení kreativity</a:t>
            </a:r>
          </a:p>
          <a:p>
            <a:pPr lvl="0"/>
            <a:r>
              <a:rPr lang="cs-CZ" dirty="0" smtClean="0"/>
              <a:t>Kulturní instituce jako divadlo</a:t>
            </a:r>
          </a:p>
          <a:p>
            <a:pPr lvl="0"/>
            <a:r>
              <a:rPr lang="cs-CZ" dirty="0" smtClean="0"/>
              <a:t> </a:t>
            </a:r>
            <a:r>
              <a:rPr lang="cs-CZ" dirty="0" smtClean="0"/>
              <a:t>Vzdělávací </a:t>
            </a:r>
            <a:r>
              <a:rPr lang="cs-CZ" dirty="0" smtClean="0"/>
              <a:t>akce, besedy 6x</a:t>
            </a:r>
          </a:p>
          <a:p>
            <a:pPr lvl="0"/>
            <a:r>
              <a:rPr lang="cs-CZ" dirty="0" smtClean="0"/>
              <a:t>Naučit se něco nového</a:t>
            </a:r>
          </a:p>
          <a:p>
            <a:pPr lvl="0"/>
            <a:r>
              <a:rPr lang="cs-CZ" dirty="0" smtClean="0"/>
              <a:t>Rozvoj slovní zásoby 2x</a:t>
            </a:r>
          </a:p>
          <a:p>
            <a:pPr lvl="0"/>
            <a:r>
              <a:rPr lang="cs-CZ" dirty="0" smtClean="0"/>
              <a:t>Podpora čtenářství</a:t>
            </a:r>
          </a:p>
          <a:p>
            <a:pPr lvl="0"/>
            <a:r>
              <a:rPr lang="cs-CZ" dirty="0" smtClean="0"/>
              <a:t>Kvůli schopnosti hledat a najít odpovědi</a:t>
            </a:r>
          </a:p>
          <a:p>
            <a:pPr lvl="0"/>
            <a:r>
              <a:rPr lang="cs-CZ" dirty="0" smtClean="0"/>
              <a:t>Rozšíření obzoru pro vlastní budoucnost</a:t>
            </a:r>
          </a:p>
          <a:p>
            <a:pPr lvl="0"/>
            <a:r>
              <a:rPr lang="cs-CZ" dirty="0" smtClean="0"/>
              <a:t>Hledání pomoci</a:t>
            </a:r>
          </a:p>
          <a:p>
            <a:pPr lvl="0"/>
            <a:r>
              <a:rPr lang="cs-CZ" dirty="0" smtClean="0"/>
              <a:t>Zajímavá </a:t>
            </a:r>
            <a:r>
              <a:rPr lang="cs-CZ" dirty="0" smtClean="0"/>
              <a:t>témata</a:t>
            </a:r>
          </a:p>
          <a:p>
            <a:pPr lvl="0"/>
            <a:r>
              <a:rPr lang="cs-CZ" dirty="0" smtClean="0"/>
              <a:t> </a:t>
            </a:r>
            <a:r>
              <a:rPr lang="cs-CZ" dirty="0" smtClean="0"/>
              <a:t>podklady </a:t>
            </a:r>
            <a:r>
              <a:rPr lang="cs-CZ" dirty="0" smtClean="0"/>
              <a:t>pro referáty 2x</a:t>
            </a:r>
          </a:p>
          <a:p>
            <a:pPr lvl="0"/>
            <a:r>
              <a:rPr lang="cs-CZ" dirty="0" smtClean="0"/>
              <a:t>Naučí se orientovat v knihovně, výhoda pro budoucí studium </a:t>
            </a:r>
          </a:p>
          <a:p>
            <a:pPr lvl="0"/>
            <a:r>
              <a:rPr lang="cs-CZ" dirty="0" smtClean="0"/>
              <a:t>výzdoba </a:t>
            </a:r>
            <a:r>
              <a:rPr lang="cs-CZ" dirty="0" smtClean="0"/>
              <a:t>2x</a:t>
            </a:r>
          </a:p>
          <a:p>
            <a:pPr lvl="0"/>
            <a:r>
              <a:rPr lang="cs-CZ" dirty="0" smtClean="0"/>
              <a:t>Příjemné prostředí 3x</a:t>
            </a:r>
          </a:p>
          <a:p>
            <a:pPr lvl="0"/>
            <a:r>
              <a:rPr lang="cs-CZ" dirty="0" smtClean="0"/>
              <a:t>Odpočinkový prostor 2x</a:t>
            </a:r>
          </a:p>
          <a:p>
            <a:pPr lvl="0"/>
            <a:r>
              <a:rPr lang="cs-CZ" dirty="0" smtClean="0"/>
              <a:t>Dětské výtvarné práce pro knihovny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*2.-4. ročník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*9. ročník</a:t>
            </a:r>
            <a:endParaRPr lang="cs-CZ" dirty="0"/>
          </a:p>
        </p:txBody>
      </p:sp>
      <p:pic>
        <p:nvPicPr>
          <p:cNvPr id="5" name="Zástupný symbol pro obsah 4" descr="skenovat003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218875" y="1316038"/>
            <a:ext cx="2415238" cy="3941762"/>
          </a:xfrm>
        </p:spPr>
      </p:pic>
      <p:pic>
        <p:nvPicPr>
          <p:cNvPr id="10" name="Zástupný symbol pro obsah 9" descr="skenovat003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59669" y="1316038"/>
            <a:ext cx="2666486" cy="3941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*Důvody, proč chodí do knihovny žáci 9. ročníků </a:t>
            </a:r>
            <a:r>
              <a:rPr lang="cs-CZ" dirty="0" err="1" smtClean="0"/>
              <a:t>zŠ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03796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cs-CZ" sz="3700" dirty="0" smtClean="0"/>
              <a:t>Samozřejmě široká nabídka knih všeho druhu (povinná četba, časopisy) 14x</a:t>
            </a:r>
          </a:p>
          <a:p>
            <a:pPr lvl="0"/>
            <a:r>
              <a:rPr lang="cs-CZ" sz="3700" dirty="0" smtClean="0"/>
              <a:t>CD</a:t>
            </a:r>
            <a:r>
              <a:rPr lang="cs-CZ" sz="3700" dirty="0" smtClean="0"/>
              <a:t>, DVD</a:t>
            </a:r>
          </a:p>
          <a:p>
            <a:pPr lvl="0"/>
            <a:r>
              <a:rPr lang="cs-CZ" sz="3700" dirty="0" smtClean="0"/>
              <a:t>Dostupnost  </a:t>
            </a:r>
            <a:r>
              <a:rPr lang="cs-CZ" sz="3700" dirty="0" smtClean="0"/>
              <a:t>literatury</a:t>
            </a:r>
            <a:endParaRPr lang="cs-CZ" sz="3700" dirty="0" smtClean="0"/>
          </a:p>
          <a:p>
            <a:pPr lvl="0"/>
            <a:r>
              <a:rPr lang="cs-CZ" sz="3700" dirty="0" smtClean="0"/>
              <a:t> </a:t>
            </a:r>
            <a:r>
              <a:rPr lang="cs-CZ" sz="3700" dirty="0" smtClean="0"/>
              <a:t>Nabídka </a:t>
            </a:r>
            <a:r>
              <a:rPr lang="cs-CZ" sz="3700" dirty="0" smtClean="0"/>
              <a:t>využití PC nejen ke studijním účelům</a:t>
            </a:r>
          </a:p>
          <a:p>
            <a:pPr lvl="0"/>
            <a:r>
              <a:rPr lang="cs-CZ" sz="3700" dirty="0" smtClean="0"/>
              <a:t>internet 6x</a:t>
            </a:r>
          </a:p>
          <a:p>
            <a:pPr lvl="0"/>
            <a:r>
              <a:rPr lang="cs-CZ" sz="3700" dirty="0" smtClean="0"/>
              <a:t>počítače 2x</a:t>
            </a:r>
          </a:p>
          <a:p>
            <a:pPr lvl="0"/>
            <a:r>
              <a:rPr lang="cs-CZ" sz="3700" dirty="0" smtClean="0"/>
              <a:t>databáze</a:t>
            </a:r>
          </a:p>
          <a:p>
            <a:pPr lvl="0"/>
            <a:r>
              <a:rPr lang="cs-CZ" sz="3700" dirty="0" smtClean="0"/>
              <a:t> </a:t>
            </a:r>
            <a:r>
              <a:rPr lang="cs-CZ" sz="3700" dirty="0" smtClean="0"/>
              <a:t>Zábava</a:t>
            </a:r>
            <a:endParaRPr lang="cs-CZ" sz="3700" dirty="0" smtClean="0"/>
          </a:p>
          <a:p>
            <a:pPr lvl="0"/>
            <a:r>
              <a:rPr lang="cs-CZ" sz="3700" dirty="0" err="1" smtClean="0"/>
              <a:t>NsA</a:t>
            </a:r>
            <a:endParaRPr lang="cs-CZ" sz="3700" dirty="0" smtClean="0"/>
          </a:p>
          <a:p>
            <a:pPr lvl="0"/>
            <a:r>
              <a:rPr lang="cs-CZ" sz="3700" dirty="0" smtClean="0"/>
              <a:t> </a:t>
            </a:r>
            <a:r>
              <a:rPr lang="cs-CZ" sz="3700" dirty="0" smtClean="0"/>
              <a:t>Úspora </a:t>
            </a:r>
            <a:r>
              <a:rPr lang="cs-CZ" sz="3700" dirty="0" smtClean="0"/>
              <a:t>financí 2x</a:t>
            </a:r>
          </a:p>
          <a:p>
            <a:pPr lvl="0"/>
            <a:r>
              <a:rPr lang="cs-CZ" sz="3700" dirty="0" smtClean="0"/>
              <a:t>registrace zdarma (12-19 let, MZK), průkazka pro nadané </a:t>
            </a:r>
            <a:r>
              <a:rPr lang="cs-CZ" sz="3700" dirty="0" smtClean="0"/>
              <a:t>děti</a:t>
            </a:r>
            <a:endParaRPr lang="cs-CZ" sz="3700" dirty="0" smtClean="0"/>
          </a:p>
          <a:p>
            <a:pPr lvl="0"/>
            <a:r>
              <a:rPr lang="cs-CZ" sz="3700" dirty="0" smtClean="0"/>
              <a:t>Knihovna je tu stále pro něho</a:t>
            </a:r>
          </a:p>
          <a:p>
            <a:pPr lvl="0"/>
            <a:r>
              <a:rPr lang="cs-CZ" sz="3700" dirty="0" smtClean="0"/>
              <a:t>Možnost podílet se na činnosti knihoven</a:t>
            </a:r>
          </a:p>
          <a:p>
            <a:pPr lvl="0"/>
            <a:r>
              <a:rPr lang="cs-CZ" sz="3700" dirty="0" smtClean="0"/>
              <a:t>Obohacení kreativity</a:t>
            </a:r>
            <a:endParaRPr lang="cs-CZ" sz="3700" dirty="0" smtClean="0"/>
          </a:p>
          <a:p>
            <a:pPr lvl="0"/>
            <a:r>
              <a:rPr lang="cs-CZ" sz="3700" dirty="0" smtClean="0"/>
              <a:t>Vzdělávací akce, besedy 6x</a:t>
            </a:r>
          </a:p>
          <a:p>
            <a:pPr lvl="0"/>
            <a:r>
              <a:rPr lang="cs-CZ" sz="3700" dirty="0" smtClean="0"/>
              <a:t>Naučit se něco nového</a:t>
            </a:r>
          </a:p>
          <a:p>
            <a:pPr lvl="0"/>
            <a:r>
              <a:rPr lang="cs-CZ" sz="3700" dirty="0" smtClean="0"/>
              <a:t>Kvůli </a:t>
            </a:r>
            <a:r>
              <a:rPr lang="cs-CZ" sz="3700" dirty="0" smtClean="0"/>
              <a:t>schopnosti hledat a najít odpovědi</a:t>
            </a:r>
          </a:p>
          <a:p>
            <a:pPr lvl="0"/>
            <a:r>
              <a:rPr lang="cs-CZ" sz="3700" dirty="0" smtClean="0"/>
              <a:t>Rozšíření obzoru pro vlastní budoucnost</a:t>
            </a:r>
          </a:p>
          <a:p>
            <a:pPr lvl="0"/>
            <a:r>
              <a:rPr lang="cs-CZ" sz="3700" dirty="0" smtClean="0"/>
              <a:t>Budoucí studium</a:t>
            </a:r>
            <a:endParaRPr lang="cs-CZ" sz="3700" dirty="0" smtClean="0"/>
          </a:p>
          <a:p>
            <a:pPr lvl="0"/>
            <a:r>
              <a:rPr lang="cs-CZ" sz="3700" dirty="0" smtClean="0"/>
              <a:t>Zajímavá </a:t>
            </a:r>
            <a:r>
              <a:rPr lang="cs-CZ" sz="3700" dirty="0" smtClean="0"/>
              <a:t>témata</a:t>
            </a:r>
            <a:endParaRPr lang="cs-CZ" sz="3700" dirty="0" smtClean="0"/>
          </a:p>
          <a:p>
            <a:pPr lvl="0"/>
            <a:r>
              <a:rPr lang="cs-CZ" sz="3700" dirty="0" smtClean="0"/>
              <a:t>podklady pro referáty 2x</a:t>
            </a:r>
          </a:p>
          <a:p>
            <a:pPr lvl="0"/>
            <a:r>
              <a:rPr lang="cs-CZ" sz="3700" dirty="0" smtClean="0"/>
              <a:t>Příprava </a:t>
            </a:r>
            <a:r>
              <a:rPr lang="cs-CZ" sz="3700" dirty="0" smtClean="0"/>
              <a:t>na </a:t>
            </a:r>
            <a:r>
              <a:rPr lang="cs-CZ" sz="3700" dirty="0" err="1" smtClean="0"/>
              <a:t>příjímací</a:t>
            </a:r>
            <a:r>
              <a:rPr lang="cs-CZ" sz="3700" dirty="0" smtClean="0"/>
              <a:t> </a:t>
            </a:r>
            <a:r>
              <a:rPr lang="cs-CZ" sz="3700" dirty="0" smtClean="0"/>
              <a:t>zkoušky na </a:t>
            </a:r>
            <a:r>
              <a:rPr lang="cs-CZ" sz="3700" dirty="0" smtClean="0"/>
              <a:t>SŠ</a:t>
            </a:r>
            <a:endParaRPr lang="cs-CZ" sz="3700" dirty="0" smtClean="0"/>
          </a:p>
          <a:p>
            <a:pPr lvl="0"/>
            <a:r>
              <a:rPr lang="cs-CZ" sz="3700" dirty="0" smtClean="0"/>
              <a:t>Příjemné </a:t>
            </a:r>
            <a:r>
              <a:rPr lang="cs-CZ" sz="3700" dirty="0" smtClean="0"/>
              <a:t>prostředí 3x</a:t>
            </a:r>
          </a:p>
          <a:p>
            <a:pPr lvl="0"/>
            <a:r>
              <a:rPr lang="cs-CZ" sz="3700" dirty="0" smtClean="0"/>
              <a:t>Odpočinkový prostor 2x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714380"/>
          </a:xfrm>
        </p:spPr>
        <p:txBody>
          <a:bodyPr/>
          <a:lstStyle/>
          <a:p>
            <a:r>
              <a:rPr lang="cs-CZ" dirty="0" smtClean="0"/>
              <a:t>*Cílová skupina 5.-9. ročník </a:t>
            </a:r>
            <a:r>
              <a:rPr lang="cs-CZ" dirty="0" err="1" smtClean="0"/>
              <a:t>zŠ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857892"/>
          </a:xfrm>
        </p:spPr>
        <p:txBody>
          <a:bodyPr>
            <a:noAutofit/>
          </a:bodyPr>
          <a:lstStyle/>
          <a:p>
            <a:r>
              <a:rPr lang="cs-CZ" sz="1600" dirty="0" smtClean="0"/>
              <a:t>Knihovna se snaží zaujmout:</a:t>
            </a:r>
          </a:p>
          <a:p>
            <a:pPr lvl="1"/>
            <a:r>
              <a:rPr lang="cs-CZ" sz="1600" dirty="0" smtClean="0"/>
              <a:t>Příjemné prostředí,  výzdoba</a:t>
            </a:r>
          </a:p>
          <a:p>
            <a:pPr lvl="1"/>
            <a:r>
              <a:rPr lang="cs-CZ" sz="1600" dirty="0" smtClean="0"/>
              <a:t>Propagované akce (divadelní představení)</a:t>
            </a:r>
          </a:p>
          <a:p>
            <a:pPr lvl="1"/>
            <a:r>
              <a:rPr lang="cs-CZ" sz="1600" dirty="0" smtClean="0"/>
              <a:t>Dostupnost (knihovna v centru, blízko)</a:t>
            </a:r>
          </a:p>
          <a:p>
            <a:r>
              <a:rPr lang="cs-CZ" sz="1600" dirty="0" smtClean="0"/>
              <a:t>Knihovna se snaží získat:</a:t>
            </a:r>
          </a:p>
          <a:p>
            <a:pPr lvl="1"/>
            <a:r>
              <a:rPr lang="cs-CZ" sz="1600" dirty="0" smtClean="0"/>
              <a:t>Zábavnými akcemi, soutěžemi</a:t>
            </a:r>
          </a:p>
          <a:p>
            <a:pPr lvl="1"/>
            <a:r>
              <a:rPr lang="cs-CZ" sz="1600" dirty="0" smtClean="0"/>
              <a:t>Slevami při registraci</a:t>
            </a:r>
          </a:p>
          <a:p>
            <a:pPr lvl="1"/>
            <a:r>
              <a:rPr lang="cs-CZ" sz="1600" dirty="0" smtClean="0"/>
              <a:t>Dobře zásobený fond, nové knihy, povinná četba</a:t>
            </a:r>
          </a:p>
          <a:p>
            <a:r>
              <a:rPr lang="cs-CZ" sz="1600" dirty="0" smtClean="0"/>
              <a:t>Co musí v knihovně dodržovat:</a:t>
            </a:r>
          </a:p>
          <a:p>
            <a:pPr lvl="1"/>
            <a:r>
              <a:rPr lang="cs-CZ" sz="1600" dirty="0" smtClean="0"/>
              <a:t>To, co všichni: být ohleduplní ke knihám i k ostatním</a:t>
            </a:r>
          </a:p>
          <a:p>
            <a:pPr lvl="1"/>
            <a:r>
              <a:rPr lang="cs-CZ" sz="1600" dirty="0" smtClean="0"/>
              <a:t>Včas vracet knihy</a:t>
            </a:r>
          </a:p>
          <a:p>
            <a:pPr lvl="1"/>
            <a:r>
              <a:rPr lang="cs-CZ" sz="1600" dirty="0" smtClean="0"/>
              <a:t>Dodržovat řád knihovny</a:t>
            </a:r>
          </a:p>
          <a:p>
            <a:r>
              <a:rPr lang="cs-CZ" sz="1600" dirty="0" smtClean="0"/>
              <a:t>Jak se je knihovna snaží zabavit:</a:t>
            </a:r>
          </a:p>
          <a:p>
            <a:pPr lvl="1"/>
            <a:r>
              <a:rPr lang="cs-CZ" sz="1600" dirty="0" smtClean="0"/>
              <a:t>Knihami</a:t>
            </a:r>
          </a:p>
          <a:p>
            <a:pPr lvl="1"/>
            <a:r>
              <a:rPr lang="cs-CZ" sz="1600" dirty="0" smtClean="0"/>
              <a:t>Počítači</a:t>
            </a:r>
          </a:p>
          <a:p>
            <a:pPr lvl="1"/>
            <a:r>
              <a:rPr lang="cs-CZ" sz="1600" dirty="0" smtClean="0"/>
              <a:t>Výstavami, akcemi</a:t>
            </a:r>
          </a:p>
          <a:p>
            <a:r>
              <a:rPr lang="cs-CZ" sz="1600" dirty="0" smtClean="0"/>
              <a:t>Jak se je snaží vzdělávat:</a:t>
            </a:r>
          </a:p>
          <a:p>
            <a:pPr lvl="1"/>
            <a:r>
              <a:rPr lang="cs-CZ" sz="1600" dirty="0" smtClean="0"/>
              <a:t>Vzdělávacími akcemi pro školy (kurzy, workshopy…)</a:t>
            </a:r>
          </a:p>
          <a:p>
            <a:pPr lvl="1"/>
            <a:r>
              <a:rPr lang="cs-CZ" sz="1600" dirty="0" smtClean="0"/>
              <a:t>Doporučením knih, které by si měli přečíst (na stolech, výstavkách, paní knihovnice poradí…)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*Studenti SŠ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*Studenti </a:t>
            </a:r>
            <a:r>
              <a:rPr lang="cs-CZ" dirty="0" err="1" smtClean="0"/>
              <a:t>vŠ</a:t>
            </a:r>
            <a:endParaRPr lang="cs-CZ" dirty="0"/>
          </a:p>
        </p:txBody>
      </p:sp>
      <p:pic>
        <p:nvPicPr>
          <p:cNvPr id="7" name="Zástupný symbol pro obsah 6" descr="skenovat004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03685" y="1316038"/>
            <a:ext cx="2645618" cy="3941762"/>
          </a:xfrm>
        </p:spPr>
      </p:pic>
      <p:pic>
        <p:nvPicPr>
          <p:cNvPr id="8" name="Zástupný symbol pro obsah 7" descr="skenovat004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59669" y="1316038"/>
            <a:ext cx="2666486" cy="3941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*Důvody, proč chodí do knihovny </a:t>
            </a:r>
            <a:r>
              <a:rPr lang="cs-CZ" dirty="0" smtClean="0"/>
              <a:t>studenti </a:t>
            </a:r>
            <a:r>
              <a:rPr lang="cs-CZ" dirty="0" err="1" smtClean="0"/>
              <a:t>sŠ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0"/>
            <a:r>
              <a:rPr lang="cs-CZ" dirty="0" smtClean="0"/>
              <a:t>Samozřejmě široká nabídka knih všeho druhu (povinná četba, časopisy) 14x</a:t>
            </a:r>
          </a:p>
          <a:p>
            <a:pPr lvl="0"/>
            <a:r>
              <a:rPr lang="cs-CZ" dirty="0" smtClean="0"/>
              <a:t>Pravidelná odpoledne s deskovými hrami 5x</a:t>
            </a:r>
          </a:p>
          <a:p>
            <a:pPr lvl="0"/>
            <a:r>
              <a:rPr lang="cs-CZ" dirty="0" smtClean="0"/>
              <a:t>CD, DVD</a:t>
            </a:r>
          </a:p>
          <a:p>
            <a:pPr lvl="0"/>
            <a:r>
              <a:rPr lang="cs-CZ" dirty="0" smtClean="0"/>
              <a:t>Dostupnost módní literatury</a:t>
            </a:r>
          </a:p>
          <a:p>
            <a:pPr lvl="0"/>
            <a:r>
              <a:rPr lang="cs-CZ" dirty="0" smtClean="0"/>
              <a:t> </a:t>
            </a:r>
            <a:r>
              <a:rPr lang="cs-CZ" dirty="0" smtClean="0"/>
              <a:t>Nabídka </a:t>
            </a:r>
            <a:r>
              <a:rPr lang="cs-CZ" dirty="0" smtClean="0"/>
              <a:t>využití PC nejen ke studijním účelům</a:t>
            </a:r>
          </a:p>
          <a:p>
            <a:pPr lvl="0"/>
            <a:r>
              <a:rPr lang="cs-CZ" dirty="0" smtClean="0"/>
              <a:t>internet 6x</a:t>
            </a:r>
          </a:p>
          <a:p>
            <a:pPr lvl="0"/>
            <a:r>
              <a:rPr lang="cs-CZ" dirty="0" smtClean="0"/>
              <a:t>počítače 2x</a:t>
            </a:r>
          </a:p>
          <a:p>
            <a:pPr lvl="0"/>
            <a:r>
              <a:rPr lang="cs-CZ" dirty="0" smtClean="0"/>
              <a:t> </a:t>
            </a:r>
            <a:r>
              <a:rPr lang="cs-CZ" dirty="0" smtClean="0"/>
              <a:t>Zábava</a:t>
            </a:r>
            <a:endParaRPr lang="cs-CZ" dirty="0" smtClean="0"/>
          </a:p>
          <a:p>
            <a:pPr lvl="0"/>
            <a:r>
              <a:rPr lang="cs-CZ" dirty="0" err="1" smtClean="0"/>
              <a:t>NsA</a:t>
            </a:r>
            <a:endParaRPr lang="cs-CZ" dirty="0" smtClean="0"/>
          </a:p>
          <a:p>
            <a:pPr lvl="0"/>
            <a:r>
              <a:rPr lang="cs-CZ" dirty="0" smtClean="0"/>
              <a:t>Úspora </a:t>
            </a:r>
            <a:r>
              <a:rPr lang="cs-CZ" dirty="0" smtClean="0"/>
              <a:t>financí 2x</a:t>
            </a:r>
          </a:p>
          <a:p>
            <a:pPr lvl="0"/>
            <a:r>
              <a:rPr lang="cs-CZ" dirty="0" smtClean="0"/>
              <a:t>registrace zdarma (12-19 let, MZK), průkazka pro nadané děti</a:t>
            </a:r>
          </a:p>
          <a:p>
            <a:pPr lvl="0"/>
            <a:r>
              <a:rPr lang="cs-CZ" dirty="0" smtClean="0"/>
              <a:t> </a:t>
            </a:r>
            <a:r>
              <a:rPr lang="cs-CZ" dirty="0" smtClean="0"/>
              <a:t>Knihovna </a:t>
            </a:r>
            <a:r>
              <a:rPr lang="cs-CZ" dirty="0" smtClean="0"/>
              <a:t>je tu stále pro něho</a:t>
            </a:r>
          </a:p>
          <a:p>
            <a:pPr lvl="0"/>
            <a:r>
              <a:rPr lang="cs-CZ" dirty="0" smtClean="0"/>
              <a:t>Možnost podílet se na činnosti knihoven</a:t>
            </a:r>
          </a:p>
          <a:p>
            <a:pPr lvl="0"/>
            <a:r>
              <a:rPr lang="cs-CZ" dirty="0" smtClean="0"/>
              <a:t>Rozvoj fantazie 3x</a:t>
            </a:r>
          </a:p>
          <a:p>
            <a:pPr lvl="0"/>
            <a:r>
              <a:rPr lang="cs-CZ" dirty="0" smtClean="0"/>
              <a:t>Obohacení kreativity</a:t>
            </a:r>
          </a:p>
          <a:p>
            <a:pPr lvl="0"/>
            <a:r>
              <a:rPr lang="cs-CZ" dirty="0" smtClean="0"/>
              <a:t>Kulturní instituce jako divadlo</a:t>
            </a:r>
          </a:p>
          <a:p>
            <a:pPr lvl="0"/>
            <a:r>
              <a:rPr lang="cs-CZ" dirty="0" smtClean="0"/>
              <a:t> </a:t>
            </a:r>
            <a:r>
              <a:rPr lang="cs-CZ" dirty="0" smtClean="0"/>
              <a:t>Vzdělávací </a:t>
            </a:r>
            <a:r>
              <a:rPr lang="cs-CZ" dirty="0" smtClean="0"/>
              <a:t>akce, besedy 6x</a:t>
            </a:r>
          </a:p>
          <a:p>
            <a:pPr lvl="0"/>
            <a:r>
              <a:rPr lang="cs-CZ" dirty="0" smtClean="0"/>
              <a:t>Naučit se něco nového</a:t>
            </a:r>
          </a:p>
          <a:p>
            <a:pPr lvl="0"/>
            <a:r>
              <a:rPr lang="cs-CZ" dirty="0" smtClean="0"/>
              <a:t>Rozvoj slovní zásoby 2x</a:t>
            </a:r>
          </a:p>
          <a:p>
            <a:pPr lvl="0"/>
            <a:r>
              <a:rPr lang="cs-CZ" dirty="0" smtClean="0"/>
              <a:t>Podpora čtenářství</a:t>
            </a:r>
          </a:p>
          <a:p>
            <a:pPr lvl="0"/>
            <a:r>
              <a:rPr lang="cs-CZ" dirty="0" smtClean="0"/>
              <a:t>Kvůli schopnosti hledat a najít odpovědi</a:t>
            </a:r>
          </a:p>
          <a:p>
            <a:pPr lvl="0"/>
            <a:r>
              <a:rPr lang="cs-CZ" dirty="0" smtClean="0"/>
              <a:t>Rozšíření obzoru pro vlastní budoucnost</a:t>
            </a:r>
          </a:p>
          <a:p>
            <a:pPr lvl="0"/>
            <a:r>
              <a:rPr lang="cs-CZ" dirty="0" smtClean="0"/>
              <a:t>Hledání pomoci</a:t>
            </a:r>
          </a:p>
          <a:p>
            <a:pPr lvl="0"/>
            <a:r>
              <a:rPr lang="cs-CZ" dirty="0" smtClean="0"/>
              <a:t>Budoucí studium, zvykání si na školní prostředí VŠ</a:t>
            </a:r>
          </a:p>
          <a:p>
            <a:pPr lvl="0"/>
            <a:r>
              <a:rPr lang="cs-CZ" dirty="0" smtClean="0"/>
              <a:t>Zajímavá témata</a:t>
            </a:r>
          </a:p>
          <a:p>
            <a:pPr lvl="0"/>
            <a:r>
              <a:rPr lang="cs-CZ" dirty="0" smtClean="0"/>
              <a:t> </a:t>
            </a:r>
            <a:r>
              <a:rPr lang="cs-CZ" dirty="0" smtClean="0"/>
              <a:t>podklady </a:t>
            </a:r>
            <a:r>
              <a:rPr lang="cs-CZ" dirty="0" smtClean="0"/>
              <a:t>pro referáty 2x</a:t>
            </a:r>
          </a:p>
          <a:p>
            <a:pPr lvl="0"/>
            <a:r>
              <a:rPr lang="cs-CZ" dirty="0" smtClean="0"/>
              <a:t>Naučí se orientovat v knihovně, výhoda pro budoucí studium </a:t>
            </a:r>
          </a:p>
          <a:p>
            <a:pPr lvl="0"/>
            <a:r>
              <a:rPr lang="cs-CZ" dirty="0" smtClean="0"/>
              <a:t>Příjemné </a:t>
            </a:r>
            <a:r>
              <a:rPr lang="cs-CZ" dirty="0" smtClean="0"/>
              <a:t>prostředí 3x</a:t>
            </a:r>
          </a:p>
          <a:p>
            <a:pPr lvl="0"/>
            <a:r>
              <a:rPr lang="cs-CZ" dirty="0" smtClean="0"/>
              <a:t>Odpočinkový prostor 2x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*Cílová skupina: studenti </a:t>
            </a:r>
            <a:r>
              <a:rPr lang="cs-CZ" dirty="0" err="1" smtClean="0"/>
              <a:t>vŠ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60986"/>
          </a:xfrm>
        </p:spPr>
        <p:txBody>
          <a:bodyPr>
            <a:normAutofit lnSpcReduction="10000"/>
          </a:bodyPr>
          <a:lstStyle/>
          <a:p>
            <a:r>
              <a:rPr lang="cs-CZ" sz="1600" dirty="0" smtClean="0"/>
              <a:t>Knihovna se snaží zaujmout:</a:t>
            </a:r>
          </a:p>
          <a:p>
            <a:pPr lvl="1"/>
            <a:r>
              <a:rPr lang="cs-CZ" sz="1200" dirty="0" smtClean="0"/>
              <a:t>Studijní materiály, knihy</a:t>
            </a:r>
          </a:p>
          <a:p>
            <a:pPr lvl="1"/>
            <a:r>
              <a:rPr lang="cs-CZ" sz="1200" dirty="0" smtClean="0"/>
              <a:t>Přístup k internetu, databázím</a:t>
            </a:r>
          </a:p>
          <a:p>
            <a:pPr lvl="1"/>
            <a:r>
              <a:rPr lang="cs-CZ" sz="1200" dirty="0" smtClean="0"/>
              <a:t>Vzdělávací přednášky</a:t>
            </a:r>
          </a:p>
          <a:p>
            <a:pPr lvl="1"/>
            <a:r>
              <a:rPr lang="cs-CZ" sz="1200" dirty="0" smtClean="0"/>
              <a:t>MVS </a:t>
            </a:r>
          </a:p>
          <a:p>
            <a:r>
              <a:rPr lang="cs-CZ" sz="1600" dirty="0" smtClean="0"/>
              <a:t>Knihovna se snaží získat:</a:t>
            </a:r>
          </a:p>
          <a:p>
            <a:pPr lvl="1"/>
            <a:r>
              <a:rPr lang="cs-CZ" sz="1200" dirty="0" smtClean="0"/>
              <a:t>Slevy, výhodnější ceny, některé bezplatné služby</a:t>
            </a:r>
          </a:p>
          <a:p>
            <a:pPr lvl="1"/>
            <a:r>
              <a:rPr lang="cs-CZ" sz="1200" dirty="0" smtClean="0"/>
              <a:t>Studijní prostory</a:t>
            </a:r>
          </a:p>
          <a:p>
            <a:pPr lvl="1"/>
            <a:r>
              <a:rPr lang="cs-CZ" sz="1200" dirty="0" smtClean="0"/>
              <a:t>Multimédia a přístup k internetu</a:t>
            </a:r>
          </a:p>
          <a:p>
            <a:pPr lvl="1"/>
            <a:r>
              <a:rPr lang="cs-CZ" sz="1200" dirty="0" smtClean="0"/>
              <a:t>Pracovní pozice pro absolventy</a:t>
            </a:r>
          </a:p>
          <a:p>
            <a:pPr lvl="1"/>
            <a:r>
              <a:rPr lang="cs-CZ" sz="1200" dirty="0" smtClean="0"/>
              <a:t>Otevírací doba</a:t>
            </a:r>
          </a:p>
          <a:p>
            <a:pPr lvl="1"/>
            <a:r>
              <a:rPr lang="cs-CZ" sz="1200" dirty="0" smtClean="0"/>
              <a:t>Pohodlné posezení</a:t>
            </a:r>
          </a:p>
          <a:p>
            <a:pPr lvl="1"/>
            <a:r>
              <a:rPr lang="cs-CZ" sz="1200" dirty="0" smtClean="0"/>
              <a:t>Společenské a vzdělávací akce</a:t>
            </a:r>
          </a:p>
          <a:p>
            <a:r>
              <a:rPr lang="cs-CZ" sz="1600" dirty="0" smtClean="0"/>
              <a:t>Co musí v knihovně dodržovat:</a:t>
            </a:r>
          </a:p>
          <a:p>
            <a:pPr lvl="1"/>
            <a:r>
              <a:rPr lang="cs-CZ" sz="1200" dirty="0" smtClean="0"/>
              <a:t>Knihovní řád</a:t>
            </a:r>
          </a:p>
          <a:p>
            <a:pPr lvl="1"/>
            <a:r>
              <a:rPr lang="cs-CZ" sz="1200" dirty="0" smtClean="0"/>
              <a:t>Výpůjční řád</a:t>
            </a:r>
          </a:p>
          <a:p>
            <a:pPr lvl="1"/>
            <a:r>
              <a:rPr lang="cs-CZ" sz="1200" dirty="0" smtClean="0"/>
              <a:t>Otevírací dobu</a:t>
            </a:r>
          </a:p>
          <a:p>
            <a:r>
              <a:rPr lang="cs-CZ" sz="1600" dirty="0" smtClean="0"/>
              <a:t>Jak se je knihovna snaží zabavit:</a:t>
            </a:r>
          </a:p>
          <a:p>
            <a:pPr lvl="1"/>
            <a:r>
              <a:rPr lang="cs-CZ" sz="1200" dirty="0" smtClean="0"/>
              <a:t>Vzdělávací a společenské akce</a:t>
            </a:r>
          </a:p>
          <a:p>
            <a:pPr lvl="1"/>
            <a:r>
              <a:rPr lang="cs-CZ" sz="1200" dirty="0" smtClean="0"/>
              <a:t>Autorská čtení</a:t>
            </a:r>
          </a:p>
          <a:p>
            <a:r>
              <a:rPr lang="cs-CZ" sz="1600" dirty="0" smtClean="0"/>
              <a:t>Jak se je snaží vzdělávat:</a:t>
            </a:r>
          </a:p>
          <a:p>
            <a:pPr lvl="1"/>
            <a:r>
              <a:rPr lang="cs-CZ" sz="1200" dirty="0" smtClean="0"/>
              <a:t>Studijní materiály</a:t>
            </a:r>
          </a:p>
          <a:p>
            <a:pPr lvl="1"/>
            <a:r>
              <a:rPr lang="cs-CZ" sz="1200" dirty="0" smtClean="0"/>
              <a:t>Vzdělávací akce</a:t>
            </a:r>
          </a:p>
          <a:p>
            <a:pPr lvl="1"/>
            <a:endParaRPr lang="cs-CZ" sz="12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Důvody, proč chodí do knihovny studenti </a:t>
            </a:r>
            <a:r>
              <a:rPr lang="cs-CZ" dirty="0" err="1" smtClean="0"/>
              <a:t>vš</a:t>
            </a:r>
            <a:r>
              <a:rPr lang="cs-CZ" dirty="0" smtClean="0"/>
              <a:t> – budoucí učitelé?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 </a:t>
            </a:r>
          </a:p>
          <a:p>
            <a:pPr lvl="0"/>
            <a:r>
              <a:rPr lang="cs-CZ" dirty="0" smtClean="0"/>
              <a:t>Spousta </a:t>
            </a:r>
            <a:r>
              <a:rPr lang="cs-CZ" dirty="0" err="1" smtClean="0"/>
              <a:t>odb</a:t>
            </a:r>
            <a:r>
              <a:rPr lang="cs-CZ" dirty="0" smtClean="0"/>
              <a:t>. knih jako inspirace k výuce (i beletrie) 15x </a:t>
            </a:r>
          </a:p>
          <a:p>
            <a:pPr lvl="0"/>
            <a:r>
              <a:rPr lang="cs-CZ" dirty="0" smtClean="0"/>
              <a:t>Příprava </a:t>
            </a:r>
            <a:r>
              <a:rPr lang="cs-CZ" dirty="0" smtClean="0"/>
              <a:t>materiálů na vyučování, např. příprava  prezentací, kopírování učebnic, rešerše 3x</a:t>
            </a:r>
          </a:p>
          <a:p>
            <a:pPr lvl="0"/>
            <a:r>
              <a:rPr lang="cs-CZ" dirty="0" smtClean="0"/>
              <a:t> </a:t>
            </a:r>
            <a:r>
              <a:rPr lang="cs-CZ" dirty="0" err="1" smtClean="0"/>
              <a:t>dborná</a:t>
            </a:r>
            <a:r>
              <a:rPr lang="cs-CZ" dirty="0" smtClean="0"/>
              <a:t> </a:t>
            </a:r>
            <a:r>
              <a:rPr lang="cs-CZ" dirty="0" smtClean="0"/>
              <a:t>školení  5x</a:t>
            </a:r>
          </a:p>
          <a:p>
            <a:pPr lvl="0"/>
            <a:r>
              <a:rPr lang="cs-CZ" dirty="0" smtClean="0"/>
              <a:t>Sebevzdělávání 3x</a:t>
            </a:r>
          </a:p>
          <a:p>
            <a:pPr lvl="0"/>
            <a:r>
              <a:rPr lang="cs-CZ" dirty="0" smtClean="0"/>
              <a:t> </a:t>
            </a:r>
            <a:r>
              <a:rPr lang="cs-CZ" dirty="0" smtClean="0"/>
              <a:t>Informační </a:t>
            </a:r>
            <a:r>
              <a:rPr lang="cs-CZ" dirty="0" smtClean="0"/>
              <a:t>zdroje, Databáze 6x</a:t>
            </a:r>
          </a:p>
          <a:p>
            <a:pPr lvl="0"/>
            <a:r>
              <a:rPr lang="cs-CZ" dirty="0" smtClean="0"/>
              <a:t>Studovna 1x</a:t>
            </a:r>
          </a:p>
          <a:p>
            <a:pPr lvl="0"/>
            <a:r>
              <a:rPr lang="cs-CZ" dirty="0" smtClean="0"/>
              <a:t> </a:t>
            </a:r>
            <a:r>
              <a:rPr lang="cs-CZ" dirty="0" smtClean="0"/>
              <a:t>Zajímavé </a:t>
            </a:r>
            <a:r>
              <a:rPr lang="cs-CZ" dirty="0" smtClean="0"/>
              <a:t>kulturní akce  2x</a:t>
            </a:r>
          </a:p>
          <a:p>
            <a:pPr lvl="0"/>
            <a:r>
              <a:rPr lang="cs-CZ" dirty="0" smtClean="0"/>
              <a:t> </a:t>
            </a:r>
            <a:r>
              <a:rPr lang="cs-CZ" dirty="0" smtClean="0"/>
              <a:t>Dostupnost </a:t>
            </a:r>
            <a:r>
              <a:rPr lang="cs-CZ" dirty="0" smtClean="0"/>
              <a:t>knihovny u školy</a:t>
            </a:r>
          </a:p>
          <a:p>
            <a:pPr lvl="0"/>
            <a:r>
              <a:rPr lang="cs-CZ" dirty="0" smtClean="0"/>
              <a:t>Velký, klidný prostor (pro sebe, i pro výuku) 3x</a:t>
            </a:r>
          </a:p>
          <a:p>
            <a:pPr lvl="0"/>
            <a:r>
              <a:rPr lang="cs-CZ" dirty="0" smtClean="0"/>
              <a:t>Četba 3x</a:t>
            </a:r>
          </a:p>
          <a:p>
            <a:pPr lvl="0"/>
            <a:r>
              <a:rPr lang="cs-CZ" dirty="0" smtClean="0"/>
              <a:t>Kavárna</a:t>
            </a:r>
          </a:p>
          <a:p>
            <a:pPr lvl="0"/>
            <a:r>
              <a:rPr lang="cs-CZ" dirty="0" smtClean="0"/>
              <a:t>Ušetření </a:t>
            </a:r>
            <a:r>
              <a:rPr lang="cs-CZ" dirty="0" smtClean="0"/>
              <a:t>(učitelský plat)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*Dospělí do 30 let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*Dospělí nad 50 let</a:t>
            </a:r>
            <a:endParaRPr lang="cs-CZ" dirty="0"/>
          </a:p>
        </p:txBody>
      </p:sp>
      <p:pic>
        <p:nvPicPr>
          <p:cNvPr id="7" name="Zástupný symbol pro obsah 6" descr="skenovat003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97025" y="1316038"/>
            <a:ext cx="2858937" cy="3941762"/>
          </a:xfrm>
        </p:spPr>
      </p:pic>
      <p:pic>
        <p:nvPicPr>
          <p:cNvPr id="8" name="Zástupný symbol pro obsah 7" descr="skenovat004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13655" y="1316038"/>
            <a:ext cx="3958515" cy="3941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*Důvody, proč chodí do knihovny </a:t>
            </a:r>
            <a:r>
              <a:rPr lang="cs-CZ" dirty="0" smtClean="0"/>
              <a:t>dospělí do 30.let - učitelé?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03796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z="3400" dirty="0" smtClean="0"/>
              <a:t>Spousta </a:t>
            </a:r>
            <a:r>
              <a:rPr lang="cs-CZ" sz="3400" dirty="0" err="1" smtClean="0"/>
              <a:t>odb</a:t>
            </a:r>
            <a:r>
              <a:rPr lang="cs-CZ" sz="3400" dirty="0" smtClean="0"/>
              <a:t>. knih jako inspirace k výuce (i beletrie) 15x </a:t>
            </a:r>
          </a:p>
          <a:p>
            <a:pPr lvl="0"/>
            <a:r>
              <a:rPr lang="cs-CZ" sz="3400" dirty="0" smtClean="0"/>
              <a:t>měl by znát prostředí knihovny, aby byl schopen sem nasměrovat žáky 5x</a:t>
            </a:r>
          </a:p>
          <a:p>
            <a:pPr lvl="0"/>
            <a:r>
              <a:rPr lang="cs-CZ" sz="3400" dirty="0" smtClean="0"/>
              <a:t>má možnost využít databázi informací o osobnostech a památkách našeho</a:t>
            </a:r>
            <a:br>
              <a:rPr lang="cs-CZ" sz="3400" dirty="0" smtClean="0"/>
            </a:br>
            <a:r>
              <a:rPr lang="cs-CZ" sz="3400" dirty="0" smtClean="0"/>
              <a:t>regionu, jejíž součástí je i kalendárium s výročími narození a úmrtí</a:t>
            </a:r>
            <a:br>
              <a:rPr lang="cs-CZ" sz="3400" dirty="0" smtClean="0"/>
            </a:br>
            <a:r>
              <a:rPr lang="cs-CZ" sz="3400" dirty="0" smtClean="0"/>
              <a:t>osobností spjatých s naším regionem (např. Eduard </a:t>
            </a:r>
            <a:r>
              <a:rPr lang="cs-CZ" sz="3400" dirty="0" err="1" smtClean="0"/>
              <a:t>Petiška</a:t>
            </a:r>
            <a:r>
              <a:rPr lang="cs-CZ" sz="3400" dirty="0" smtClean="0"/>
              <a:t>) 3x</a:t>
            </a:r>
          </a:p>
          <a:p>
            <a:pPr lvl="0"/>
            <a:r>
              <a:rPr lang="cs-CZ" sz="3400" dirty="0" smtClean="0"/>
              <a:t>Příprava materiálů na vyučování, např. příprava  prezentací, kopírování učebnic, rešerše 3x</a:t>
            </a:r>
          </a:p>
          <a:p>
            <a:pPr lvl="0"/>
            <a:r>
              <a:rPr lang="cs-CZ" sz="3400" dirty="0" smtClean="0"/>
              <a:t> </a:t>
            </a:r>
            <a:r>
              <a:rPr lang="cs-CZ" sz="3400" dirty="0" smtClean="0"/>
              <a:t>Využití </a:t>
            </a:r>
            <a:r>
              <a:rPr lang="cs-CZ" sz="3400" dirty="0" smtClean="0"/>
              <a:t>knihovny pro výuku formou besed / seminářů/ exkurzí 7x</a:t>
            </a:r>
          </a:p>
          <a:p>
            <a:pPr lvl="0"/>
            <a:r>
              <a:rPr lang="cs-CZ" sz="3400" dirty="0" smtClean="0"/>
              <a:t>Snižování bariér Ruku v ruce</a:t>
            </a:r>
          </a:p>
          <a:p>
            <a:pPr lvl="0"/>
            <a:r>
              <a:rPr lang="cs-CZ" sz="3400" dirty="0" smtClean="0"/>
              <a:t>Spolupráce školy a knihovny 2x</a:t>
            </a:r>
          </a:p>
          <a:p>
            <a:pPr lvl="0"/>
            <a:r>
              <a:rPr lang="cs-CZ" sz="3400" dirty="0" smtClean="0"/>
              <a:t> </a:t>
            </a:r>
            <a:r>
              <a:rPr lang="cs-CZ" sz="3400" dirty="0" smtClean="0"/>
              <a:t>Odborná </a:t>
            </a:r>
            <a:r>
              <a:rPr lang="cs-CZ" sz="3400" dirty="0" smtClean="0"/>
              <a:t>školení  5x</a:t>
            </a:r>
          </a:p>
          <a:p>
            <a:pPr lvl="0"/>
            <a:r>
              <a:rPr lang="cs-CZ" sz="3400" dirty="0" smtClean="0"/>
              <a:t>Sebevzdělávání 3x</a:t>
            </a:r>
          </a:p>
          <a:p>
            <a:pPr lvl="0"/>
            <a:r>
              <a:rPr lang="cs-CZ" sz="3400" dirty="0" smtClean="0"/>
              <a:t>Inspirace programy pro děti, aby mohl něco podobného dělat v hodinách</a:t>
            </a:r>
          </a:p>
          <a:p>
            <a:pPr lvl="0"/>
            <a:r>
              <a:rPr lang="cs-CZ" sz="3400" dirty="0" smtClean="0"/>
              <a:t> </a:t>
            </a:r>
            <a:r>
              <a:rPr lang="cs-CZ" sz="3400" dirty="0" smtClean="0"/>
              <a:t>Informační </a:t>
            </a:r>
            <a:r>
              <a:rPr lang="cs-CZ" sz="3400" dirty="0" smtClean="0"/>
              <a:t>zdroje, Databáze 6x</a:t>
            </a:r>
          </a:p>
          <a:p>
            <a:pPr lvl="0"/>
            <a:r>
              <a:rPr lang="cs-CZ" sz="3400" dirty="0" smtClean="0"/>
              <a:t> </a:t>
            </a:r>
            <a:r>
              <a:rPr lang="cs-CZ" sz="3400" dirty="0" smtClean="0"/>
              <a:t>Zajímavé </a:t>
            </a:r>
            <a:r>
              <a:rPr lang="cs-CZ" sz="3400" dirty="0" smtClean="0"/>
              <a:t>kulturní akce  2x</a:t>
            </a:r>
          </a:p>
          <a:p>
            <a:pPr lvl="0"/>
            <a:r>
              <a:rPr lang="cs-CZ" sz="3400" dirty="0" smtClean="0"/>
              <a:t> </a:t>
            </a:r>
            <a:r>
              <a:rPr lang="cs-CZ" sz="3400" dirty="0" smtClean="0"/>
              <a:t>Dostupnost </a:t>
            </a:r>
            <a:r>
              <a:rPr lang="cs-CZ" sz="3400" dirty="0" smtClean="0"/>
              <a:t>knihovny u školy</a:t>
            </a:r>
          </a:p>
          <a:p>
            <a:pPr lvl="0"/>
            <a:r>
              <a:rPr lang="cs-CZ" sz="3400" dirty="0" smtClean="0"/>
              <a:t>Četba </a:t>
            </a:r>
            <a:r>
              <a:rPr lang="cs-CZ" sz="3400" dirty="0" smtClean="0"/>
              <a:t>3x</a:t>
            </a:r>
          </a:p>
          <a:p>
            <a:pPr lvl="0"/>
            <a:r>
              <a:rPr lang="cs-CZ" sz="3400" dirty="0" smtClean="0"/>
              <a:t>Chce </a:t>
            </a:r>
            <a:r>
              <a:rPr lang="cs-CZ" sz="3400" dirty="0" smtClean="0"/>
              <a:t>být studentům příkladem 2x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/>
          <a:lstStyle/>
          <a:p>
            <a:r>
              <a:rPr lang="cs-CZ" dirty="0" smtClean="0"/>
              <a:t>*Co ovlivňuje </a:t>
            </a:r>
            <a:r>
              <a:rPr lang="cs-CZ" dirty="0" err="1" smtClean="0"/>
              <a:t>nečtenářství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4" name="Zástupný symbol pro obsah 3" descr="CAM00024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178680"/>
            <a:ext cx="7358114" cy="5518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*Cílová skupina senioři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60986"/>
          </a:xfrm>
        </p:spPr>
        <p:txBody>
          <a:bodyPr>
            <a:normAutofit/>
          </a:bodyPr>
          <a:lstStyle/>
          <a:p>
            <a:r>
              <a:rPr lang="cs-CZ" sz="1600" dirty="0" smtClean="0"/>
              <a:t>Knihovna se snaží zaujmout:</a:t>
            </a:r>
          </a:p>
          <a:p>
            <a:pPr lvl="1"/>
            <a:r>
              <a:rPr lang="cs-CZ" sz="1600" dirty="0" smtClean="0"/>
              <a:t>Akce a workshopy</a:t>
            </a:r>
          </a:p>
          <a:p>
            <a:pPr lvl="1"/>
            <a:r>
              <a:rPr lang="cs-CZ" sz="1600" dirty="0" smtClean="0"/>
              <a:t>Dostupnost internetu</a:t>
            </a:r>
          </a:p>
          <a:p>
            <a:r>
              <a:rPr lang="cs-CZ" sz="1600" dirty="0" smtClean="0"/>
              <a:t>Knihovna se snaží získat:</a:t>
            </a:r>
          </a:p>
          <a:p>
            <a:pPr lvl="1"/>
            <a:r>
              <a:rPr lang="cs-CZ" sz="1600" dirty="0" smtClean="0"/>
              <a:t>Dostupností v centru, centrální výpůjční pult</a:t>
            </a:r>
          </a:p>
          <a:p>
            <a:pPr lvl="1"/>
            <a:r>
              <a:rPr lang="cs-CZ" sz="1600" dirty="0" smtClean="0"/>
              <a:t>Snížené poplatky</a:t>
            </a:r>
          </a:p>
          <a:p>
            <a:pPr lvl="1"/>
            <a:r>
              <a:rPr lang="cs-CZ" sz="1600" dirty="0" smtClean="0"/>
              <a:t>Nákupní košíky na knížky</a:t>
            </a:r>
          </a:p>
          <a:p>
            <a:pPr lvl="1"/>
            <a:r>
              <a:rPr lang="cs-CZ" sz="1600" dirty="0" smtClean="0"/>
              <a:t>Výtah</a:t>
            </a:r>
          </a:p>
          <a:p>
            <a:pPr lvl="1"/>
            <a:r>
              <a:rPr lang="cs-CZ" sz="1600" dirty="0" smtClean="0"/>
              <a:t>Šatna u vstupu</a:t>
            </a:r>
          </a:p>
          <a:p>
            <a:r>
              <a:rPr lang="cs-CZ" sz="1600" dirty="0" smtClean="0"/>
              <a:t>Co musí v knihovně dodržovat:</a:t>
            </a:r>
          </a:p>
          <a:p>
            <a:pPr lvl="1"/>
            <a:r>
              <a:rPr lang="cs-CZ" sz="1600" dirty="0" smtClean="0"/>
              <a:t>Knihovní řád</a:t>
            </a:r>
          </a:p>
          <a:p>
            <a:r>
              <a:rPr lang="cs-CZ" sz="1600" dirty="0" smtClean="0"/>
              <a:t>Jak se je knihovna snaží zabavit:</a:t>
            </a:r>
          </a:p>
          <a:p>
            <a:pPr lvl="1"/>
            <a:r>
              <a:rPr lang="cs-CZ" sz="1600" dirty="0" smtClean="0"/>
              <a:t>Kulturní akce</a:t>
            </a:r>
          </a:p>
          <a:p>
            <a:pPr lvl="1"/>
            <a:r>
              <a:rPr lang="cs-CZ" sz="1600" dirty="0" smtClean="0"/>
              <a:t>Relaxační zóny</a:t>
            </a:r>
          </a:p>
          <a:p>
            <a:r>
              <a:rPr lang="cs-CZ" sz="1600" dirty="0" smtClean="0"/>
              <a:t>Jak se je snaží vzdělávat:</a:t>
            </a:r>
          </a:p>
          <a:p>
            <a:pPr lvl="1"/>
            <a:r>
              <a:rPr lang="cs-CZ" sz="1600" dirty="0" smtClean="0"/>
              <a:t>Workshopy</a:t>
            </a:r>
          </a:p>
          <a:p>
            <a:pPr lvl="1"/>
            <a:r>
              <a:rPr lang="cs-CZ" sz="1600" dirty="0" smtClean="0"/>
              <a:t>Výstavy 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*Důvody, proč chodí do knihovny dospělí </a:t>
            </a:r>
            <a:r>
              <a:rPr lang="cs-CZ" dirty="0" smtClean="0"/>
              <a:t>senioři - </a:t>
            </a:r>
            <a:r>
              <a:rPr lang="cs-CZ" dirty="0" smtClean="0"/>
              <a:t>učitelé?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 </a:t>
            </a:r>
          </a:p>
          <a:p>
            <a:pPr lvl="0"/>
            <a:r>
              <a:rPr lang="cs-CZ" dirty="0" smtClean="0"/>
              <a:t>Spousta </a:t>
            </a:r>
            <a:r>
              <a:rPr lang="cs-CZ" dirty="0" err="1" smtClean="0"/>
              <a:t>odb</a:t>
            </a:r>
            <a:r>
              <a:rPr lang="cs-CZ" dirty="0" smtClean="0"/>
              <a:t>. knih jako inspirace k výuce (i beletrie) 15x </a:t>
            </a:r>
          </a:p>
          <a:p>
            <a:pPr lvl="0"/>
            <a:r>
              <a:rPr lang="cs-CZ" dirty="0" smtClean="0"/>
              <a:t>měl by znát prostředí knihovny, aby byl schopen sem nasměrovat žáky 5x</a:t>
            </a:r>
          </a:p>
          <a:p>
            <a:pPr lvl="0"/>
            <a:r>
              <a:rPr lang="cs-CZ" dirty="0" smtClean="0"/>
              <a:t>má možnost využít databázi informací o osobnostech a památkách našeho</a:t>
            </a:r>
            <a:br>
              <a:rPr lang="cs-CZ" dirty="0" smtClean="0"/>
            </a:br>
            <a:r>
              <a:rPr lang="cs-CZ" dirty="0" smtClean="0"/>
              <a:t>regionu, jejíž součástí je i kalendárium s výročími narození a úmrtí</a:t>
            </a:r>
            <a:br>
              <a:rPr lang="cs-CZ" dirty="0" smtClean="0"/>
            </a:br>
            <a:r>
              <a:rPr lang="cs-CZ" dirty="0" smtClean="0"/>
              <a:t>osobností spjatých s naším regionem (např. Eduard </a:t>
            </a:r>
            <a:r>
              <a:rPr lang="cs-CZ" dirty="0" err="1" smtClean="0"/>
              <a:t>Petiška</a:t>
            </a:r>
            <a:r>
              <a:rPr lang="cs-CZ" dirty="0" smtClean="0"/>
              <a:t>) 3x</a:t>
            </a:r>
          </a:p>
          <a:p>
            <a:pPr lvl="0"/>
            <a:r>
              <a:rPr lang="cs-CZ" dirty="0" smtClean="0"/>
              <a:t>Příprava materiálů na vyučování, např. příprava  prezentací, kopírování učebnic, rešerše 3x</a:t>
            </a:r>
          </a:p>
          <a:p>
            <a:pPr lvl="0"/>
            <a:r>
              <a:rPr lang="cs-CZ" dirty="0" smtClean="0"/>
              <a:t> </a:t>
            </a:r>
            <a:r>
              <a:rPr lang="cs-CZ" dirty="0" smtClean="0"/>
              <a:t>Využití </a:t>
            </a:r>
            <a:r>
              <a:rPr lang="cs-CZ" dirty="0" smtClean="0"/>
              <a:t>knihovny pro výuku formou besed / seminářů/ exkurzí 7x</a:t>
            </a:r>
          </a:p>
          <a:p>
            <a:pPr lvl="0"/>
            <a:r>
              <a:rPr lang="cs-CZ" dirty="0" smtClean="0"/>
              <a:t>Snižování bariér Ruku v ruce</a:t>
            </a:r>
          </a:p>
          <a:p>
            <a:pPr lvl="0"/>
            <a:r>
              <a:rPr lang="cs-CZ" dirty="0" smtClean="0"/>
              <a:t>Spolupráce školy a knihovny 2x</a:t>
            </a:r>
          </a:p>
          <a:p>
            <a:pPr lvl="0"/>
            <a:r>
              <a:rPr lang="cs-CZ" dirty="0" smtClean="0"/>
              <a:t> </a:t>
            </a:r>
            <a:r>
              <a:rPr lang="cs-CZ" dirty="0" smtClean="0"/>
              <a:t>Sebevzdělávání </a:t>
            </a:r>
            <a:r>
              <a:rPr lang="cs-CZ" dirty="0" smtClean="0"/>
              <a:t>3x</a:t>
            </a:r>
          </a:p>
          <a:p>
            <a:pPr lvl="0"/>
            <a:r>
              <a:rPr lang="cs-CZ" dirty="0" smtClean="0"/>
              <a:t>Inspirace programy pro děti, aby mohl něco podobného dělat v hodinách</a:t>
            </a:r>
          </a:p>
          <a:p>
            <a:pPr lvl="0"/>
            <a:r>
              <a:rPr lang="cs-CZ" dirty="0" smtClean="0"/>
              <a:t> </a:t>
            </a:r>
            <a:r>
              <a:rPr lang="cs-CZ" dirty="0" smtClean="0"/>
              <a:t>Informační </a:t>
            </a:r>
            <a:r>
              <a:rPr lang="cs-CZ" dirty="0" smtClean="0"/>
              <a:t>zdroje, Databáze 6x</a:t>
            </a:r>
          </a:p>
          <a:p>
            <a:pPr lvl="0"/>
            <a:r>
              <a:rPr lang="cs-CZ" dirty="0" smtClean="0"/>
              <a:t>Studovna 1x</a:t>
            </a:r>
          </a:p>
          <a:p>
            <a:pPr lvl="0"/>
            <a:r>
              <a:rPr lang="cs-CZ" dirty="0" smtClean="0"/>
              <a:t>Dostupnost </a:t>
            </a:r>
            <a:r>
              <a:rPr lang="cs-CZ" dirty="0" smtClean="0"/>
              <a:t>knihovny u školy</a:t>
            </a:r>
          </a:p>
          <a:p>
            <a:pPr lvl="0"/>
            <a:r>
              <a:rPr lang="cs-CZ" dirty="0" smtClean="0"/>
              <a:t>Velký, klidný prostor (pro sebe, i pro výuku) 3x</a:t>
            </a:r>
          </a:p>
          <a:p>
            <a:pPr lvl="0"/>
            <a:r>
              <a:rPr lang="cs-CZ" dirty="0" smtClean="0"/>
              <a:t>Četba 3x</a:t>
            </a:r>
          </a:p>
          <a:p>
            <a:pPr lvl="0"/>
            <a:r>
              <a:rPr lang="cs-CZ" dirty="0" smtClean="0"/>
              <a:t>Chce </a:t>
            </a:r>
            <a:r>
              <a:rPr lang="cs-CZ" dirty="0" smtClean="0"/>
              <a:t>být studentům příkladem </a:t>
            </a:r>
            <a:r>
              <a:rPr lang="cs-CZ" dirty="0" smtClean="0"/>
              <a:t>2x</a:t>
            </a:r>
            <a:endParaRPr lang="cs-CZ" dirty="0" smtClean="0"/>
          </a:p>
          <a:p>
            <a:pPr lvl="0"/>
            <a:r>
              <a:rPr lang="cs-CZ" dirty="0" smtClean="0"/>
              <a:t>Ušetření (učitelský plat)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Knihovny se snaží zaujmout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Interiéry a jejich vybavením, uspořádáním</a:t>
            </a:r>
          </a:p>
          <a:p>
            <a:pPr lvl="1"/>
            <a:r>
              <a:rPr lang="cs-CZ" dirty="0" smtClean="0">
                <a:hlinkClick r:id="rId2"/>
              </a:rPr>
              <a:t>https://plus.google.com/u/0/photos/100186316768000019338/albums/6069416007572123905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smtClean="0"/>
              <a:t>Propagační předměty</a:t>
            </a:r>
          </a:p>
          <a:p>
            <a:pPr lvl="1"/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nocsandersenem.cz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skip.</a:t>
            </a:r>
            <a:r>
              <a:rPr lang="cs-CZ" dirty="0" err="1" smtClean="0">
                <a:hlinkClick r:id="rId4"/>
              </a:rPr>
              <a:t>nkp.cz</a:t>
            </a:r>
            <a:r>
              <a:rPr lang="cs-CZ" dirty="0" smtClean="0">
                <a:hlinkClick r:id="rId4"/>
              </a:rPr>
              <a:t>/akcTyden04plak.htm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skip.</a:t>
            </a:r>
            <a:r>
              <a:rPr lang="cs-CZ" dirty="0" err="1" smtClean="0">
                <a:hlinkClick r:id="rId5"/>
              </a:rPr>
              <a:t>nkp.cz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akcSkolaNaruby.htm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knihovnam.nkp.cz/sekce.php3?page=05_St/kalendar.htm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…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Stanovení cílů programu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přípravě programu je nutné nejdříve stanovit, jakých cílů v programu chcete dosáhnout. </a:t>
            </a:r>
          </a:p>
          <a:p>
            <a:r>
              <a:rPr lang="cs-CZ" dirty="0" smtClean="0"/>
              <a:t>Cíle musí vycházet z potřeb cílové skupiny a z </a:t>
            </a:r>
            <a:r>
              <a:rPr lang="cs-CZ" smtClean="0"/>
              <a:t>její charakteristiky</a:t>
            </a:r>
            <a:r>
              <a:rPr lang="cs-CZ" dirty="0" smtClean="0"/>
              <a:t>.</a:t>
            </a:r>
          </a:p>
          <a:p>
            <a:r>
              <a:rPr lang="cs-CZ" dirty="0" smtClean="0"/>
              <a:t>V případě žáků MŠ, ZŠ a SŠ je nutné brát ohled také na očekávání a potřeby pedagogů, kteří se žáky přicházejí.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Téma: Olympiáda a možné cíle </a:t>
            </a:r>
            <a:r>
              <a:rPr lang="cs-CZ" smtClean="0"/>
              <a:t>vzdělávacího programu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Myšlenky olympiády –rovnost, stav míru…</a:t>
            </a:r>
          </a:p>
          <a:p>
            <a:r>
              <a:rPr lang="cs-CZ" dirty="0" smtClean="0"/>
              <a:t>Osobní příběh</a:t>
            </a:r>
          </a:p>
          <a:p>
            <a:r>
              <a:rPr lang="cs-CZ" dirty="0" smtClean="0"/>
              <a:t>Popularizace sportu</a:t>
            </a:r>
          </a:p>
          <a:p>
            <a:r>
              <a:rPr lang="cs-CZ" dirty="0" smtClean="0"/>
              <a:t>Orientace v knihách na téma sport</a:t>
            </a:r>
          </a:p>
          <a:p>
            <a:r>
              <a:rPr lang="cs-CZ" dirty="0" smtClean="0"/>
              <a:t>Vyhledávání na internetu</a:t>
            </a:r>
          </a:p>
          <a:p>
            <a:r>
              <a:rPr lang="cs-CZ" dirty="0" smtClean="0"/>
              <a:t>Vyhledávání v knihách</a:t>
            </a:r>
          </a:p>
          <a:p>
            <a:r>
              <a:rPr lang="cs-CZ" dirty="0" smtClean="0"/>
              <a:t>diskuze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Prezentace</a:t>
            </a:r>
          </a:p>
          <a:p>
            <a:r>
              <a:rPr lang="cs-CZ" dirty="0" smtClean="0"/>
              <a:t>Práce ve skupinách</a:t>
            </a:r>
          </a:p>
          <a:p>
            <a:r>
              <a:rPr lang="cs-CZ" dirty="0" smtClean="0"/>
              <a:t>Čeští sportovci a jejich odkaz</a:t>
            </a:r>
          </a:p>
          <a:p>
            <a:r>
              <a:rPr lang="cs-CZ" dirty="0" smtClean="0"/>
              <a:t>Rozvoj patriotismu</a:t>
            </a:r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*Co </a:t>
            </a:r>
            <a:r>
              <a:rPr lang="cs-CZ" dirty="0" err="1" smtClean="0"/>
              <a:t>ovlivŇuje</a:t>
            </a:r>
            <a:r>
              <a:rPr lang="cs-CZ" dirty="0" smtClean="0"/>
              <a:t> čtenářství v kontextu věku?</a:t>
            </a:r>
            <a:endParaRPr lang="cs-CZ" dirty="0"/>
          </a:p>
        </p:txBody>
      </p:sp>
      <p:pic>
        <p:nvPicPr>
          <p:cNvPr id="4" name="Zástupný symbol pro obsah 3" descr="CAM0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návštěvníků knihoven</a:t>
            </a:r>
            <a:endParaRPr lang="cs-CZ" dirty="0"/>
          </a:p>
        </p:txBody>
      </p:sp>
      <p:pic>
        <p:nvPicPr>
          <p:cNvPr id="4" name="Zástupný symbol pro obsah 3" descr="CAM000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 čeho se jim ježí vlasy?</a:t>
            </a:r>
          </a:p>
          <a:p>
            <a:r>
              <a:rPr lang="cs-CZ" dirty="0" smtClean="0"/>
              <a:t>Co jim vrtá  hlavou?</a:t>
            </a:r>
          </a:p>
          <a:p>
            <a:r>
              <a:rPr lang="cs-CZ" dirty="0" smtClean="0"/>
              <a:t>Co musí poslouchat?</a:t>
            </a:r>
          </a:p>
          <a:p>
            <a:r>
              <a:rPr lang="cs-CZ" dirty="0" smtClean="0"/>
              <a:t>Kdo jim nabídne pomocnou ruku?</a:t>
            </a:r>
          </a:p>
          <a:p>
            <a:r>
              <a:rPr lang="cs-CZ" dirty="0" smtClean="0"/>
              <a:t>Kde hledají na internetu?</a:t>
            </a:r>
          </a:p>
          <a:p>
            <a:r>
              <a:rPr lang="cs-CZ" dirty="0" smtClean="0"/>
              <a:t>Co jim leží v žaludku?</a:t>
            </a:r>
          </a:p>
          <a:p>
            <a:r>
              <a:rPr lang="cs-CZ" dirty="0" smtClean="0"/>
              <a:t>Kam směrují?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*1. ročník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*MŠ</a:t>
            </a:r>
            <a:endParaRPr lang="cs-CZ" dirty="0"/>
          </a:p>
        </p:txBody>
      </p:sp>
      <p:pic>
        <p:nvPicPr>
          <p:cNvPr id="10" name="Zástupný symbol pro obsah 9" descr="skenovat004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377496"/>
            <a:ext cx="4291012" cy="3818845"/>
          </a:xfrm>
        </p:spPr>
      </p:pic>
      <p:pic>
        <p:nvPicPr>
          <p:cNvPr id="15" name="Zástupný symbol pro obsah 14" descr="skenovat003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73878" y="1316038"/>
            <a:ext cx="2838069" cy="3941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*Cílová skupina: žáci MŠ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Autofit/>
          </a:bodyPr>
          <a:lstStyle/>
          <a:p>
            <a:r>
              <a:rPr lang="cs-CZ" sz="1600" dirty="0" smtClean="0"/>
              <a:t>Knihovna se snaží zaujmout:</a:t>
            </a:r>
          </a:p>
          <a:p>
            <a:pPr lvl="1"/>
            <a:r>
              <a:rPr lang="cs-CZ" sz="1600" dirty="0" smtClean="0"/>
              <a:t>Knihy podle filmů, které znají z TV</a:t>
            </a:r>
          </a:p>
          <a:p>
            <a:pPr lvl="1"/>
            <a:r>
              <a:rPr lang="cs-CZ" sz="1600" dirty="0" smtClean="0"/>
              <a:t>Herní prostor (společnost)</a:t>
            </a:r>
          </a:p>
          <a:p>
            <a:pPr lvl="1"/>
            <a:r>
              <a:rPr lang="cs-CZ" sz="1600" dirty="0" smtClean="0"/>
              <a:t>hračky</a:t>
            </a:r>
          </a:p>
          <a:p>
            <a:r>
              <a:rPr lang="cs-CZ" sz="1600" dirty="0" smtClean="0"/>
              <a:t>Knihovna se snaží získat:</a:t>
            </a:r>
          </a:p>
          <a:p>
            <a:pPr lvl="1"/>
            <a:r>
              <a:rPr lang="cs-CZ" sz="1600" dirty="0" smtClean="0"/>
              <a:t>Příjemné prostředí s prostorem pro hru</a:t>
            </a:r>
          </a:p>
          <a:p>
            <a:pPr lvl="1"/>
            <a:r>
              <a:rPr lang="cs-CZ" sz="1600" dirty="0" smtClean="0"/>
              <a:t>Klub maminek (loutka jako pomocník při výchově)</a:t>
            </a:r>
          </a:p>
          <a:p>
            <a:pPr lvl="1"/>
            <a:r>
              <a:rPr lang="cs-CZ" sz="1600" dirty="0" smtClean="0"/>
              <a:t>Možnost hry – tvoření, workshopy, pohybové dílny</a:t>
            </a:r>
          </a:p>
          <a:p>
            <a:r>
              <a:rPr lang="cs-CZ" sz="1600" dirty="0" smtClean="0"/>
              <a:t>Co musí v knihovně dodržovat:</a:t>
            </a:r>
          </a:p>
          <a:p>
            <a:pPr lvl="1"/>
            <a:r>
              <a:rPr lang="cs-CZ" sz="1600" dirty="0" smtClean="0"/>
              <a:t>Nesmí pobíhat v prostorách knihovny, hlučet, dělat nepořádek v knihách</a:t>
            </a:r>
          </a:p>
          <a:p>
            <a:pPr lvl="1"/>
            <a:r>
              <a:rPr lang="cs-CZ" sz="1600" dirty="0" smtClean="0"/>
              <a:t>Poslouchat rodiče</a:t>
            </a:r>
          </a:p>
          <a:p>
            <a:r>
              <a:rPr lang="cs-CZ" sz="1600" dirty="0" smtClean="0"/>
              <a:t>Jak se je knihovna snaží zabavit:</a:t>
            </a:r>
          </a:p>
          <a:p>
            <a:pPr lvl="1"/>
            <a:r>
              <a:rPr lang="cs-CZ" sz="1600" dirty="0" smtClean="0"/>
              <a:t>Hračky</a:t>
            </a:r>
          </a:p>
          <a:p>
            <a:r>
              <a:rPr lang="cs-CZ" sz="1600" dirty="0" smtClean="0"/>
              <a:t>Jak se je snaží vzdělávat:</a:t>
            </a:r>
          </a:p>
          <a:p>
            <a:pPr lvl="1"/>
            <a:r>
              <a:rPr lang="cs-CZ" sz="1600" dirty="0" smtClean="0"/>
              <a:t>Naučná literatura pro nejmenší (např. Velká kniha malého školáka, Bible)</a:t>
            </a:r>
          </a:p>
          <a:p>
            <a:pPr lvl="1"/>
            <a:r>
              <a:rPr lang="cs-CZ" sz="1600" dirty="0" smtClean="0"/>
              <a:t>Výuka jazyků pro nejmenší</a:t>
            </a:r>
          </a:p>
          <a:p>
            <a:pPr lvl="1"/>
            <a:r>
              <a:rPr lang="cs-CZ" sz="1600" dirty="0" smtClean="0"/>
              <a:t>Básničky, říkadla</a:t>
            </a:r>
          </a:p>
          <a:p>
            <a:pPr lvl="1"/>
            <a:r>
              <a:rPr lang="cs-CZ" sz="1600" dirty="0" smtClean="0"/>
              <a:t>Jemná motorika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*Důvody, proč chodí do knihovny žáci </a:t>
            </a:r>
            <a:r>
              <a:rPr lang="cs-CZ" dirty="0" smtClean="0"/>
              <a:t>MŠ?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dirty="0" smtClean="0"/>
              <a:t>Samozřejmě široká nabídka knih všeho druhu (povinná četba, časopisy) 14x</a:t>
            </a:r>
          </a:p>
          <a:p>
            <a:pPr lvl="0"/>
            <a:r>
              <a:rPr lang="cs-CZ" dirty="0" smtClean="0"/>
              <a:t>Pravidelná odpoledne s deskovými hrami 5x</a:t>
            </a:r>
          </a:p>
          <a:p>
            <a:pPr lvl="0"/>
            <a:r>
              <a:rPr lang="cs-CZ" dirty="0" smtClean="0"/>
              <a:t>CD, DVD</a:t>
            </a:r>
          </a:p>
          <a:p>
            <a:pPr lvl="0"/>
            <a:r>
              <a:rPr lang="cs-CZ" dirty="0" smtClean="0"/>
              <a:t> </a:t>
            </a:r>
            <a:r>
              <a:rPr lang="cs-CZ" dirty="0" smtClean="0"/>
              <a:t>Možnost </a:t>
            </a:r>
            <a:r>
              <a:rPr lang="cs-CZ" dirty="0" smtClean="0"/>
              <a:t>strávit v knihovně čas mezi školou a kroužkem  4x</a:t>
            </a:r>
          </a:p>
          <a:p>
            <a:pPr lvl="0"/>
            <a:r>
              <a:rPr lang="cs-CZ" dirty="0" smtClean="0"/>
              <a:t>Zábava</a:t>
            </a:r>
          </a:p>
          <a:p>
            <a:pPr lvl="0"/>
            <a:r>
              <a:rPr lang="cs-CZ" dirty="0" smtClean="0"/>
              <a:t>Poprvé do školy – Poprvé do knihovny (pasování, registrace zdarma) 2x</a:t>
            </a:r>
          </a:p>
          <a:p>
            <a:pPr lvl="0"/>
            <a:r>
              <a:rPr lang="cs-CZ" dirty="0" err="1" smtClean="0"/>
              <a:t>NsA</a:t>
            </a:r>
            <a:endParaRPr lang="cs-CZ" dirty="0" smtClean="0"/>
          </a:p>
          <a:p>
            <a:pPr lvl="0"/>
            <a:r>
              <a:rPr lang="cs-CZ" dirty="0" smtClean="0"/>
              <a:t>Kroužky </a:t>
            </a:r>
          </a:p>
          <a:p>
            <a:pPr lvl="0"/>
            <a:r>
              <a:rPr lang="cs-CZ" dirty="0" smtClean="0"/>
              <a:t>Rozvoj </a:t>
            </a:r>
            <a:r>
              <a:rPr lang="cs-CZ" dirty="0" smtClean="0"/>
              <a:t>fantazie 3x</a:t>
            </a:r>
          </a:p>
          <a:p>
            <a:pPr lvl="0"/>
            <a:r>
              <a:rPr lang="cs-CZ" dirty="0" smtClean="0"/>
              <a:t>Obohacení kreativity</a:t>
            </a:r>
          </a:p>
          <a:p>
            <a:pPr lvl="0"/>
            <a:r>
              <a:rPr lang="cs-CZ" dirty="0" smtClean="0"/>
              <a:t>Kulturní instituce jako divadlo</a:t>
            </a:r>
          </a:p>
          <a:p>
            <a:pPr lvl="0"/>
            <a:r>
              <a:rPr lang="cs-CZ" dirty="0" smtClean="0"/>
              <a:t> </a:t>
            </a:r>
            <a:r>
              <a:rPr lang="cs-CZ" dirty="0" smtClean="0"/>
              <a:t>Naučit </a:t>
            </a:r>
            <a:r>
              <a:rPr lang="cs-CZ" dirty="0" smtClean="0"/>
              <a:t>se něco nového</a:t>
            </a:r>
          </a:p>
          <a:p>
            <a:pPr lvl="0"/>
            <a:r>
              <a:rPr lang="cs-CZ" dirty="0" smtClean="0"/>
              <a:t>Rozvoj slovní zásoby 2x</a:t>
            </a:r>
          </a:p>
          <a:p>
            <a:pPr lvl="0"/>
            <a:r>
              <a:rPr lang="cs-CZ" dirty="0" smtClean="0"/>
              <a:t>Podpora čtenářství</a:t>
            </a:r>
          </a:p>
          <a:p>
            <a:pPr lvl="0"/>
            <a:r>
              <a:rPr lang="cs-CZ" dirty="0" smtClean="0"/>
              <a:t>Zajímavá </a:t>
            </a:r>
            <a:r>
              <a:rPr lang="cs-CZ" dirty="0" smtClean="0"/>
              <a:t>témata</a:t>
            </a:r>
          </a:p>
          <a:p>
            <a:pPr lvl="0"/>
            <a:r>
              <a:rPr lang="cs-CZ" dirty="0" smtClean="0"/>
              <a:t>SŠ</a:t>
            </a:r>
            <a:endParaRPr lang="cs-CZ" dirty="0" smtClean="0"/>
          </a:p>
          <a:p>
            <a:pPr lvl="0"/>
            <a:r>
              <a:rPr lang="cs-CZ" dirty="0" smtClean="0"/>
              <a:t>  </a:t>
            </a:r>
            <a:r>
              <a:rPr lang="cs-CZ" dirty="0" smtClean="0"/>
              <a:t>výzdoba </a:t>
            </a:r>
            <a:r>
              <a:rPr lang="cs-CZ" dirty="0" smtClean="0"/>
              <a:t>2x</a:t>
            </a:r>
          </a:p>
          <a:p>
            <a:pPr lvl="0"/>
            <a:r>
              <a:rPr lang="cs-CZ" dirty="0" smtClean="0"/>
              <a:t>Příjemné prostředí 3x</a:t>
            </a:r>
          </a:p>
          <a:p>
            <a:pPr lvl="0"/>
            <a:r>
              <a:rPr lang="cs-CZ" dirty="0" smtClean="0"/>
              <a:t>Odpočinkový prostor 2x</a:t>
            </a:r>
          </a:p>
          <a:p>
            <a:pPr lvl="0"/>
            <a:r>
              <a:rPr lang="cs-CZ" dirty="0" smtClean="0"/>
              <a:t>Dětské výtvarné práce pro knihovny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*Cílová skupin 1. stupeň ZŠ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 fontScale="77500" lnSpcReduction="20000"/>
          </a:bodyPr>
          <a:lstStyle/>
          <a:p>
            <a:r>
              <a:rPr lang="cs-CZ" sz="1600" dirty="0" smtClean="0"/>
              <a:t>Knihovna se snaží zaujmout:</a:t>
            </a:r>
          </a:p>
          <a:p>
            <a:pPr lvl="1"/>
            <a:r>
              <a:rPr lang="cs-CZ" sz="1600" dirty="0" smtClean="0"/>
              <a:t>Knihy pro danou věkovou skupinu, komiksy, časopisy</a:t>
            </a:r>
          </a:p>
          <a:p>
            <a:pPr lvl="1"/>
            <a:r>
              <a:rPr lang="cs-CZ" sz="1600" dirty="0" smtClean="0"/>
              <a:t>Akce, soutěže</a:t>
            </a:r>
          </a:p>
          <a:p>
            <a:pPr lvl="1"/>
            <a:r>
              <a:rPr lang="cs-CZ" sz="1600" dirty="0" smtClean="0"/>
              <a:t>PC</a:t>
            </a:r>
          </a:p>
          <a:p>
            <a:pPr lvl="1"/>
            <a:r>
              <a:rPr lang="cs-CZ" sz="1600" dirty="0" smtClean="0"/>
              <a:t>Pohádky</a:t>
            </a:r>
          </a:p>
          <a:p>
            <a:r>
              <a:rPr lang="cs-CZ" sz="1600" dirty="0" smtClean="0"/>
              <a:t>Knihovna se snaží získat:</a:t>
            </a:r>
          </a:p>
          <a:p>
            <a:pPr lvl="1"/>
            <a:r>
              <a:rPr lang="cs-CZ" sz="1600" dirty="0" smtClean="0"/>
              <a:t>Nabídka knih, časopisy, komiksy, první čtení</a:t>
            </a:r>
          </a:p>
          <a:p>
            <a:pPr lvl="1"/>
            <a:r>
              <a:rPr lang="cs-CZ" sz="1600" dirty="0" smtClean="0"/>
              <a:t>Akce</a:t>
            </a:r>
          </a:p>
          <a:p>
            <a:pPr lvl="1"/>
            <a:r>
              <a:rPr lang="cs-CZ" sz="1600" dirty="0" smtClean="0"/>
              <a:t>Registrace prvňáčků zdarma</a:t>
            </a:r>
          </a:p>
          <a:p>
            <a:pPr lvl="1"/>
            <a:r>
              <a:rPr lang="cs-CZ" sz="1600" dirty="0" smtClean="0"/>
              <a:t>Hračky</a:t>
            </a:r>
          </a:p>
          <a:p>
            <a:pPr lvl="1"/>
            <a:r>
              <a:rPr lang="cs-CZ" sz="1600" dirty="0" smtClean="0"/>
              <a:t>Dětský koutek</a:t>
            </a:r>
          </a:p>
          <a:p>
            <a:pPr lvl="1"/>
            <a:r>
              <a:rPr lang="cs-CZ" sz="1600" dirty="0" smtClean="0"/>
              <a:t>Milý personál</a:t>
            </a:r>
          </a:p>
          <a:p>
            <a:r>
              <a:rPr lang="cs-CZ" sz="1600" dirty="0" smtClean="0"/>
              <a:t>Co musí v knihovně dodržovat:</a:t>
            </a:r>
          </a:p>
          <a:p>
            <a:pPr lvl="1"/>
            <a:r>
              <a:rPr lang="cs-CZ" sz="1600" dirty="0" smtClean="0"/>
              <a:t>Řád</a:t>
            </a:r>
          </a:p>
          <a:p>
            <a:pPr lvl="1"/>
            <a:r>
              <a:rPr lang="cs-CZ" sz="1600" dirty="0" smtClean="0"/>
              <a:t>Půjčování a vracení </a:t>
            </a:r>
          </a:p>
          <a:p>
            <a:pPr lvl="1"/>
            <a:r>
              <a:rPr lang="cs-CZ" sz="1600" dirty="0" smtClean="0"/>
              <a:t>Bezpečnost</a:t>
            </a:r>
          </a:p>
          <a:p>
            <a:pPr lvl="1"/>
            <a:r>
              <a:rPr lang="cs-CZ" sz="1600" dirty="0" smtClean="0"/>
              <a:t>Pravidla etiky, morálky</a:t>
            </a:r>
          </a:p>
          <a:p>
            <a:r>
              <a:rPr lang="cs-CZ" sz="1600" dirty="0" smtClean="0"/>
              <a:t>Jak se je knihovna snaží zabavit:</a:t>
            </a:r>
          </a:p>
          <a:p>
            <a:pPr lvl="1"/>
            <a:r>
              <a:rPr lang="cs-CZ" sz="1600" dirty="0" smtClean="0"/>
              <a:t>Autorské čtení, výtvarné kroužky, akce</a:t>
            </a:r>
          </a:p>
          <a:p>
            <a:pPr lvl="1"/>
            <a:r>
              <a:rPr lang="cs-CZ" sz="1600" dirty="0" smtClean="0"/>
              <a:t>Stolní hry</a:t>
            </a:r>
          </a:p>
          <a:p>
            <a:pPr lvl="1"/>
            <a:r>
              <a:rPr lang="cs-CZ" sz="1600" dirty="0" smtClean="0"/>
              <a:t>Dětský koutek</a:t>
            </a:r>
          </a:p>
          <a:p>
            <a:pPr lvl="1"/>
            <a:r>
              <a:rPr lang="cs-CZ" sz="1600" dirty="0" smtClean="0"/>
              <a:t>Hračky </a:t>
            </a:r>
          </a:p>
          <a:p>
            <a:r>
              <a:rPr lang="cs-CZ" sz="1600" dirty="0" smtClean="0"/>
              <a:t>Jak se je snaží vzdělávat:</a:t>
            </a:r>
          </a:p>
          <a:p>
            <a:pPr lvl="1"/>
            <a:r>
              <a:rPr lang="cs-CZ" sz="1600" dirty="0" smtClean="0"/>
              <a:t>První čtení, encyklopedie, cizojazyčná literatura, příruční knihovna (encyklopedie)</a:t>
            </a:r>
          </a:p>
          <a:p>
            <a:pPr lvl="1"/>
            <a:r>
              <a:rPr lang="cs-CZ" sz="1600" dirty="0" smtClean="0"/>
              <a:t>Výtvarné kroužky, akce</a:t>
            </a:r>
          </a:p>
          <a:p>
            <a:pPr lvl="1"/>
            <a:r>
              <a:rPr lang="cs-CZ" sz="1600" dirty="0" smtClean="0"/>
              <a:t>Rady pracovníků</a:t>
            </a:r>
            <a:endParaRPr lang="cs-CZ" sz="12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*Důvody, proč chodí do knihovny žáci 1.ročníku?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cs-CZ" dirty="0" smtClean="0"/>
              <a:t>Samozřejmě široká nabídka knih všeho druhu (povinná četba, časopisy) 14x</a:t>
            </a:r>
          </a:p>
          <a:p>
            <a:pPr lvl="0"/>
            <a:r>
              <a:rPr lang="cs-CZ" dirty="0" smtClean="0"/>
              <a:t>Pravidelná odpoledne s deskovými hrami </a:t>
            </a:r>
            <a:r>
              <a:rPr lang="cs-CZ" dirty="0" smtClean="0"/>
              <a:t>5x</a:t>
            </a:r>
            <a:endParaRPr lang="cs-CZ" dirty="0" smtClean="0"/>
          </a:p>
          <a:p>
            <a:pPr lvl="0"/>
            <a:r>
              <a:rPr lang="cs-CZ" dirty="0" smtClean="0"/>
              <a:t>Nabídka využití PC nejen ke studijním účelům</a:t>
            </a:r>
          </a:p>
          <a:p>
            <a:pPr lvl="0"/>
            <a:r>
              <a:rPr lang="cs-CZ" dirty="0" smtClean="0"/>
              <a:t>počítače </a:t>
            </a:r>
            <a:r>
              <a:rPr lang="cs-CZ" dirty="0" smtClean="0"/>
              <a:t>2x</a:t>
            </a:r>
          </a:p>
          <a:p>
            <a:pPr lvl="0"/>
            <a:r>
              <a:rPr lang="cs-CZ" dirty="0" smtClean="0"/>
              <a:t>Možnost </a:t>
            </a:r>
            <a:r>
              <a:rPr lang="cs-CZ" dirty="0" smtClean="0"/>
              <a:t>strávit v knihovně čas mezi školou a kroužkem  4x</a:t>
            </a:r>
          </a:p>
          <a:p>
            <a:pPr lvl="0"/>
            <a:r>
              <a:rPr lang="cs-CZ" dirty="0" smtClean="0"/>
              <a:t>Zábava</a:t>
            </a:r>
          </a:p>
          <a:p>
            <a:pPr lvl="0"/>
            <a:r>
              <a:rPr lang="cs-CZ" dirty="0" smtClean="0"/>
              <a:t>Poprvé do školy – Poprvé do knihovny (pasování, registrace zdarma) 2x</a:t>
            </a:r>
          </a:p>
          <a:p>
            <a:pPr lvl="0"/>
            <a:r>
              <a:rPr lang="cs-CZ" dirty="0" smtClean="0"/>
              <a:t>Kroužky </a:t>
            </a:r>
            <a:endParaRPr lang="cs-CZ" dirty="0" smtClean="0"/>
          </a:p>
          <a:p>
            <a:pPr lvl="0"/>
            <a:r>
              <a:rPr lang="cs-CZ" dirty="0" smtClean="0"/>
              <a:t>Knihovna </a:t>
            </a:r>
            <a:r>
              <a:rPr lang="cs-CZ" dirty="0" smtClean="0"/>
              <a:t>je tu stále pro něho</a:t>
            </a:r>
          </a:p>
          <a:p>
            <a:pPr lvl="0"/>
            <a:r>
              <a:rPr lang="cs-CZ" dirty="0" smtClean="0"/>
              <a:t>Rozvoj </a:t>
            </a:r>
            <a:r>
              <a:rPr lang="cs-CZ" dirty="0" smtClean="0"/>
              <a:t>fantazie 3x</a:t>
            </a:r>
          </a:p>
          <a:p>
            <a:pPr lvl="0"/>
            <a:r>
              <a:rPr lang="cs-CZ" dirty="0" smtClean="0"/>
              <a:t>Obohacení kreativity</a:t>
            </a:r>
          </a:p>
          <a:p>
            <a:pPr lvl="0"/>
            <a:r>
              <a:rPr lang="cs-CZ" dirty="0" smtClean="0"/>
              <a:t>Kulturní instituce jako divadlo</a:t>
            </a:r>
          </a:p>
          <a:p>
            <a:pPr lvl="0"/>
            <a:r>
              <a:rPr lang="cs-CZ" dirty="0" smtClean="0"/>
              <a:t> </a:t>
            </a:r>
            <a:r>
              <a:rPr lang="cs-CZ" dirty="0" smtClean="0"/>
              <a:t>Vzdělávací </a:t>
            </a:r>
            <a:r>
              <a:rPr lang="cs-CZ" dirty="0" smtClean="0"/>
              <a:t>akce, besedy 6x</a:t>
            </a:r>
          </a:p>
          <a:p>
            <a:pPr lvl="0"/>
            <a:r>
              <a:rPr lang="cs-CZ" dirty="0" smtClean="0"/>
              <a:t>Naučit se něco nového</a:t>
            </a:r>
          </a:p>
          <a:p>
            <a:pPr lvl="0"/>
            <a:r>
              <a:rPr lang="cs-CZ" dirty="0" smtClean="0"/>
              <a:t>Rozvoj slovní zásoby 2x</a:t>
            </a:r>
          </a:p>
          <a:p>
            <a:pPr lvl="0"/>
            <a:r>
              <a:rPr lang="cs-CZ" dirty="0" smtClean="0"/>
              <a:t>Podpora čtenářství</a:t>
            </a:r>
          </a:p>
          <a:p>
            <a:pPr lvl="0"/>
            <a:r>
              <a:rPr lang="cs-CZ" dirty="0" smtClean="0"/>
              <a:t>Kvůli schopnosti hledat a najít odpovědi</a:t>
            </a:r>
          </a:p>
          <a:p>
            <a:pPr lvl="0"/>
            <a:r>
              <a:rPr lang="cs-CZ" dirty="0" smtClean="0"/>
              <a:t>Hledání </a:t>
            </a:r>
            <a:r>
              <a:rPr lang="cs-CZ" dirty="0" smtClean="0"/>
              <a:t>pomoci</a:t>
            </a:r>
          </a:p>
          <a:p>
            <a:pPr lvl="0"/>
            <a:r>
              <a:rPr lang="cs-CZ" dirty="0" smtClean="0"/>
              <a:t>Zajímavá </a:t>
            </a:r>
            <a:r>
              <a:rPr lang="cs-CZ" dirty="0" smtClean="0"/>
              <a:t>témata</a:t>
            </a:r>
          </a:p>
          <a:p>
            <a:pPr lvl="0"/>
            <a:r>
              <a:rPr lang="cs-CZ" dirty="0" smtClean="0"/>
              <a:t>Příjemné </a:t>
            </a:r>
            <a:r>
              <a:rPr lang="cs-CZ" dirty="0" smtClean="0"/>
              <a:t>prostředí 3x</a:t>
            </a:r>
          </a:p>
          <a:p>
            <a:pPr lvl="0"/>
            <a:r>
              <a:rPr lang="cs-CZ" dirty="0" smtClean="0"/>
              <a:t>Odpočinkový prostor 2x</a:t>
            </a:r>
          </a:p>
          <a:p>
            <a:pPr lvl="0"/>
            <a:r>
              <a:rPr lang="cs-CZ" dirty="0" smtClean="0"/>
              <a:t>Dětské výtvarné práce pro knihovny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</TotalTime>
  <Words>987</Words>
  <Application>Microsoft Office PowerPoint</Application>
  <PresentationFormat>Předvádění na obrazovce (4:3)</PresentationFormat>
  <Paragraphs>490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Cesta</vt:lpstr>
      <vt:lpstr>Základní stavební kameny čtenářství</vt:lpstr>
      <vt:lpstr>*Co ovlivňuje nečtenářství?</vt:lpstr>
      <vt:lpstr>*Co ovlivŇuje čtenářství v kontextu věku?</vt:lpstr>
      <vt:lpstr>Vymezení návštěvníků knihoven</vt:lpstr>
      <vt:lpstr>Snímek 5</vt:lpstr>
      <vt:lpstr>*Cílová skupina: žáci MŠ</vt:lpstr>
      <vt:lpstr>*Důvody, proč chodí do knihovny žáci MŠ?</vt:lpstr>
      <vt:lpstr>*Cílová skupin 1. stupeň ZŠ</vt:lpstr>
      <vt:lpstr>*Důvody, proč chodí do knihovny žáci 1.ročníku?</vt:lpstr>
      <vt:lpstr>*Důvody, proč chodí do knihovny žáci 2.-4. ročníku?</vt:lpstr>
      <vt:lpstr>Snímek 11</vt:lpstr>
      <vt:lpstr>*Důvody, proč chodí do knihovny žáci 9. ročníků zŠ?</vt:lpstr>
      <vt:lpstr>*Cílová skupina 5.-9. ročník zŠ</vt:lpstr>
      <vt:lpstr>Snímek 14</vt:lpstr>
      <vt:lpstr>*Důvody, proč chodí do knihovny studenti sŠ?</vt:lpstr>
      <vt:lpstr>*Cílová skupina: studenti vŠ</vt:lpstr>
      <vt:lpstr>Důvody, proč chodí do knihovny studenti vš – budoucí učitelé?</vt:lpstr>
      <vt:lpstr>Snímek 18</vt:lpstr>
      <vt:lpstr>*Důvody, proč chodí do knihovny dospělí do 30.let - učitelé?</vt:lpstr>
      <vt:lpstr>*Cílová skupina senioři</vt:lpstr>
      <vt:lpstr>*Důvody, proč chodí do knihovny dospělí senioři - učitelé?</vt:lpstr>
      <vt:lpstr>Knihovny se snaží zaujmout </vt:lpstr>
      <vt:lpstr>Stanovení cílů programu</vt:lpstr>
      <vt:lpstr>Téma: Olympiáda a možné cíle vzdělávacího programu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stavební kameny čtenářství</dc:title>
  <dc:creator>Helca</dc:creator>
  <cp:lastModifiedBy>Helca</cp:lastModifiedBy>
  <cp:revision>13</cp:revision>
  <dcterms:created xsi:type="dcterms:W3CDTF">2014-10-02T19:28:16Z</dcterms:created>
  <dcterms:modified xsi:type="dcterms:W3CDTF">2014-10-15T05:16:58Z</dcterms:modified>
</cp:coreProperties>
</file>