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7"/>
  </p:notesMasterIdLst>
  <p:sldIdLst>
    <p:sldId id="256" r:id="rId2"/>
    <p:sldId id="262" r:id="rId3"/>
    <p:sldId id="265" r:id="rId4"/>
    <p:sldId id="257" r:id="rId5"/>
    <p:sldId id="266" r:id="rId6"/>
    <p:sldId id="267" r:id="rId7"/>
    <p:sldId id="268" r:id="rId8"/>
    <p:sldId id="269" r:id="rId9"/>
    <p:sldId id="263" r:id="rId10"/>
    <p:sldId id="259" r:id="rId11"/>
    <p:sldId id="264" r:id="rId12"/>
    <p:sldId id="260" r:id="rId13"/>
    <p:sldId id="290" r:id="rId14"/>
    <p:sldId id="292" r:id="rId15"/>
    <p:sldId id="261" r:id="rId16"/>
    <p:sldId id="271" r:id="rId17"/>
    <p:sldId id="274" r:id="rId18"/>
    <p:sldId id="272" r:id="rId19"/>
    <p:sldId id="291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0102" autoAdjust="0"/>
  </p:normalViewPr>
  <p:slideViewPr>
    <p:cSldViewPr snapToGrid="0">
      <p:cViewPr varScale="1">
        <p:scale>
          <a:sx n="64" d="100"/>
          <a:sy n="64" d="100"/>
        </p:scale>
        <p:origin x="11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44438-94AF-4FAD-A70E-0EBD10468C53}" type="datetimeFigureOut">
              <a:rPr lang="cs-CZ" smtClean="0"/>
              <a:t>1. 10. 2014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DFF0B-C0C7-456D-BE82-ECC3C1D2C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835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SGML (Standard </a:t>
            </a:r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Markup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 je univerzální značkovací metajazyk, který umožňuje definovat značkovací jazyky jako své vlastní podmnožiny. SGML je komplexní jazyk poskytující mnoho značkovacích syntaxí, ale jeho složitost brání většímu rozšíření.</a:t>
            </a:r>
          </a:p>
          <a:p>
            <a:endParaRPr lang="cs-CZ" dirty="0" smtClean="0"/>
          </a:p>
          <a:p>
            <a:r>
              <a:rPr lang="cs-CZ" dirty="0" smtClean="0"/>
              <a:t>SGML je ISO standard nazvaný ISO 8879:1986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r>
              <a:rPr lang="cs-CZ" dirty="0" smtClean="0"/>
              <a:t>—Text </a:t>
            </a:r>
            <a:r>
              <a:rPr lang="cs-CZ" dirty="0" err="1" smtClean="0"/>
              <a:t>and</a:t>
            </a:r>
            <a:r>
              <a:rPr lang="cs-CZ" dirty="0" smtClean="0"/>
              <a:t> office </a:t>
            </a:r>
            <a:r>
              <a:rPr lang="cs-CZ" dirty="0" err="1" smtClean="0"/>
              <a:t>systems</a:t>
            </a:r>
            <a:r>
              <a:rPr lang="cs-CZ" dirty="0" smtClean="0"/>
              <a:t>—Standard </a:t>
            </a:r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Markup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(SGML)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718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Semi</a:t>
            </a:r>
            <a:r>
              <a:rPr lang="cs-CZ" dirty="0" smtClean="0"/>
              <a:t> (polo-</a:t>
            </a:r>
            <a:r>
              <a:rPr lang="cs-CZ" dirty="0" err="1" smtClean="0"/>
              <a:t>sturkturované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428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metódy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asociácie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─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ďalej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delia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 klasické (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medzi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dvomi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podmnožinami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</a:t>
            </a: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transakčné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(v rámci množiny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a agregované (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medzi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podmnožinou</a:t>
            </a: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charakteristikami),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metódy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zhlukovania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─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analyzujú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či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množina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prirodzene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rozpadá na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výrazné podmnožiny (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zhluky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podobných si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pritom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nepodobných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objektom</a:t>
            </a:r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ostatných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podmnožín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rozhodovacie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stromy ─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sú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množiny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zadané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atribútmi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doménami,</a:t>
            </a: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ktoré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sú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rozdelené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klasifikačných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tried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Úlohou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metódy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zaradenie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týchto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tried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podľa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predpokladaných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alebo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vstupných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983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III. – Informační systém &amp;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459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informace zpracovává IS?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strukturované data popisující neprostorové </a:t>
            </a:r>
            <a:r>
              <a:rPr lang="cs-CZ" b="1" dirty="0"/>
              <a:t>objekty </a:t>
            </a:r>
            <a:r>
              <a:rPr lang="cs-CZ" dirty="0"/>
              <a:t>(záznamy v </a:t>
            </a:r>
            <a:r>
              <a:rPr lang="cs-CZ" dirty="0" smtClean="0"/>
              <a:t>databázích, souborech </a:t>
            </a:r>
            <a:r>
              <a:rPr lang="cs-CZ" dirty="0"/>
              <a:t>a pod.) ─ </a:t>
            </a:r>
            <a:r>
              <a:rPr lang="cs-CZ" dirty="0" smtClean="0"/>
              <a:t>dělíme na numerické </a:t>
            </a:r>
            <a:r>
              <a:rPr lang="cs-CZ" dirty="0"/>
              <a:t>a </a:t>
            </a:r>
            <a:r>
              <a:rPr lang="cs-CZ" dirty="0" smtClean="0"/>
              <a:t>nenumerické</a:t>
            </a:r>
            <a:endParaRPr lang="cs-CZ" dirty="0"/>
          </a:p>
          <a:p>
            <a:r>
              <a:rPr lang="cs-CZ" b="1" dirty="0" smtClean="0"/>
              <a:t>strukturované data popisující prostorové </a:t>
            </a:r>
            <a:r>
              <a:rPr lang="cs-CZ" b="1" dirty="0"/>
              <a:t>objekty </a:t>
            </a:r>
            <a:r>
              <a:rPr lang="cs-CZ" dirty="0" smtClean="0"/>
              <a:t>ve formě souřadnic </a:t>
            </a:r>
            <a:r>
              <a:rPr lang="cs-CZ" dirty="0"/>
              <a:t>(</a:t>
            </a:r>
            <a:r>
              <a:rPr lang="cs-CZ" dirty="0" smtClean="0"/>
              <a:t>geografické informační </a:t>
            </a:r>
            <a:r>
              <a:rPr lang="cs-CZ" dirty="0"/>
              <a:t>systémy) ─ </a:t>
            </a:r>
            <a:r>
              <a:rPr lang="cs-CZ" dirty="0" smtClean="0"/>
              <a:t>převážně </a:t>
            </a:r>
            <a:r>
              <a:rPr lang="cs-CZ" dirty="0"/>
              <a:t>numerické </a:t>
            </a:r>
            <a:r>
              <a:rPr lang="cs-CZ" dirty="0" smtClean="0"/>
              <a:t>data</a:t>
            </a:r>
            <a:r>
              <a:rPr lang="cs-CZ" dirty="0"/>
              <a:t>,</a:t>
            </a:r>
          </a:p>
          <a:p>
            <a:r>
              <a:rPr lang="cs-CZ" b="1" dirty="0" smtClean="0"/>
              <a:t>nestrukturované data </a:t>
            </a:r>
            <a:r>
              <a:rPr lang="cs-CZ" dirty="0"/>
              <a:t>(</a:t>
            </a:r>
            <a:r>
              <a:rPr lang="cs-CZ" dirty="0" smtClean="0"/>
              <a:t>volné </a:t>
            </a:r>
            <a:r>
              <a:rPr lang="cs-CZ" dirty="0"/>
              <a:t>texty, záznamy </a:t>
            </a:r>
            <a:r>
              <a:rPr lang="cs-CZ" dirty="0" smtClean="0"/>
              <a:t>rozhovorů </a:t>
            </a:r>
            <a:r>
              <a:rPr lang="cs-CZ" dirty="0"/>
              <a:t>a pod.),</a:t>
            </a:r>
          </a:p>
          <a:p>
            <a:r>
              <a:rPr lang="cs-CZ" b="1" dirty="0" smtClean="0"/>
              <a:t>metadata</a:t>
            </a:r>
            <a:r>
              <a:rPr lang="cs-CZ" dirty="0" smtClean="0"/>
              <a:t> (popis dat pomocí </a:t>
            </a:r>
            <a:r>
              <a:rPr lang="cs-CZ" dirty="0"/>
              <a:t>SGML </a:t>
            </a:r>
            <a:r>
              <a:rPr lang="cs-CZ" dirty="0" smtClean="0"/>
              <a:t>jazyků </a:t>
            </a:r>
            <a:r>
              <a:rPr lang="cs-CZ" dirty="0"/>
              <a:t>─ HTML, XML, </a:t>
            </a:r>
            <a:r>
              <a:rPr lang="cs-CZ" dirty="0" smtClean="0"/>
              <a:t>struktury typu MARC</a:t>
            </a:r>
            <a:r>
              <a:rPr lang="cs-CZ" dirty="0"/>
              <a:t>, Dublin </a:t>
            </a:r>
            <a:r>
              <a:rPr lang="cs-CZ" dirty="0" err="1"/>
              <a:t>Core</a:t>
            </a:r>
            <a:r>
              <a:rPr lang="cs-CZ" dirty="0"/>
              <a:t> a pod.), </a:t>
            </a:r>
            <a:r>
              <a:rPr lang="cs-CZ" dirty="0" smtClean="0"/>
              <a:t>které jsou často spojené s nestrukturovanými daty (plné </a:t>
            </a:r>
            <a:r>
              <a:rPr lang="cs-CZ" dirty="0"/>
              <a:t>texty </a:t>
            </a:r>
            <a:r>
              <a:rPr lang="cs-CZ" dirty="0" smtClean="0"/>
              <a:t>dokumentů </a:t>
            </a:r>
            <a:r>
              <a:rPr lang="cs-CZ" dirty="0"/>
              <a:t>typu </a:t>
            </a:r>
            <a:r>
              <a:rPr lang="cs-CZ" dirty="0" smtClean="0"/>
              <a:t>článek</a:t>
            </a:r>
            <a:r>
              <a:rPr lang="cs-CZ" dirty="0"/>
              <a:t>, </a:t>
            </a:r>
            <a:r>
              <a:rPr lang="cs-CZ" dirty="0" smtClean="0"/>
              <a:t>zpráva</a:t>
            </a:r>
            <a:r>
              <a:rPr lang="cs-CZ" dirty="0"/>
              <a:t>, kniha, ...) </a:t>
            </a:r>
            <a:r>
              <a:rPr lang="cs-CZ" dirty="0" smtClean="0"/>
              <a:t>nebo obrázky, </a:t>
            </a:r>
            <a:r>
              <a:rPr lang="cs-CZ" dirty="0"/>
              <a:t>mapami, </a:t>
            </a:r>
            <a:r>
              <a:rPr lang="cs-CZ" dirty="0" smtClean="0"/>
              <a:t>schématy, multimediálními dokumenty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40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Zpracovávání a vyhledávání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Úroveň a složitost zpracování závisí na typu uložených informací:</a:t>
            </a:r>
          </a:p>
          <a:p>
            <a:r>
              <a:rPr lang="cs-CZ" dirty="0" err="1" smtClean="0"/>
              <a:t>Boolovské</a:t>
            </a:r>
            <a:r>
              <a:rPr lang="cs-CZ" dirty="0" smtClean="0"/>
              <a:t> operátory - vyhledávání</a:t>
            </a:r>
          </a:p>
          <a:p>
            <a:r>
              <a:rPr lang="cs-CZ" dirty="0" smtClean="0"/>
              <a:t>Vyhledávání dle vzorů - QBE</a:t>
            </a:r>
          </a:p>
          <a:p>
            <a:r>
              <a:rPr lang="cs-CZ" dirty="0" smtClean="0"/>
              <a:t>Obsahové (konceptuální vyhledávání) – vazba na sémantiku dotazu – přirození jazyk</a:t>
            </a:r>
          </a:p>
          <a:p>
            <a:r>
              <a:rPr lang="cs-CZ" dirty="0" smtClean="0"/>
              <a:t>Pojmové vyhledávání (systém přebírá intelektuální část zpracování)</a:t>
            </a:r>
          </a:p>
          <a:p>
            <a:r>
              <a:rPr lang="cs-CZ" dirty="0" smtClean="0"/>
              <a:t>Inteligentní vyhledávání (kombinace parametrů)</a:t>
            </a:r>
          </a:p>
          <a:p>
            <a:r>
              <a:rPr lang="cs-CZ" dirty="0" smtClean="0"/>
              <a:t>Vícejazyčné vyhledávání</a:t>
            </a:r>
          </a:p>
          <a:p>
            <a:r>
              <a:rPr lang="cs-CZ" dirty="0" smtClean="0"/>
              <a:t>Vyhledávání v různých typech dat a dokumentů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221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Ukládání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Dle způsobu zpracování:</a:t>
            </a:r>
            <a:endParaRPr lang="cs-CZ" dirty="0"/>
          </a:p>
          <a:p>
            <a:r>
              <a:rPr lang="cs-CZ" b="1" dirty="0"/>
              <a:t>1. </a:t>
            </a:r>
            <a:r>
              <a:rPr lang="cs-CZ" b="1" dirty="0" smtClean="0"/>
              <a:t>strukturované informační báze </a:t>
            </a:r>
            <a:r>
              <a:rPr lang="cs-CZ" dirty="0" smtClean="0"/>
              <a:t>reprezentované </a:t>
            </a:r>
            <a:r>
              <a:rPr lang="cs-CZ" dirty="0"/>
              <a:t>numerickými a </a:t>
            </a:r>
            <a:r>
              <a:rPr lang="cs-CZ" dirty="0" smtClean="0"/>
              <a:t>nenumerickými hodnotami uspořádanými </a:t>
            </a:r>
            <a:r>
              <a:rPr lang="cs-CZ" dirty="0"/>
              <a:t>do </a:t>
            </a:r>
            <a:r>
              <a:rPr lang="cs-CZ" dirty="0" smtClean="0"/>
              <a:t>tabulek</a:t>
            </a:r>
            <a:r>
              <a:rPr lang="cs-CZ" dirty="0"/>
              <a:t>. </a:t>
            </a:r>
            <a:r>
              <a:rPr lang="cs-CZ" dirty="0" smtClean="0"/>
              <a:t>Vypovídají </a:t>
            </a:r>
            <a:r>
              <a:rPr lang="cs-CZ" dirty="0"/>
              <a:t>o </a:t>
            </a:r>
            <a:r>
              <a:rPr lang="cs-CZ" dirty="0" smtClean="0"/>
              <a:t>stavu </a:t>
            </a:r>
            <a:r>
              <a:rPr lang="cs-CZ" dirty="0"/>
              <a:t>a </a:t>
            </a:r>
            <a:r>
              <a:rPr lang="cs-CZ" dirty="0" smtClean="0"/>
              <a:t>vývoji procesů. </a:t>
            </a:r>
            <a:r>
              <a:rPr lang="cs-CZ" dirty="0"/>
              <a:t>Každý záznam </a:t>
            </a:r>
            <a:r>
              <a:rPr lang="cs-CZ" dirty="0" smtClean="0"/>
              <a:t>(řádek tabulky</a:t>
            </a:r>
            <a:r>
              <a:rPr lang="cs-CZ" dirty="0"/>
              <a:t>) má jednoznačný význam, ale </a:t>
            </a:r>
            <a:r>
              <a:rPr lang="cs-CZ" dirty="0" smtClean="0"/>
              <a:t>samotně nemusí mít informační hodnotu </a:t>
            </a:r>
            <a:r>
              <a:rPr lang="cs-CZ" dirty="0"/>
              <a:t>─ </a:t>
            </a:r>
            <a:r>
              <a:rPr lang="cs-CZ" dirty="0" smtClean="0"/>
              <a:t>ta </a:t>
            </a:r>
            <a:r>
              <a:rPr lang="cs-CZ" dirty="0"/>
              <a:t>je </a:t>
            </a:r>
            <a:r>
              <a:rPr lang="cs-CZ" dirty="0" smtClean="0"/>
              <a:t>ve vztahu </a:t>
            </a:r>
            <a:r>
              <a:rPr lang="cs-CZ" dirty="0"/>
              <a:t>s j</a:t>
            </a:r>
            <a:r>
              <a:rPr lang="cs-CZ" dirty="0" smtClean="0"/>
              <a:t>inými záznamy.</a:t>
            </a:r>
            <a:endParaRPr lang="cs-CZ" dirty="0"/>
          </a:p>
          <a:p>
            <a:r>
              <a:rPr lang="cs-CZ" b="1" dirty="0"/>
              <a:t>2. </a:t>
            </a:r>
            <a:r>
              <a:rPr lang="cs-CZ" b="1" dirty="0" smtClean="0"/>
              <a:t>Nestrukturované </a:t>
            </a:r>
            <a:r>
              <a:rPr lang="cs-CZ" b="1" dirty="0"/>
              <a:t>a </a:t>
            </a:r>
            <a:r>
              <a:rPr lang="cs-CZ" b="1" dirty="0" err="1" smtClean="0"/>
              <a:t>semi</a:t>
            </a:r>
            <a:r>
              <a:rPr lang="cs-CZ" b="1" dirty="0" smtClean="0"/>
              <a:t>-strukturované informační báze </a:t>
            </a:r>
            <a:r>
              <a:rPr lang="cs-CZ" dirty="0"/>
              <a:t>(textové, obrazové</a:t>
            </a:r>
            <a:r>
              <a:rPr lang="cs-CZ" dirty="0" smtClean="0"/>
              <a:t>, multimediální) dokumentů </a:t>
            </a:r>
            <a:r>
              <a:rPr lang="cs-CZ" dirty="0"/>
              <a:t>a </a:t>
            </a:r>
            <a:r>
              <a:rPr lang="cs-CZ" dirty="0" smtClean="0"/>
              <a:t>záznamů. Vypovídající </a:t>
            </a:r>
            <a:r>
              <a:rPr lang="cs-CZ" dirty="0"/>
              <a:t>o </a:t>
            </a:r>
            <a:r>
              <a:rPr lang="cs-CZ" dirty="0" smtClean="0"/>
              <a:t>prostředí</a:t>
            </a:r>
            <a:r>
              <a:rPr lang="cs-CZ" dirty="0"/>
              <a:t>, v </a:t>
            </a:r>
            <a:r>
              <a:rPr lang="cs-CZ" dirty="0" smtClean="0"/>
              <a:t>kterém se </a:t>
            </a:r>
            <a:r>
              <a:rPr lang="cs-CZ" dirty="0"/>
              <a:t>procesy </a:t>
            </a:r>
            <a:r>
              <a:rPr lang="cs-CZ" dirty="0" smtClean="0"/>
              <a:t>odehrávají. </a:t>
            </a:r>
            <a:r>
              <a:rPr lang="cs-CZ" dirty="0"/>
              <a:t>Jeden dokument </a:t>
            </a:r>
            <a:r>
              <a:rPr lang="cs-CZ" dirty="0" smtClean="0"/>
              <a:t>nese ucelenou informaci, která ale může </a:t>
            </a:r>
            <a:r>
              <a:rPr lang="cs-CZ" dirty="0"/>
              <a:t>byť </a:t>
            </a:r>
            <a:r>
              <a:rPr lang="cs-CZ" dirty="0" smtClean="0"/>
              <a:t>důležitá </a:t>
            </a:r>
            <a:r>
              <a:rPr lang="cs-CZ" dirty="0"/>
              <a:t>z </a:t>
            </a:r>
            <a:r>
              <a:rPr lang="cs-CZ" dirty="0" smtClean="0"/>
              <a:t>různých hledisek (vazba na kontext).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055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Dolování dat (data mining)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68905"/>
            <a:ext cx="8915400" cy="3777622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Metody asociace</a:t>
            </a:r>
          </a:p>
          <a:p>
            <a:pPr>
              <a:buNone/>
            </a:pPr>
            <a:r>
              <a:rPr lang="cs-CZ" sz="2000" dirty="0" smtClean="0"/>
              <a:t>	klasické (mezi 2 podmnožinami atributů)</a:t>
            </a:r>
          </a:p>
          <a:p>
            <a:pPr>
              <a:buNone/>
            </a:pPr>
            <a:r>
              <a:rPr lang="cs-CZ" sz="2000" dirty="0" smtClean="0"/>
              <a:t>	transakční (v rámci množiny atributů)</a:t>
            </a:r>
          </a:p>
          <a:p>
            <a:pPr>
              <a:buNone/>
            </a:pPr>
            <a:r>
              <a:rPr lang="cs-CZ" sz="2000" dirty="0" smtClean="0"/>
              <a:t>	agregované (mezi podmnožinou atributů a jejich charakteristikou)</a:t>
            </a:r>
          </a:p>
          <a:p>
            <a:r>
              <a:rPr lang="cs-CZ" sz="2000" b="1" dirty="0" smtClean="0"/>
              <a:t>Metody shlukování</a:t>
            </a:r>
          </a:p>
          <a:p>
            <a:pPr>
              <a:buNone/>
            </a:pPr>
            <a:r>
              <a:rPr lang="cs-CZ" sz="2000" dirty="0" smtClean="0"/>
              <a:t>	analyzují, zda se množina objektů přirozeně rozpadá do výrazných podmnožin (shluků) navzájem si podobných objektů a přitom nepodobným ostatním množinám</a:t>
            </a:r>
          </a:p>
          <a:p>
            <a:r>
              <a:rPr lang="cs-CZ" sz="2000" b="1" dirty="0" smtClean="0"/>
              <a:t>Rozhodovací stromy</a:t>
            </a:r>
          </a:p>
          <a:p>
            <a:pPr>
              <a:buNone/>
            </a:pPr>
            <a:r>
              <a:rPr lang="cs-CZ" sz="2000" dirty="0" smtClean="0"/>
              <a:t>	množiny objektů zadané atributy s doménami, které jsou rozděleny do klasifikačních tříd. Řazení objektů do tříd podle předpokládaných nebo vstupních atributů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781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4033"/>
            <a:ext cx="8915400" cy="37776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/>
              <a:t>Formy:</a:t>
            </a:r>
          </a:p>
          <a:p>
            <a:r>
              <a:rPr lang="cs-CZ" sz="2400" dirty="0" smtClean="0"/>
              <a:t>formuláře, seznamy a tabulky obsahující data a informace,</a:t>
            </a:r>
          </a:p>
          <a:p>
            <a:r>
              <a:rPr lang="cs-CZ" sz="2400" dirty="0" smtClean="0"/>
              <a:t>seznamy a registry obsahující metadata, příp. adresy relevantních dokumentů,</a:t>
            </a:r>
          </a:p>
          <a:p>
            <a:r>
              <a:rPr lang="cs-CZ" sz="2400" dirty="0" smtClean="0"/>
              <a:t>informační mapy, schémata a grafy znázorňující vztahy nebo shluky termínů nebo dokumentů,</a:t>
            </a:r>
          </a:p>
          <a:p>
            <a:r>
              <a:rPr lang="pt-BR" sz="2400" dirty="0" smtClean="0"/>
              <a:t>geografické mapy a </a:t>
            </a:r>
            <a:r>
              <a:rPr lang="cs-CZ" sz="2400" dirty="0" smtClean="0"/>
              <a:t>navigace v prostoru</a:t>
            </a:r>
            <a:r>
              <a:rPr lang="pt-BR" sz="2400" dirty="0" smtClean="0"/>
              <a:t>,</a:t>
            </a:r>
          </a:p>
          <a:p>
            <a:r>
              <a:rPr lang="cs-CZ" sz="2400" dirty="0" smtClean="0"/>
              <a:t>interpretace výsledků expertního vyhledávaní,</a:t>
            </a:r>
          </a:p>
          <a:p>
            <a:r>
              <a:rPr lang="cs-CZ" sz="2400" dirty="0" smtClean="0"/>
              <a:t>analytické studie nebo studijně-rozborové práce,</a:t>
            </a:r>
          </a:p>
          <a:p>
            <a:r>
              <a:rPr lang="cs-CZ" sz="2400" dirty="0" smtClean="0"/>
              <a:t>plné texty relevantních dokumentů.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15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IS dle obsahu výstupu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89212" y="1444052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agregované zprávy pro management (typické pro transakční IS),</a:t>
            </a:r>
          </a:p>
          <a:p>
            <a:r>
              <a:rPr lang="cs-CZ" sz="2400" dirty="0" smtClean="0"/>
              <a:t>zprávy na vyžádání (Manažerské IS),</a:t>
            </a:r>
          </a:p>
          <a:p>
            <a:r>
              <a:rPr lang="pl-PL" sz="2400" dirty="0" smtClean="0"/>
              <a:t>Informace pro rozhodování (IS na podporu rozhodování),</a:t>
            </a:r>
          </a:p>
          <a:p>
            <a:r>
              <a:rPr lang="cs-CZ" sz="2400" dirty="0" smtClean="0"/>
              <a:t>hodnocení, rady, vysvětlení (expertní systémy),</a:t>
            </a:r>
          </a:p>
          <a:p>
            <a:r>
              <a:rPr lang="cs-CZ" sz="2400" dirty="0" smtClean="0"/>
              <a:t>klíčové indikátory na řízení a strategické rozhodování v podnicích (exekutivní IS),</a:t>
            </a:r>
          </a:p>
          <a:p>
            <a:r>
              <a:rPr lang="cs-CZ" sz="2400" dirty="0" smtClean="0"/>
              <a:t>adresy, příp. plné texty dokumentů (dokumentografické IS),</a:t>
            </a:r>
          </a:p>
          <a:p>
            <a:r>
              <a:rPr lang="cs-CZ" sz="2400" dirty="0" smtClean="0"/>
              <a:t>fakta, souvislosti, sémantické mapy (znalostní a zpravodajské IS).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42748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cíle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získávání informací - </a:t>
            </a:r>
            <a:r>
              <a:rPr lang="cs-CZ" sz="3200" b="1" dirty="0"/>
              <a:t>receptor</a:t>
            </a:r>
          </a:p>
          <a:p>
            <a:r>
              <a:rPr lang="cs-CZ" sz="3200" dirty="0"/>
              <a:t>ukládání informací (jejich fixace v prostoru a čase) - </a:t>
            </a:r>
            <a:r>
              <a:rPr lang="cs-CZ" sz="3200" b="1" dirty="0"/>
              <a:t>paměť</a:t>
            </a:r>
          </a:p>
          <a:p>
            <a:r>
              <a:rPr lang="cs-CZ" sz="3200" dirty="0"/>
              <a:t>transformace (zpracování) informací - </a:t>
            </a:r>
            <a:r>
              <a:rPr lang="cs-CZ" sz="3200" b="1" dirty="0"/>
              <a:t>procesor</a:t>
            </a:r>
          </a:p>
          <a:p>
            <a:r>
              <a:rPr lang="cs-CZ" sz="3200" dirty="0"/>
              <a:t>přenos informací - </a:t>
            </a:r>
            <a:r>
              <a:rPr lang="cs-CZ" sz="3200" b="1" dirty="0"/>
              <a:t>efektor</a:t>
            </a:r>
          </a:p>
        </p:txBody>
      </p:sp>
    </p:spTree>
    <p:extLst>
      <p:ext uri="{BB962C8B-B14F-4D97-AF65-F5344CB8AC3E}">
        <p14:creationId xmlns:p14="http://schemas.microsoft.com/office/powerpoint/2010/main" val="87878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Automatizovaný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informační systém fungující s podporou informačních a komunikačních technologií</a:t>
            </a:r>
          </a:p>
          <a:p>
            <a:r>
              <a:rPr lang="cs-CZ" sz="2800" dirty="0"/>
              <a:t>automatizace procesu</a:t>
            </a:r>
          </a:p>
          <a:p>
            <a:r>
              <a:rPr lang="cs-CZ" sz="2800" dirty="0"/>
              <a:t>digitalizace datové základny</a:t>
            </a:r>
          </a:p>
        </p:txBody>
      </p:sp>
    </p:spTree>
    <p:extLst>
      <p:ext uri="{BB962C8B-B14F-4D97-AF65-F5344CB8AC3E}">
        <p14:creationId xmlns:p14="http://schemas.microsoft.com/office/powerpoint/2010/main" val="406394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</a:t>
            </a:r>
            <a:r>
              <a:rPr lang="cs-CZ" dirty="0" smtClean="0"/>
              <a:t>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9133" y="1905000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/>
              <a:t>subsystém 1 </a:t>
            </a:r>
            <a:r>
              <a:rPr lang="cs-CZ" sz="2800" b="1" dirty="0" smtClean="0"/>
              <a:t>– lidé</a:t>
            </a:r>
          </a:p>
          <a:p>
            <a:r>
              <a:rPr lang="cs-CZ" sz="2800" dirty="0" smtClean="0"/>
              <a:t>tvůrci </a:t>
            </a:r>
            <a:r>
              <a:rPr lang="cs-CZ" sz="2800" dirty="0"/>
              <a:t>(</a:t>
            </a:r>
            <a:r>
              <a:rPr lang="cs-CZ" sz="2800" dirty="0" smtClean="0"/>
              <a:t>autoři</a:t>
            </a:r>
            <a:r>
              <a:rPr lang="cs-CZ" sz="2800" dirty="0"/>
              <a:t>) informací</a:t>
            </a:r>
          </a:p>
          <a:p>
            <a:r>
              <a:rPr lang="cs-CZ" sz="2800" dirty="0"/>
              <a:t>uživatelé informací (klienti)</a:t>
            </a:r>
          </a:p>
          <a:p>
            <a:r>
              <a:rPr lang="cs-CZ" sz="2800" dirty="0"/>
              <a:t>zpracovatelé, správci, </a:t>
            </a:r>
            <a:r>
              <a:rPr lang="cs-CZ" sz="2800" dirty="0" smtClean="0"/>
              <a:t>zprostředkovatelé informací</a:t>
            </a:r>
          </a:p>
          <a:p>
            <a:pPr marL="0" indent="0"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9838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03948"/>
            <a:ext cx="8915400" cy="4631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subsystém 2 – informace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1. informace jako ekonomický zdroj</a:t>
            </a:r>
          </a:p>
          <a:p>
            <a:r>
              <a:rPr lang="cs-CZ" sz="2000" dirty="0"/>
              <a:t>IS jako jeden z pomocných subsystému organizace (instituce, firmy), zaměřený na podporu její činnosti</a:t>
            </a:r>
          </a:p>
          <a:p>
            <a:r>
              <a:rPr lang="cs-CZ" sz="2000" dirty="0"/>
              <a:t>provozovatel: každá obchodní i neobchodní organizace</a:t>
            </a:r>
          </a:p>
          <a:p>
            <a:pPr marL="0" indent="0">
              <a:buNone/>
            </a:pPr>
            <a:r>
              <a:rPr lang="pl-PL" sz="2000" dirty="0">
                <a:solidFill>
                  <a:srgbClr val="FF0000"/>
                </a:solidFill>
              </a:rPr>
              <a:t>2. informace jako komodita (zboží)</a:t>
            </a:r>
          </a:p>
          <a:p>
            <a:r>
              <a:rPr lang="cs-CZ" sz="2000" dirty="0"/>
              <a:t>IS jako "produkční" systém organizace (instituce, firmy), jejímž základním produktem či službou jsou informace (v tom případe i tato organizace musí mít vlastní IS zaměřený na podporu vlastního řízení)</a:t>
            </a:r>
          </a:p>
          <a:p>
            <a:r>
              <a:rPr lang="cs-CZ" sz="2000" dirty="0"/>
              <a:t>provozovatel: sektor informačních služeb, informační průmysl</a:t>
            </a:r>
            <a:endParaRPr lang="cs-CZ" sz="2000" b="1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7901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– základní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 – konceptuální model informačního systému</a:t>
            </a:r>
          </a:p>
          <a:p>
            <a:r>
              <a:rPr lang="cs-CZ" dirty="0" smtClean="0"/>
              <a:t>Vztah IS &amp; databáze </a:t>
            </a:r>
          </a:p>
          <a:p>
            <a:r>
              <a:rPr lang="cs-CZ" dirty="0" smtClean="0"/>
              <a:t>Systém řízení báze dat</a:t>
            </a:r>
          </a:p>
          <a:p>
            <a:r>
              <a:rPr lang="cs-CZ" dirty="0" smtClean="0"/>
              <a:t>Databázové modely</a:t>
            </a:r>
          </a:p>
          <a:p>
            <a:r>
              <a:rPr lang="cs-CZ" dirty="0" smtClean="0"/>
              <a:t>Záznam, pole, datové typy, atribut, instance, entita.</a:t>
            </a:r>
          </a:p>
          <a:p>
            <a:r>
              <a:rPr lang="cs-CZ" dirty="0" smtClean="0"/>
              <a:t>Prostředky pro boj se složitostí systému</a:t>
            </a:r>
          </a:p>
          <a:p>
            <a:r>
              <a:rPr lang="cs-CZ" dirty="0" smtClean="0"/>
              <a:t>Strukturovaný a objektově-orientovaný přístup (UML)</a:t>
            </a:r>
          </a:p>
          <a:p>
            <a:r>
              <a:rPr lang="cs-CZ" dirty="0" smtClean="0"/>
              <a:t>Nástroje CASE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643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subsystém 3 - </a:t>
            </a:r>
            <a:r>
              <a:rPr lang="cs-CZ" sz="2400" b="1" dirty="0" smtClean="0"/>
              <a:t>prostředky umožňující </a:t>
            </a:r>
            <a:r>
              <a:rPr lang="cs-CZ" sz="2400" b="1" dirty="0"/>
              <a:t>práci s </a:t>
            </a:r>
            <a:r>
              <a:rPr lang="cs-CZ" sz="2400" b="1" dirty="0" smtClean="0"/>
              <a:t>informacemi </a:t>
            </a:r>
            <a:r>
              <a:rPr lang="cs-CZ" sz="2400" b="1" dirty="0"/>
              <a:t>(</a:t>
            </a:r>
            <a:r>
              <a:rPr lang="cs-CZ" sz="2400" b="1" dirty="0" smtClean="0"/>
              <a:t>informační </a:t>
            </a:r>
            <a:r>
              <a:rPr lang="cs-CZ" sz="2400" b="1" dirty="0"/>
              <a:t>infrastruktura</a:t>
            </a:r>
            <a:r>
              <a:rPr lang="cs-CZ" sz="2400" b="1" dirty="0" smtClean="0"/>
              <a:t>)</a:t>
            </a:r>
            <a:endParaRPr lang="cs-CZ" sz="2400" dirty="0" smtClean="0"/>
          </a:p>
          <a:p>
            <a:r>
              <a:rPr lang="cs-CZ" sz="2400" dirty="0" smtClean="0"/>
              <a:t>jazyky</a:t>
            </a:r>
            <a:endParaRPr lang="cs-CZ" sz="2400" dirty="0"/>
          </a:p>
          <a:p>
            <a:r>
              <a:rPr lang="cs-CZ" sz="2400" dirty="0" smtClean="0"/>
              <a:t>informační </a:t>
            </a:r>
            <a:r>
              <a:rPr lang="cs-CZ" sz="2400" dirty="0"/>
              <a:t>a </a:t>
            </a:r>
            <a:r>
              <a:rPr lang="cs-CZ" sz="2400" dirty="0" smtClean="0"/>
              <a:t>komunikační </a:t>
            </a:r>
            <a:r>
              <a:rPr lang="cs-CZ" sz="2400" dirty="0"/>
              <a:t>technologie (hardware - </a:t>
            </a:r>
            <a:r>
              <a:rPr lang="cs-CZ" sz="2400" dirty="0" smtClean="0"/>
              <a:t>počítače </a:t>
            </a:r>
            <a:r>
              <a:rPr lang="cs-CZ" sz="2400" dirty="0"/>
              <a:t>a periférie, sítové prvky, software)</a:t>
            </a:r>
          </a:p>
          <a:p>
            <a:r>
              <a:rPr lang="pl-PL" sz="2400" dirty="0"/>
              <a:t>pracovní postupy, techniky a metody</a:t>
            </a:r>
          </a:p>
          <a:p>
            <a:r>
              <a:rPr lang="cs-CZ" sz="2400" dirty="0"/>
              <a:t>materiální </a:t>
            </a:r>
            <a:r>
              <a:rPr lang="cs-CZ" sz="2400" dirty="0" smtClean="0"/>
              <a:t>zabezpečení </a:t>
            </a:r>
            <a:r>
              <a:rPr lang="cs-CZ" sz="2400" dirty="0"/>
              <a:t>(budovy...)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8187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1. Informacní systémy organizací </a:t>
            </a:r>
            <a:r>
              <a:rPr lang="pl-PL" sz="2400" dirty="0">
                <a:solidFill>
                  <a:srgbClr val="FF0000"/>
                </a:solidFill>
              </a:rPr>
              <a:t>(informace jako ekonomický zdroj)</a:t>
            </a:r>
          </a:p>
          <a:p>
            <a:pPr marL="0" indent="0">
              <a:buNone/>
            </a:pPr>
            <a:r>
              <a:rPr lang="cs-CZ" sz="2400" dirty="0"/>
              <a:t>podnikové </a:t>
            </a:r>
            <a:r>
              <a:rPr lang="cs-CZ" sz="2400" dirty="0" smtClean="0"/>
              <a:t>informační </a:t>
            </a:r>
            <a:r>
              <a:rPr lang="cs-CZ" sz="2400" dirty="0"/>
              <a:t>systémy (BIS - business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, </a:t>
            </a:r>
            <a:r>
              <a:rPr lang="cs-CZ" sz="2400" dirty="0" err="1"/>
              <a:t>enterprise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</a:t>
            </a:r>
            <a:r>
              <a:rPr lang="cs-CZ" sz="2400" b="1" dirty="0"/>
              <a:t>. </a:t>
            </a:r>
            <a:r>
              <a:rPr lang="cs-CZ" sz="2400" b="1" dirty="0" smtClean="0"/>
              <a:t>Veřejné informační </a:t>
            </a:r>
            <a:r>
              <a:rPr lang="cs-CZ" sz="2400" b="1" dirty="0"/>
              <a:t>systémy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(informace jako ekonomická komodita)</a:t>
            </a:r>
          </a:p>
          <a:p>
            <a:pPr marL="0" indent="0">
              <a:buNone/>
            </a:pPr>
            <a:r>
              <a:rPr lang="cs-CZ" sz="2400" dirty="0"/>
              <a:t>TV, rozhlas, tisk, zpravodajské agentury, knihovny, </a:t>
            </a:r>
            <a:r>
              <a:rPr lang="cs-CZ" sz="2400" dirty="0" smtClean="0"/>
              <a:t>informační </a:t>
            </a:r>
            <a:r>
              <a:rPr lang="cs-CZ" sz="2400" dirty="0"/>
              <a:t>instituce</a:t>
            </a:r>
          </a:p>
        </p:txBody>
      </p:sp>
    </p:spTree>
    <p:extLst>
      <p:ext uri="{BB962C8B-B14F-4D97-AF65-F5344CB8AC3E}">
        <p14:creationId xmlns:p14="http://schemas.microsoft.com/office/powerpoint/2010/main" val="141979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3. Státní </a:t>
            </a:r>
            <a:r>
              <a:rPr lang="cs-CZ" sz="2400" b="1" dirty="0" smtClean="0"/>
              <a:t>informační </a:t>
            </a:r>
            <a:r>
              <a:rPr lang="cs-CZ" sz="2400" b="1" dirty="0"/>
              <a:t>systém</a:t>
            </a:r>
          </a:p>
          <a:p>
            <a:pPr marL="0" indent="0">
              <a:buNone/>
            </a:pPr>
            <a:r>
              <a:rPr lang="cs-CZ" sz="2400" dirty="0" smtClean="0"/>
              <a:t>informační </a:t>
            </a:r>
            <a:r>
              <a:rPr lang="cs-CZ" sz="2400" dirty="0"/>
              <a:t>systémy státní správy a samosprávy, </a:t>
            </a:r>
            <a:r>
              <a:rPr lang="cs-CZ" sz="2400" dirty="0" smtClean="0"/>
              <a:t>informační </a:t>
            </a:r>
            <a:r>
              <a:rPr lang="cs-CZ" sz="2400" dirty="0"/>
              <a:t>systémy </a:t>
            </a:r>
            <a:r>
              <a:rPr lang="cs-CZ" sz="2400" dirty="0" smtClean="0"/>
              <a:t>veřejné </a:t>
            </a:r>
            <a:r>
              <a:rPr lang="cs-CZ" sz="2400" dirty="0"/>
              <a:t>správy (GIS - </a:t>
            </a:r>
            <a:r>
              <a:rPr lang="cs-CZ" sz="2400" dirty="0" err="1"/>
              <a:t>government</a:t>
            </a:r>
            <a:r>
              <a:rPr lang="cs-CZ" sz="2400" dirty="0"/>
              <a:t> </a:t>
            </a:r>
            <a:r>
              <a:rPr lang="cs-CZ" sz="2400" dirty="0" err="1" smtClean="0"/>
              <a:t>information</a:t>
            </a:r>
            <a:r>
              <a:rPr lang="cs-CZ" sz="2400" dirty="0" smtClean="0"/>
              <a:t> </a:t>
            </a:r>
            <a:r>
              <a:rPr lang="cs-CZ" sz="2400" dirty="0" err="1" smtClean="0"/>
              <a:t>system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4. Osobní </a:t>
            </a:r>
            <a:r>
              <a:rPr lang="cs-CZ" sz="2400" b="1" dirty="0" smtClean="0"/>
              <a:t>informační </a:t>
            </a:r>
            <a:r>
              <a:rPr lang="cs-CZ" sz="2400" b="1" dirty="0"/>
              <a:t>systém</a:t>
            </a:r>
          </a:p>
          <a:p>
            <a:pPr marL="0" indent="0">
              <a:buNone/>
            </a:pPr>
            <a:r>
              <a:rPr lang="cs-CZ" sz="2400" dirty="0" smtClean="0"/>
              <a:t>informační </a:t>
            </a:r>
            <a:r>
              <a:rPr lang="cs-CZ" sz="2400" dirty="0"/>
              <a:t>systém jednotlivce</a:t>
            </a:r>
          </a:p>
        </p:txBody>
      </p:sp>
    </p:spTree>
    <p:extLst>
      <p:ext uri="{BB962C8B-B14F-4D97-AF65-F5344CB8AC3E}">
        <p14:creationId xmlns:p14="http://schemas.microsoft.com/office/powerpoint/2010/main" val="41226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Vývojová klasifikace IS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43705" y="723617"/>
            <a:ext cx="5453723" cy="65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345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Průzkumové IS (</a:t>
            </a:r>
            <a:r>
              <a:rPr lang="cs-CZ" b="1" dirty="0" smtClean="0"/>
              <a:t>Information Retrieval </a:t>
            </a:r>
            <a:r>
              <a:rPr lang="cs-CZ" b="1" dirty="0"/>
              <a:t>Systems) </a:t>
            </a:r>
            <a:r>
              <a:rPr lang="cs-CZ" i="1" dirty="0"/>
              <a:t>definované </a:t>
            </a:r>
            <a:r>
              <a:rPr lang="cs-CZ" i="1" dirty="0" smtClean="0"/>
              <a:t>j</a:t>
            </a:r>
            <a:r>
              <a:rPr lang="cs-CZ" dirty="0" smtClean="0"/>
              <a:t>ako </a:t>
            </a:r>
            <a:r>
              <a:rPr lang="pl-PL" dirty="0" smtClean="0"/>
              <a:t>množinu </a:t>
            </a:r>
            <a:r>
              <a:rPr lang="pl-PL" dirty="0"/>
              <a:t>lidí, technologií a </a:t>
            </a:r>
            <a:r>
              <a:rPr lang="pl-PL" dirty="0" smtClean="0"/>
              <a:t>procedur </a:t>
            </a:r>
            <a:r>
              <a:rPr lang="cs-CZ" dirty="0" smtClean="0"/>
              <a:t>(</a:t>
            </a:r>
            <a:r>
              <a:rPr lang="cs-CZ" dirty="0"/>
              <a:t>software), které pomáhají </a:t>
            </a:r>
            <a:r>
              <a:rPr lang="cs-CZ" dirty="0" smtClean="0"/>
              <a:t>vyhledávat </a:t>
            </a:r>
            <a:r>
              <a:rPr lang="pl-PL" dirty="0" smtClean="0"/>
              <a:t>údaje</a:t>
            </a:r>
            <a:r>
              <a:rPr lang="pl-PL" dirty="0"/>
              <a:t>, informace a poznatkové </a:t>
            </a:r>
            <a:r>
              <a:rPr lang="pl-PL" dirty="0" smtClean="0"/>
              <a:t>zdroje </a:t>
            </a:r>
            <a:r>
              <a:rPr lang="cs-CZ" dirty="0" smtClean="0"/>
              <a:t>lokalizované </a:t>
            </a:r>
            <a:r>
              <a:rPr lang="cs-CZ" dirty="0"/>
              <a:t>částečně v knihovnách </a:t>
            </a:r>
            <a:r>
              <a:rPr lang="cs-CZ" dirty="0" smtClean="0"/>
              <a:t>nebo </a:t>
            </a:r>
            <a:r>
              <a:rPr lang="pl-PL" dirty="0" smtClean="0"/>
              <a:t>mimo </a:t>
            </a:r>
            <a:r>
              <a:rPr lang="pl-PL" dirty="0"/>
              <a:t>ně. Informace o </a:t>
            </a:r>
            <a:r>
              <a:rPr lang="pl-PL" dirty="0" smtClean="0"/>
              <a:t>dostupných </a:t>
            </a:r>
            <a:r>
              <a:rPr lang="cs-CZ" dirty="0" smtClean="0"/>
              <a:t>zdrojích </a:t>
            </a:r>
            <a:r>
              <a:rPr lang="cs-CZ" dirty="0"/>
              <a:t>jsou získávány, ukládány</a:t>
            </a:r>
            <a:r>
              <a:rPr lang="cs-CZ" dirty="0" smtClean="0"/>
              <a:t>, vyhledávány </a:t>
            </a:r>
            <a:r>
              <a:rPr lang="cs-CZ" dirty="0"/>
              <a:t>a zpřístupňovány dle </a:t>
            </a:r>
            <a:r>
              <a:rPr lang="cs-CZ" dirty="0" smtClean="0"/>
              <a:t>potřeb uživatelů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044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Informační systémy pro </a:t>
            </a:r>
            <a:r>
              <a:rPr lang="cs-CZ" b="1" dirty="0" smtClean="0"/>
              <a:t>podporu rozhodování </a:t>
            </a:r>
            <a:r>
              <a:rPr lang="cs-CZ" b="1" dirty="0"/>
              <a:t>(</a:t>
            </a:r>
            <a:r>
              <a:rPr lang="cs-CZ" b="1" dirty="0" err="1"/>
              <a:t>Decision</a:t>
            </a:r>
            <a:r>
              <a:rPr lang="cs-CZ" b="1" dirty="0"/>
              <a:t> </a:t>
            </a:r>
            <a:r>
              <a:rPr lang="cs-CZ" b="1" dirty="0" smtClean="0"/>
              <a:t>Support Systems</a:t>
            </a:r>
            <a:r>
              <a:rPr lang="cs-CZ" b="1" dirty="0"/>
              <a:t>)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jsou </a:t>
            </a:r>
            <a:r>
              <a:rPr lang="cs-CZ" dirty="0"/>
              <a:t>systémy se </a:t>
            </a:r>
            <a:r>
              <a:rPr lang="cs-CZ" dirty="0" smtClean="0"/>
              <a:t>specifickými funkcemi </a:t>
            </a:r>
            <a:r>
              <a:rPr lang="cs-CZ" dirty="0"/>
              <a:t>orientovanými na </a:t>
            </a:r>
            <a:r>
              <a:rPr lang="cs-CZ" dirty="0" smtClean="0"/>
              <a:t>pomoc manažerům </a:t>
            </a:r>
            <a:r>
              <a:rPr lang="cs-CZ" dirty="0"/>
              <a:t>při řešení problémů a </a:t>
            </a:r>
            <a:r>
              <a:rPr lang="cs-CZ" dirty="0" smtClean="0"/>
              <a:t>v rozhodovacích </a:t>
            </a:r>
            <a:r>
              <a:rPr lang="cs-CZ" dirty="0"/>
              <a:t>procesech. Zahrnují lidi</a:t>
            </a:r>
            <a:r>
              <a:rPr lang="cs-CZ" dirty="0" smtClean="0"/>
              <a:t>, procedury</a:t>
            </a:r>
            <a:r>
              <a:rPr lang="en-US" dirty="0" smtClean="0"/>
              <a:t>, </a:t>
            </a:r>
            <a:r>
              <a:rPr lang="en-US" dirty="0"/>
              <a:t>software a </a:t>
            </a:r>
            <a:r>
              <a:rPr lang="cs-CZ" dirty="0" smtClean="0"/>
              <a:t>účelové databáze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cs-CZ" b="1" dirty="0" smtClean="0"/>
              <a:t>Přínos pro organizaci:</a:t>
            </a:r>
          </a:p>
          <a:p>
            <a:pPr marL="0" indent="0">
              <a:buNone/>
            </a:pPr>
            <a:r>
              <a:rPr lang="cs-CZ" dirty="0" smtClean="0"/>
              <a:t>Pomáhají </a:t>
            </a:r>
            <a:r>
              <a:rPr lang="cs-CZ" dirty="0"/>
              <a:t>identifikovat faktory, které </a:t>
            </a:r>
            <a:r>
              <a:rPr lang="cs-CZ" dirty="0" smtClean="0"/>
              <a:t>vytváří problémy</a:t>
            </a:r>
            <a:r>
              <a:rPr lang="cs-CZ" dirty="0"/>
              <a:t>; poskytují možné cesty </a:t>
            </a:r>
            <a:r>
              <a:rPr lang="cs-CZ" dirty="0" smtClean="0"/>
              <a:t>řešení problémů</a:t>
            </a:r>
            <a:r>
              <a:rPr lang="cs-CZ" dirty="0"/>
              <a:t>; pomáhají vybírat možnosti, </a:t>
            </a:r>
            <a:r>
              <a:rPr lang="cs-CZ" dirty="0" smtClean="0"/>
              <a:t>které jsou </a:t>
            </a:r>
            <a:r>
              <a:rPr lang="cs-CZ" dirty="0"/>
              <a:t>k dispozici k řešení problémů.</a:t>
            </a:r>
          </a:p>
        </p:txBody>
      </p:sp>
    </p:spTree>
    <p:extLst>
      <p:ext uri="{BB962C8B-B14F-4D97-AF65-F5344CB8AC3E}">
        <p14:creationId xmlns:p14="http://schemas.microsoft.com/office/powerpoint/2010/main" val="23869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DSS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455" y="1460689"/>
            <a:ext cx="5762625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68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Expertní systémy (Expert Systems)</a:t>
            </a:r>
          </a:p>
          <a:p>
            <a:pPr marL="0" indent="0">
              <a:buNone/>
            </a:pPr>
            <a:r>
              <a:rPr lang="cs-CZ" dirty="0"/>
              <a:t>jsou specifickým druhem </a:t>
            </a:r>
            <a:r>
              <a:rPr lang="cs-CZ" dirty="0" smtClean="0"/>
              <a:t>informačních systémů</a:t>
            </a:r>
            <a:r>
              <a:rPr lang="cs-CZ" dirty="0"/>
              <a:t>, které pomoci software </a:t>
            </a:r>
            <a:r>
              <a:rPr lang="cs-CZ" dirty="0" smtClean="0"/>
              <a:t>poskytují služby, které se očekávají od expertů. Jsou naprogramované </a:t>
            </a:r>
            <a:r>
              <a:rPr lang="cs-CZ" dirty="0"/>
              <a:t>imitovat </a:t>
            </a:r>
            <a:r>
              <a:rPr lang="cs-CZ" dirty="0" smtClean="0"/>
              <a:t>myšlenkové postupy </a:t>
            </a:r>
            <a:r>
              <a:rPr lang="cs-CZ" dirty="0"/>
              <a:t>expertů a připravit </a:t>
            </a:r>
            <a:r>
              <a:rPr lang="cs-CZ" dirty="0" smtClean="0"/>
              <a:t>návrhy rozhodnutí </a:t>
            </a:r>
            <a:r>
              <a:rPr lang="cs-CZ" dirty="0"/>
              <a:t>na výběr </a:t>
            </a:r>
            <a:r>
              <a:rPr lang="cs-CZ" dirty="0" smtClean="0"/>
              <a:t>nejlepších partikulárních </a:t>
            </a:r>
            <a:r>
              <a:rPr lang="cs-CZ" dirty="0"/>
              <a:t>řešení </a:t>
            </a:r>
            <a:r>
              <a:rPr lang="cs-CZ" dirty="0" smtClean="0"/>
              <a:t>problémových situací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798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Manažerské informační </a:t>
            </a:r>
            <a:r>
              <a:rPr lang="cs-CZ" b="1" dirty="0" smtClean="0"/>
              <a:t>systémy MIS - (</a:t>
            </a:r>
            <a:r>
              <a:rPr lang="cs-CZ" b="1" dirty="0"/>
              <a:t>Management Information Systems)</a:t>
            </a:r>
          </a:p>
          <a:p>
            <a:pPr marL="0" indent="0">
              <a:buNone/>
            </a:pPr>
            <a:r>
              <a:rPr lang="pl-PL" dirty="0"/>
              <a:t>zahrnují lidi, technologie a procedury</a:t>
            </a:r>
            <a:r>
              <a:rPr lang="pl-PL" dirty="0" smtClean="0"/>
              <a:t>, </a:t>
            </a:r>
            <a:r>
              <a:rPr lang="cs-CZ" dirty="0" smtClean="0"/>
              <a:t>které </a:t>
            </a:r>
            <a:r>
              <a:rPr lang="cs-CZ" dirty="0"/>
              <a:t>slouží na organizační plánování</a:t>
            </a:r>
            <a:r>
              <a:rPr lang="cs-CZ" dirty="0" smtClean="0"/>
              <a:t>, operační </a:t>
            </a:r>
            <a:r>
              <a:rPr lang="cs-CZ" dirty="0"/>
              <a:t>a řídící přístup a </a:t>
            </a:r>
            <a:r>
              <a:rPr lang="cs-CZ" dirty="0" smtClean="0"/>
              <a:t>využívání lidských </a:t>
            </a:r>
            <a:r>
              <a:rPr lang="cs-CZ" dirty="0"/>
              <a:t>a materiálních zdrojů.</a:t>
            </a:r>
          </a:p>
        </p:txBody>
      </p:sp>
    </p:spTree>
    <p:extLst>
      <p:ext uri="{BB962C8B-B14F-4D97-AF65-F5344CB8AC3E}">
        <p14:creationId xmlns:p14="http://schemas.microsoft.com/office/powerpoint/2010/main" val="36362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MIS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8" y="1556793"/>
            <a:ext cx="5000625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235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</a:t>
            </a:r>
            <a:r>
              <a:rPr lang="cs-CZ" dirty="0" smtClean="0"/>
              <a:t>ypické </a:t>
            </a:r>
            <a:r>
              <a:rPr lang="cs-CZ" dirty="0"/>
              <a:t>problémy ř</a:t>
            </a:r>
            <a:r>
              <a:rPr lang="cs-CZ" dirty="0" smtClean="0"/>
              <a:t>ešené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</a:t>
            </a:r>
            <a:r>
              <a:rPr lang="cs-CZ" dirty="0"/>
              <a:t>informací (pro poznání, pro rozhodování, pro realizaci </a:t>
            </a:r>
            <a:r>
              <a:rPr lang="cs-CZ" dirty="0" smtClean="0"/>
              <a:t>určité </a:t>
            </a:r>
            <a:r>
              <a:rPr lang="cs-CZ" dirty="0"/>
              <a:t>č</a:t>
            </a:r>
            <a:r>
              <a:rPr lang="cs-CZ" dirty="0" smtClean="0"/>
              <a:t>innosti</a:t>
            </a:r>
            <a:r>
              <a:rPr lang="cs-CZ" dirty="0"/>
              <a:t>)</a:t>
            </a:r>
          </a:p>
          <a:p>
            <a:r>
              <a:rPr lang="cs-CZ" dirty="0"/>
              <a:t>složitost (</a:t>
            </a:r>
            <a:r>
              <a:rPr lang="cs-CZ" dirty="0" err="1"/>
              <a:t>complexity</a:t>
            </a:r>
            <a:r>
              <a:rPr lang="cs-CZ" dirty="0"/>
              <a:t>)</a:t>
            </a:r>
          </a:p>
          <a:p>
            <a:r>
              <a:rPr lang="cs-CZ" dirty="0" smtClean="0"/>
              <a:t>znovu-použitelnost </a:t>
            </a:r>
            <a:r>
              <a:rPr lang="cs-CZ" dirty="0"/>
              <a:t>(</a:t>
            </a:r>
            <a:r>
              <a:rPr lang="cs-CZ" dirty="0" err="1"/>
              <a:t>reusability</a:t>
            </a:r>
            <a:r>
              <a:rPr lang="cs-CZ" dirty="0"/>
              <a:t>)</a:t>
            </a:r>
          </a:p>
          <a:p>
            <a:r>
              <a:rPr lang="cs-CZ" dirty="0"/>
              <a:t>automatizace</a:t>
            </a:r>
          </a:p>
          <a:p>
            <a:r>
              <a:rPr lang="cs-CZ" dirty="0"/>
              <a:t>komunikace</a:t>
            </a:r>
          </a:p>
          <a:p>
            <a:r>
              <a:rPr lang="cs-CZ" dirty="0" smtClean="0"/>
              <a:t>bezpečnost</a:t>
            </a:r>
            <a:r>
              <a:rPr lang="cs-CZ" dirty="0"/>
              <a:t>, spolehlivost, minimalizace rizik…</a:t>
            </a:r>
          </a:p>
        </p:txBody>
      </p:sp>
    </p:spTree>
    <p:extLst>
      <p:ext uri="{BB962C8B-B14F-4D97-AF65-F5344CB8AC3E}">
        <p14:creationId xmlns:p14="http://schemas.microsoft.com/office/powerpoint/2010/main" val="112586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Typologie IS (pokračování)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Systémy na přímé </a:t>
            </a:r>
            <a:r>
              <a:rPr lang="cs-CZ" b="1" dirty="0" smtClean="0"/>
              <a:t>řízení technologických </a:t>
            </a:r>
            <a:r>
              <a:rPr lang="cs-CZ" b="1" dirty="0"/>
              <a:t>procesů.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Jsou to systémy </a:t>
            </a:r>
            <a:r>
              <a:rPr lang="cs-CZ" b="1" dirty="0"/>
              <a:t>pracujíce v </a:t>
            </a:r>
            <a:r>
              <a:rPr lang="cs-CZ" b="1" dirty="0" smtClean="0"/>
              <a:t>on-line-</a:t>
            </a:r>
            <a:r>
              <a:rPr lang="cs-CZ" b="1" dirty="0" err="1" smtClean="0"/>
              <a:t>real</a:t>
            </a:r>
            <a:r>
              <a:rPr lang="cs-CZ" b="1" dirty="0" smtClean="0"/>
              <a:t>-</a:t>
            </a:r>
            <a:r>
              <a:rPr lang="cs-CZ" b="1" dirty="0" err="1" smtClean="0"/>
              <a:t>time</a:t>
            </a:r>
            <a:r>
              <a:rPr lang="cs-CZ" b="1" dirty="0" smtClean="0"/>
              <a:t> (</a:t>
            </a:r>
            <a:r>
              <a:rPr lang="cs-CZ" b="1" dirty="0"/>
              <a:t>OLRT) </a:t>
            </a:r>
            <a:r>
              <a:rPr lang="cs-CZ" dirty="0"/>
              <a:t>režimu určené na přímé </a:t>
            </a:r>
            <a:r>
              <a:rPr lang="cs-CZ" dirty="0" smtClean="0"/>
              <a:t>řízení technologických </a:t>
            </a:r>
            <a:r>
              <a:rPr lang="cs-CZ" dirty="0"/>
              <a:t>procesů, např</a:t>
            </a:r>
            <a:r>
              <a:rPr lang="cs-CZ" dirty="0" smtClean="0"/>
              <a:t>. prostřednictvím </a:t>
            </a:r>
            <a:r>
              <a:rPr lang="cs-CZ" dirty="0"/>
              <a:t>NC strojů (</a:t>
            </a:r>
            <a:r>
              <a:rPr lang="cs-CZ" dirty="0" err="1" smtClean="0"/>
              <a:t>numeric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/>
              <a:t>) připojených na počítače.</a:t>
            </a:r>
          </a:p>
          <a:p>
            <a:pPr marL="0" indent="0">
              <a:buNone/>
            </a:pPr>
            <a:r>
              <a:rPr lang="pt-BR" dirty="0"/>
              <a:t>Integrováním přímého řízení procesů </a:t>
            </a:r>
            <a:r>
              <a:rPr lang="pt-BR" dirty="0" smtClean="0"/>
              <a:t>s</a:t>
            </a:r>
            <a:r>
              <a:rPr lang="cs-CZ" dirty="0" smtClean="0"/>
              <a:t> organizací </a:t>
            </a:r>
            <a:r>
              <a:rPr lang="cs-CZ" dirty="0"/>
              <a:t>výroby, zásobovaní a </a:t>
            </a:r>
            <a:r>
              <a:rPr lang="cs-CZ" dirty="0" smtClean="0"/>
              <a:t>expedice vznikají </a:t>
            </a:r>
            <a:r>
              <a:rPr lang="cs-CZ" dirty="0"/>
              <a:t>integrované výrobní </a:t>
            </a:r>
            <a:r>
              <a:rPr lang="cs-CZ" dirty="0" smtClean="0"/>
              <a:t>informační systémy </a:t>
            </a:r>
            <a:r>
              <a:rPr lang="cs-CZ" dirty="0"/>
              <a:t>(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 smtClean="0"/>
              <a:t>Manufacturing</a:t>
            </a:r>
            <a:r>
              <a:rPr lang="cs-CZ" dirty="0" smtClean="0"/>
              <a:t> </a:t>
            </a:r>
            <a:r>
              <a:rPr lang="cs-CZ" dirty="0"/>
              <a:t>– CIM).</a:t>
            </a:r>
          </a:p>
        </p:txBody>
      </p:sp>
    </p:spTree>
    <p:extLst>
      <p:ext uri="{BB962C8B-B14F-4D97-AF65-F5344CB8AC3E}">
        <p14:creationId xmlns:p14="http://schemas.microsoft.com/office/powerpoint/2010/main" val="159856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Typologie IS (pokračování)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Informační systémy pro </a:t>
            </a:r>
            <a:r>
              <a:rPr lang="cs-CZ" b="1" dirty="0" smtClean="0"/>
              <a:t>podporu vrcholového </a:t>
            </a:r>
            <a:r>
              <a:rPr lang="cs-CZ" b="1" dirty="0"/>
              <a:t>řízení (EIS – IS), </a:t>
            </a:r>
            <a:r>
              <a:rPr lang="cs-CZ" dirty="0" smtClean="0"/>
              <a:t>které zabezpečují </a:t>
            </a:r>
            <a:r>
              <a:rPr lang="cs-CZ" dirty="0"/>
              <a:t>vrchol řídící pyramidy, </a:t>
            </a:r>
            <a:r>
              <a:rPr lang="cs-CZ" dirty="0" smtClean="0"/>
              <a:t>slouží především </a:t>
            </a:r>
            <a:r>
              <a:rPr lang="cs-CZ" dirty="0"/>
              <a:t>vrcholovému </a:t>
            </a:r>
            <a:r>
              <a:rPr lang="cs-CZ" dirty="0" smtClean="0"/>
              <a:t>managementu </a:t>
            </a:r>
            <a:r>
              <a:rPr lang="pl-PL" dirty="0" smtClean="0"/>
              <a:t>podniku</a:t>
            </a:r>
            <a:r>
              <a:rPr lang="pl-PL" dirty="0"/>
              <a:t>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Jsou </a:t>
            </a:r>
            <a:r>
              <a:rPr lang="pl-PL" dirty="0"/>
              <a:t>to „osobní“ IS pro </a:t>
            </a:r>
            <a:r>
              <a:rPr lang="pl-PL" dirty="0" smtClean="0"/>
              <a:t>manažery </a:t>
            </a:r>
            <a:r>
              <a:rPr lang="cs-CZ" dirty="0" smtClean="0"/>
              <a:t>na </a:t>
            </a:r>
            <a:r>
              <a:rPr lang="cs-CZ" dirty="0"/>
              <a:t>úrovni strategického plánování. Na </a:t>
            </a:r>
            <a:r>
              <a:rPr lang="cs-CZ" dirty="0" smtClean="0"/>
              <a:t>rozdíl </a:t>
            </a:r>
            <a:r>
              <a:rPr lang="pl-PL" dirty="0" smtClean="0"/>
              <a:t>od </a:t>
            </a:r>
            <a:r>
              <a:rPr lang="pl-PL" dirty="0"/>
              <a:t>MIS se EIS zajímá o informace z </a:t>
            </a:r>
            <a:r>
              <a:rPr lang="pl-PL" dirty="0" smtClean="0"/>
              <a:t>okolí podniku </a:t>
            </a:r>
            <a:r>
              <a:rPr lang="pl-PL" dirty="0"/>
              <a:t>(technické inovace, trh, banka</a:t>
            </a:r>
            <a:r>
              <a:rPr lang="pl-PL" dirty="0" smtClean="0"/>
              <a:t>, </a:t>
            </a:r>
            <a:r>
              <a:rPr lang="cs-CZ" dirty="0" smtClean="0"/>
              <a:t>konkurence </a:t>
            </a:r>
            <a:r>
              <a:rPr lang="cs-CZ" dirty="0"/>
              <a:t>apod.). EIS umožňují přístup </a:t>
            </a:r>
            <a:r>
              <a:rPr lang="cs-CZ" dirty="0" smtClean="0"/>
              <a:t>k externím </a:t>
            </a:r>
            <a:r>
              <a:rPr lang="cs-CZ" dirty="0"/>
              <a:t>datům a sumarizují </a:t>
            </a:r>
            <a:r>
              <a:rPr lang="cs-CZ" dirty="0" smtClean="0"/>
              <a:t>interní podnikové </a:t>
            </a:r>
            <a:r>
              <a:rPr lang="cs-CZ" dirty="0"/>
              <a:t>informace do nejvyšší </a:t>
            </a:r>
            <a:r>
              <a:rPr lang="cs-CZ" dirty="0" smtClean="0"/>
              <a:t>úrovně agregace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721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EIS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3" y="1628801"/>
            <a:ext cx="5596757" cy="357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768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Srovnání MIS &amp; DSS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1" y="2204865"/>
            <a:ext cx="7606981" cy="2412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969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Obr. EIS a jeho propojení na DIS a FIS přes IS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089" y="1702265"/>
            <a:ext cx="5667375" cy="486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77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Podpůrné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Kancelářské IS (Office </a:t>
            </a:r>
            <a:r>
              <a:rPr lang="cs-CZ" b="1" dirty="0" err="1" smtClean="0"/>
              <a:t>Automation</a:t>
            </a:r>
            <a:r>
              <a:rPr lang="cs-CZ" b="1" dirty="0" smtClean="0"/>
              <a:t> – OA)</a:t>
            </a:r>
          </a:p>
          <a:p>
            <a:pPr marL="0" indent="0">
              <a:buNone/>
            </a:pPr>
            <a:r>
              <a:rPr lang="cs-CZ" dirty="0" smtClean="0"/>
              <a:t>Obsahují textové procesory, faxy, kopírovací přístroje, zařízení na optické čtení dokumentů, el. Poštu apod.</a:t>
            </a:r>
          </a:p>
          <a:p>
            <a:r>
              <a:rPr lang="cs-CZ" b="1" dirty="0"/>
              <a:t>Útvarové systémy (</a:t>
            </a:r>
            <a:r>
              <a:rPr lang="cs-CZ" b="1" dirty="0" err="1"/>
              <a:t>Departmental</a:t>
            </a:r>
            <a:r>
              <a:rPr lang="cs-CZ" b="1" dirty="0"/>
              <a:t> Systems – DS)</a:t>
            </a:r>
          </a:p>
          <a:p>
            <a:pPr marL="0" indent="0">
              <a:buNone/>
            </a:pPr>
            <a:r>
              <a:rPr lang="cs-CZ" dirty="0"/>
              <a:t>Jsou často spojením TPS, DSS a OA, ale jejich rozsah je redukovaný na určitý útvar nebo místo.</a:t>
            </a:r>
          </a:p>
          <a:p>
            <a:r>
              <a:rPr lang="cs-CZ" b="1" dirty="0" err="1" smtClean="0"/>
              <a:t>Dokumentografické</a:t>
            </a:r>
            <a:r>
              <a:rPr lang="cs-CZ" b="1" dirty="0" smtClean="0"/>
              <a:t> </a:t>
            </a:r>
            <a:r>
              <a:rPr lang="cs-CZ" b="1" dirty="0"/>
              <a:t>(DIS) a faktografické (FIS) IS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zpracovávají </a:t>
            </a:r>
            <a:r>
              <a:rPr lang="cs-CZ" dirty="0"/>
              <a:t>a poskytují odborné a vědecké informace sloužící k podpoře strategického rozhodování a plánování. Nejčastěji existují propojení z EIS na DIS nebo FIS přes informační portály.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6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– role informačního systému v podnikové infrastruktuře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527" y="2248613"/>
            <a:ext cx="5720481" cy="43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427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v organizaci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Podnikový </a:t>
            </a:r>
            <a:r>
              <a:rPr lang="cs-CZ" b="1" dirty="0" smtClean="0"/>
              <a:t>informační </a:t>
            </a:r>
            <a:r>
              <a:rPr lang="cs-CZ" b="1" dirty="0"/>
              <a:t>systém</a:t>
            </a:r>
          </a:p>
          <a:p>
            <a:r>
              <a:rPr lang="cs-CZ" dirty="0" smtClean="0"/>
              <a:t>informační </a:t>
            </a:r>
            <a:r>
              <a:rPr lang="cs-CZ" dirty="0"/>
              <a:t>systém, provozovaný v kontextu konkrétní organizace</a:t>
            </a:r>
          </a:p>
          <a:p>
            <a:r>
              <a:rPr lang="pl-PL" dirty="0" smtClean="0"/>
              <a:t>účel</a:t>
            </a:r>
            <a:r>
              <a:rPr lang="pl-PL" dirty="0"/>
              <a:t>: správa informací a znalostí a jejich integrace do podnikových procesu za podpory informacních </a:t>
            </a:r>
            <a:r>
              <a:rPr lang="pl-PL" dirty="0" smtClean="0"/>
              <a:t>a </a:t>
            </a:r>
            <a:r>
              <a:rPr lang="cs-CZ" dirty="0" smtClean="0"/>
              <a:t>komunikačních </a:t>
            </a:r>
            <a:r>
              <a:rPr lang="cs-CZ" dirty="0"/>
              <a:t>technologií</a:t>
            </a:r>
          </a:p>
          <a:p>
            <a:r>
              <a:rPr lang="cs-CZ" dirty="0"/>
              <a:t>obsažené informace jsou chápány jako jeden z ekonomických </a:t>
            </a:r>
            <a:r>
              <a:rPr lang="cs-CZ" dirty="0" smtClean="0"/>
              <a:t>zdrojů </a:t>
            </a:r>
            <a:r>
              <a:rPr lang="cs-CZ" dirty="0"/>
              <a:t>(aktiv) organizace</a:t>
            </a:r>
          </a:p>
        </p:txBody>
      </p:sp>
    </p:spTree>
    <p:extLst>
      <p:ext uri="{BB962C8B-B14F-4D97-AF65-F5344CB8AC3E}">
        <p14:creationId xmlns:p14="http://schemas.microsoft.com/office/powerpoint/2010/main" val="197637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</a:t>
            </a:r>
            <a:r>
              <a:rPr lang="cs-CZ" dirty="0" smtClean="0"/>
              <a:t>v organizaci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podpora </a:t>
            </a:r>
            <a:r>
              <a:rPr lang="cs-CZ" b="1" dirty="0"/>
              <a:t>ř</a:t>
            </a:r>
            <a:r>
              <a:rPr lang="cs-CZ" b="1" dirty="0" smtClean="0"/>
              <a:t>ídících </a:t>
            </a:r>
            <a:r>
              <a:rPr lang="cs-CZ" b="1" dirty="0"/>
              <a:t>a administrativních funkcí </a:t>
            </a:r>
            <a:r>
              <a:rPr lang="cs-CZ" dirty="0"/>
              <a:t>(slouží </a:t>
            </a:r>
            <a:r>
              <a:rPr lang="cs-CZ" dirty="0" smtClean="0"/>
              <a:t>vnitřním </a:t>
            </a:r>
            <a:r>
              <a:rPr lang="cs-CZ" dirty="0"/>
              <a:t>funkcím organizace)</a:t>
            </a:r>
          </a:p>
          <a:p>
            <a:r>
              <a:rPr lang="cs-CZ" dirty="0"/>
              <a:t>ř</a:t>
            </a:r>
            <a:r>
              <a:rPr lang="cs-CZ" dirty="0" smtClean="0"/>
              <a:t>ízení</a:t>
            </a:r>
            <a:r>
              <a:rPr lang="cs-CZ" dirty="0"/>
              <a:t>: definování strategických </a:t>
            </a:r>
            <a:r>
              <a:rPr lang="cs-CZ" dirty="0" smtClean="0"/>
              <a:t>cílů, </a:t>
            </a:r>
            <a:r>
              <a:rPr lang="cs-CZ" dirty="0"/>
              <a:t>plánování, </a:t>
            </a:r>
            <a:r>
              <a:rPr lang="cs-CZ" dirty="0" smtClean="0"/>
              <a:t>příprava rozpočtu</a:t>
            </a:r>
            <a:endParaRPr lang="cs-CZ" dirty="0"/>
          </a:p>
          <a:p>
            <a:r>
              <a:rPr lang="cs-CZ" dirty="0"/>
              <a:t>administrativa: správa a optimalizace firemních </a:t>
            </a:r>
            <a:r>
              <a:rPr lang="cs-CZ" dirty="0" smtClean="0"/>
              <a:t>zdrojů </a:t>
            </a:r>
            <a:r>
              <a:rPr lang="cs-CZ" dirty="0"/>
              <a:t>- </a:t>
            </a:r>
            <a:r>
              <a:rPr lang="cs-CZ" dirty="0" smtClean="0"/>
              <a:t>zaměstnanců </a:t>
            </a:r>
            <a:r>
              <a:rPr lang="cs-CZ" dirty="0"/>
              <a:t>a jejich č</a:t>
            </a:r>
            <a:r>
              <a:rPr lang="cs-CZ" dirty="0" smtClean="0"/>
              <a:t>inností</a:t>
            </a:r>
            <a:r>
              <a:rPr lang="cs-CZ" dirty="0"/>
              <a:t>, </a:t>
            </a:r>
            <a:r>
              <a:rPr lang="cs-CZ" dirty="0" smtClean="0"/>
              <a:t>inventářů </a:t>
            </a:r>
            <a:r>
              <a:rPr lang="cs-CZ" dirty="0"/>
              <a:t>materiálu, </a:t>
            </a:r>
            <a:r>
              <a:rPr lang="cs-CZ" dirty="0" smtClean="0"/>
              <a:t>přístrojů a vybavení</a:t>
            </a:r>
            <a:r>
              <a:rPr lang="cs-CZ" dirty="0"/>
              <a:t>, prostor, </a:t>
            </a:r>
            <a:r>
              <a:rPr lang="cs-CZ" dirty="0" smtClean="0"/>
              <a:t>financí</a:t>
            </a:r>
          </a:p>
          <a:p>
            <a:pPr marL="0" indent="0">
              <a:buNone/>
            </a:pPr>
            <a:r>
              <a:rPr lang="cs-CZ" b="1" dirty="0" smtClean="0"/>
              <a:t>podpora </a:t>
            </a:r>
            <a:r>
              <a:rPr lang="cs-CZ" b="1" dirty="0"/>
              <a:t>činností a služeb organizace </a:t>
            </a:r>
            <a:r>
              <a:rPr lang="cs-CZ" dirty="0"/>
              <a:t>(podporují účel, kvůli kterému organizace existuje)</a:t>
            </a:r>
          </a:p>
        </p:txBody>
      </p:sp>
    </p:spTree>
    <p:extLst>
      <p:ext uri="{BB962C8B-B14F-4D97-AF65-F5344CB8AC3E}">
        <p14:creationId xmlns:p14="http://schemas.microsoft.com/office/powerpoint/2010/main" val="29727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podpora řídících a administrativních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systémy na podporu provozu (chodu) firmy </a:t>
            </a:r>
            <a:r>
              <a:rPr lang="pl-PL" dirty="0"/>
              <a:t>- provozní, transakcní </a:t>
            </a:r>
            <a:r>
              <a:rPr lang="pl-PL" dirty="0" smtClean="0"/>
              <a:t>IS - </a:t>
            </a:r>
            <a:r>
              <a:rPr lang="cs-CZ" dirty="0" smtClean="0"/>
              <a:t>ERP </a:t>
            </a:r>
            <a:r>
              <a:rPr lang="cs-CZ" dirty="0"/>
              <a:t>- 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  <a:p>
            <a:r>
              <a:rPr lang="cs-CZ" b="1" dirty="0"/>
              <a:t>systémy na podporu </a:t>
            </a:r>
            <a:r>
              <a:rPr lang="cs-CZ" b="1" dirty="0" smtClean="0"/>
              <a:t>rozhodování</a:t>
            </a:r>
            <a:r>
              <a:rPr lang="cs-CZ" dirty="0" smtClean="0"/>
              <a:t> - </a:t>
            </a:r>
            <a:r>
              <a:rPr lang="en-US" dirty="0" smtClean="0"/>
              <a:t>MIS </a:t>
            </a:r>
            <a:r>
              <a:rPr lang="en-US" dirty="0"/>
              <a:t>- management IS, EIS - executive IS, BI - business intelligence</a:t>
            </a:r>
          </a:p>
          <a:p>
            <a:r>
              <a:rPr lang="cs-CZ" b="1" dirty="0"/>
              <a:t>systémy na podporu </a:t>
            </a:r>
            <a:r>
              <a:rPr lang="cs-CZ" b="1" dirty="0" smtClean="0"/>
              <a:t>plánování</a:t>
            </a:r>
            <a:r>
              <a:rPr lang="cs-CZ" dirty="0" smtClean="0"/>
              <a:t> - </a:t>
            </a:r>
            <a:r>
              <a:rPr lang="en-US" dirty="0" smtClean="0"/>
              <a:t>APS </a:t>
            </a:r>
            <a:r>
              <a:rPr lang="en-US" dirty="0"/>
              <a:t>- advanced planning and scheduling, SCM - supply chain management, HR - human resources</a:t>
            </a:r>
          </a:p>
          <a:p>
            <a:r>
              <a:rPr lang="cs-CZ" b="1" dirty="0"/>
              <a:t>systémy ř</a:t>
            </a:r>
            <a:r>
              <a:rPr lang="cs-CZ" b="1" dirty="0" smtClean="0"/>
              <a:t>ízení vztahů </a:t>
            </a:r>
            <a:r>
              <a:rPr lang="cs-CZ" b="1" dirty="0"/>
              <a:t>se </a:t>
            </a:r>
            <a:r>
              <a:rPr lang="cs-CZ" b="1" dirty="0" smtClean="0"/>
              <a:t>zákazníky</a:t>
            </a:r>
            <a:r>
              <a:rPr lang="cs-CZ" dirty="0" smtClean="0"/>
              <a:t> - CRM </a:t>
            </a:r>
            <a:r>
              <a:rPr lang="cs-CZ" dirty="0"/>
              <a:t>- 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management</a:t>
            </a:r>
          </a:p>
        </p:txBody>
      </p:sp>
    </p:spTree>
    <p:extLst>
      <p:ext uri="{BB962C8B-B14F-4D97-AF65-F5344CB8AC3E}">
        <p14:creationId xmlns:p14="http://schemas.microsoft.com/office/powerpoint/2010/main" val="26739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1527448"/>
          </a:xfrm>
        </p:spPr>
        <p:txBody>
          <a:bodyPr>
            <a:normAutofit fontScale="90000"/>
          </a:bodyPr>
          <a:lstStyle/>
          <a:p>
            <a:r>
              <a:rPr lang="cs-CZ" dirty="0"/>
              <a:t>2. podpora č</a:t>
            </a:r>
            <a:r>
              <a:rPr lang="cs-CZ" dirty="0" smtClean="0"/>
              <a:t>inností </a:t>
            </a:r>
            <a:r>
              <a:rPr lang="cs-CZ" dirty="0"/>
              <a:t>a služeb organizace (podporují </a:t>
            </a:r>
            <a:r>
              <a:rPr lang="cs-CZ" dirty="0" smtClean="0"/>
              <a:t>účel</a:t>
            </a:r>
            <a:r>
              <a:rPr lang="cs-CZ" dirty="0"/>
              <a:t>, </a:t>
            </a:r>
            <a:r>
              <a:rPr lang="cs-CZ" dirty="0" smtClean="0"/>
              <a:t>kvůli </a:t>
            </a:r>
            <a:r>
              <a:rPr lang="cs-CZ" dirty="0"/>
              <a:t>kterému organizace existuje)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420888"/>
            <a:ext cx="8229600" cy="4056112"/>
          </a:xfrm>
        </p:spPr>
        <p:txBody>
          <a:bodyPr>
            <a:normAutofit/>
          </a:bodyPr>
          <a:lstStyle/>
          <a:p>
            <a:r>
              <a:rPr lang="en-US" dirty="0"/>
              <a:t>CA (computer aided) </a:t>
            </a:r>
            <a:r>
              <a:rPr lang="en-US" dirty="0" err="1"/>
              <a:t>technologie</a:t>
            </a:r>
            <a:r>
              <a:rPr lang="en-US" dirty="0"/>
              <a:t> (CAD, CAM, CIM, CASE...)</a:t>
            </a:r>
          </a:p>
          <a:p>
            <a:r>
              <a:rPr lang="cs-CZ" dirty="0"/>
              <a:t>e-byznys</a:t>
            </a:r>
          </a:p>
          <a:p>
            <a:r>
              <a:rPr lang="cs-CZ" dirty="0" smtClean="0"/>
              <a:t>kancelářské </a:t>
            </a:r>
            <a:r>
              <a:rPr lang="cs-CZ" dirty="0"/>
              <a:t>systémy (</a:t>
            </a:r>
            <a:r>
              <a:rPr lang="cs-CZ" dirty="0" err="1"/>
              <a:t>office</a:t>
            </a:r>
            <a:r>
              <a:rPr lang="cs-CZ" dirty="0"/>
              <a:t> </a:t>
            </a:r>
            <a:r>
              <a:rPr lang="cs-CZ" dirty="0" err="1"/>
              <a:t>automation</a:t>
            </a:r>
            <a:r>
              <a:rPr lang="cs-CZ" dirty="0"/>
              <a:t>)</a:t>
            </a:r>
          </a:p>
          <a:p>
            <a:r>
              <a:rPr lang="cs-CZ" dirty="0"/>
              <a:t>systémy pro tvorbu a správu dokumentu (DTP - desktop </a:t>
            </a:r>
            <a:r>
              <a:rPr lang="cs-CZ" dirty="0" err="1"/>
              <a:t>publishing</a:t>
            </a:r>
            <a:r>
              <a:rPr lang="cs-CZ" dirty="0"/>
              <a:t>, DMS - </a:t>
            </a:r>
            <a:r>
              <a:rPr lang="cs-CZ" dirty="0" err="1"/>
              <a:t>document</a:t>
            </a:r>
            <a:r>
              <a:rPr lang="cs-CZ" dirty="0"/>
              <a:t> management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r>
              <a:rPr lang="cs-CZ" dirty="0" err="1"/>
              <a:t>workflow</a:t>
            </a:r>
            <a:r>
              <a:rPr lang="cs-CZ" dirty="0"/>
              <a:t> management</a:t>
            </a:r>
          </a:p>
          <a:p>
            <a:r>
              <a:rPr lang="cs-CZ" dirty="0"/>
              <a:t>automatizované knihovnické systémy, </a:t>
            </a:r>
            <a:r>
              <a:rPr lang="cs-CZ" dirty="0" err="1"/>
              <a:t>dokumentografické</a:t>
            </a:r>
            <a:r>
              <a:rPr lang="cs-CZ" dirty="0"/>
              <a:t> systémy</a:t>
            </a:r>
          </a:p>
          <a:p>
            <a:r>
              <a:rPr lang="cs-CZ" dirty="0"/>
              <a:t>expertní systémy</a:t>
            </a:r>
          </a:p>
          <a:p>
            <a:r>
              <a:rPr lang="cs-CZ" dirty="0"/>
              <a:t>GIS - geografické </a:t>
            </a:r>
            <a:r>
              <a:rPr lang="cs-CZ" dirty="0" err="1"/>
              <a:t>informacní</a:t>
            </a:r>
            <a:r>
              <a:rPr lang="cs-CZ" dirty="0"/>
              <a:t> systémy</a:t>
            </a:r>
          </a:p>
        </p:txBody>
      </p:sp>
    </p:spTree>
    <p:extLst>
      <p:ext uri="{BB962C8B-B14F-4D97-AF65-F5344CB8AC3E}">
        <p14:creationId xmlns:p14="http://schemas.microsoft.com/office/powerpoint/2010/main" val="287592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Příjem informací – Sběr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Přímo</a:t>
            </a:r>
            <a:r>
              <a:rPr lang="cs-CZ" dirty="0"/>
              <a:t> (pozorování, měření, snímání – následný zápis dat)</a:t>
            </a:r>
          </a:p>
          <a:p>
            <a:r>
              <a:rPr lang="cs-CZ" b="1" dirty="0"/>
              <a:t>Mechanickým přebíráním dat </a:t>
            </a:r>
            <a:r>
              <a:rPr lang="cs-CZ" dirty="0"/>
              <a:t>(výběr z dokumentů, skenování)</a:t>
            </a:r>
          </a:p>
          <a:p>
            <a:r>
              <a:rPr lang="cs-CZ" b="1" dirty="0"/>
              <a:t>Analytické zpracování dokumentů </a:t>
            </a:r>
            <a:r>
              <a:rPr lang="cs-CZ" dirty="0"/>
              <a:t>(tvorba </a:t>
            </a:r>
            <a:r>
              <a:rPr lang="cs-CZ" dirty="0" err="1" smtClean="0"/>
              <a:t>metadat</a:t>
            </a:r>
            <a:r>
              <a:rPr lang="cs-CZ" dirty="0"/>
              <a:t>)</a:t>
            </a:r>
          </a:p>
          <a:p>
            <a:r>
              <a:rPr lang="cs-CZ" b="1" dirty="0"/>
              <a:t>Nástroje pro sběr </a:t>
            </a:r>
            <a:r>
              <a:rPr lang="cs-CZ" dirty="0"/>
              <a:t>(přejímají z jiných zdrojů – softwarové řešení)</a:t>
            </a:r>
          </a:p>
          <a:p>
            <a:r>
              <a:rPr lang="cs-CZ" b="1" dirty="0"/>
              <a:t>Syntéza a předzpracování </a:t>
            </a:r>
            <a:r>
              <a:rPr lang="cs-CZ" dirty="0"/>
              <a:t>(ověřování věrohodnosti zdrojů, selekce zdrojů, transformace dat, odvozené atributy)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Související termíny:</a:t>
            </a:r>
          </a:p>
          <a:p>
            <a:pPr marL="0" indent="0">
              <a:buNone/>
            </a:pPr>
            <a:r>
              <a:rPr lang="cs-CZ" dirty="0" smtClean="0"/>
              <a:t>Konvertibilita, formulář, import, externí databáze.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49389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1759</Words>
  <Application>Microsoft Office PowerPoint</Application>
  <PresentationFormat>Širokoúhlá obrazovka</PresentationFormat>
  <Paragraphs>184</Paragraphs>
  <Slides>35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Century Gothic</vt:lpstr>
      <vt:lpstr>Wingdings 3</vt:lpstr>
      <vt:lpstr>Stébla</vt:lpstr>
      <vt:lpstr>III. – Informační systém &amp; databáze</vt:lpstr>
      <vt:lpstr>IS – základní terminologie</vt:lpstr>
      <vt:lpstr>Typické problémy řešené IS</vt:lpstr>
      <vt:lpstr>IS – role informačního systému v podnikové infrastruktuře</vt:lpstr>
      <vt:lpstr>IS v organizaci</vt:lpstr>
      <vt:lpstr>IS v organizaci</vt:lpstr>
      <vt:lpstr>1. podpora řídících a administrativních funkcí</vt:lpstr>
      <vt:lpstr>2. podpora činností a služeb organizace (podporují účel, kvůli kterému organizace existuje)</vt:lpstr>
      <vt:lpstr>Příjem informací – Sběr dat</vt:lpstr>
      <vt:lpstr>Jaké informace zpracovává IS?</vt:lpstr>
      <vt:lpstr>Zpracovávání a vyhledávání informací</vt:lpstr>
      <vt:lpstr>Ukládání informací</vt:lpstr>
      <vt:lpstr>Dolování dat (data mining)</vt:lpstr>
      <vt:lpstr>Distribuce informací</vt:lpstr>
      <vt:lpstr>Dělení IS dle obsahu výstupu </vt:lpstr>
      <vt:lpstr>Základní cíle IS</vt:lpstr>
      <vt:lpstr>Automatizovaný IS</vt:lpstr>
      <vt:lpstr>Prvky IS</vt:lpstr>
      <vt:lpstr>Prvky IS</vt:lpstr>
      <vt:lpstr>Prvky IS</vt:lpstr>
      <vt:lpstr>Typy IS</vt:lpstr>
      <vt:lpstr>Typy IS</vt:lpstr>
      <vt:lpstr>Vývojová klasifikace IS</vt:lpstr>
      <vt:lpstr>Typologie IS</vt:lpstr>
      <vt:lpstr>Typologie IS (pokračování)</vt:lpstr>
      <vt:lpstr>Obr. DSS</vt:lpstr>
      <vt:lpstr>Typologie IS (pokračování)</vt:lpstr>
      <vt:lpstr>Typologie IS (pokračování)</vt:lpstr>
      <vt:lpstr>Obr. MIS</vt:lpstr>
      <vt:lpstr>Typologie IS (pokračování)</vt:lpstr>
      <vt:lpstr>Typologie IS (pokračování)</vt:lpstr>
      <vt:lpstr>Obr. EIS</vt:lpstr>
      <vt:lpstr>Srovnání MIS &amp; DSS</vt:lpstr>
      <vt:lpstr>Obr. EIS a jeho propojení na DIS a FIS přes IS</vt:lpstr>
      <vt:lpstr>Podpůrné 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– Informační systém &amp; databáze</dc:title>
  <dc:creator>Honza Matula</dc:creator>
  <cp:lastModifiedBy>Honza Matula</cp:lastModifiedBy>
  <cp:revision>11</cp:revision>
  <dcterms:created xsi:type="dcterms:W3CDTF">2013-03-28T18:35:29Z</dcterms:created>
  <dcterms:modified xsi:type="dcterms:W3CDTF">2014-10-01T17:41:07Z</dcterms:modified>
</cp:coreProperties>
</file>