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0" r:id="rId8"/>
    <p:sldId id="261" r:id="rId9"/>
    <p:sldId id="262" r:id="rId10"/>
    <p:sldId id="263" r:id="rId11"/>
    <p:sldId id="264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0503068-DD05-4A6B-8843-AD0A440926A2}">
          <p14:sldIdLst>
            <p14:sldId id="256"/>
            <p14:sldId id="257"/>
            <p14:sldId id="258"/>
            <p14:sldId id="259"/>
            <p14:sldId id="265"/>
            <p14:sldId id="266"/>
            <p14:sldId id="260"/>
            <p14:sldId id="261"/>
            <p14:sldId id="262"/>
            <p14:sldId id="263"/>
            <p14:sldId id="264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6843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003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8954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6010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2444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625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276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06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09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438A33D-AA19-4EE1-A682-7B890DA3EE2A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284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A33D-AA19-4EE1-A682-7B890DA3EE2A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51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438A33D-AA19-4EE1-A682-7B890DA3EE2A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4103FB9-C92F-448F-BB85-4C5548F8EC53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4332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 –Licencování software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340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Licencování serverových produktů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SW na architektuře klient-server – licence se zpravidla vztahují ke klientskému přístupu (např. kolik může přistupovat uživatelů).</a:t>
            </a:r>
          </a:p>
          <a:p>
            <a:pPr marL="0" indent="0">
              <a:buNone/>
            </a:pPr>
            <a:r>
              <a:rPr lang="cs-CZ" dirty="0" smtClean="0"/>
              <a:t>Typy licencování:</a:t>
            </a:r>
          </a:p>
          <a:p>
            <a:r>
              <a:rPr lang="cs-CZ" b="1" dirty="0" smtClean="0"/>
              <a:t>Per </a:t>
            </a:r>
            <a:r>
              <a:rPr lang="cs-CZ" b="1" dirty="0"/>
              <a:t>Server </a:t>
            </a:r>
            <a:r>
              <a:rPr lang="cs-CZ" dirty="0"/>
              <a:t>-</a:t>
            </a:r>
            <a:r>
              <a:rPr lang="cs-CZ" dirty="0" smtClean="0"/>
              <a:t> </a:t>
            </a:r>
            <a:r>
              <a:rPr lang="cs-CZ" dirty="0"/>
              <a:t>klientské </a:t>
            </a:r>
            <a:r>
              <a:rPr lang="cs-CZ" dirty="0" smtClean="0"/>
              <a:t>licence jsou </a:t>
            </a:r>
            <a:r>
              <a:rPr lang="cs-CZ" dirty="0"/>
              <a:t>přidělovány ke </a:t>
            </a:r>
            <a:r>
              <a:rPr lang="cs-CZ" dirty="0" smtClean="0"/>
              <a:t>konkrétnímu serveru </a:t>
            </a:r>
            <a:r>
              <a:rPr lang="cs-CZ" dirty="0"/>
              <a:t>a libovolný klient může k serveru přistupovat až do počtu </a:t>
            </a:r>
            <a:r>
              <a:rPr lang="cs-CZ" dirty="0" smtClean="0"/>
              <a:t>přidělených klientských </a:t>
            </a:r>
            <a:r>
              <a:rPr lang="cs-CZ" dirty="0"/>
              <a:t>licencí.</a:t>
            </a:r>
          </a:p>
          <a:p>
            <a:r>
              <a:rPr lang="cs-CZ" b="1" dirty="0" smtClean="0"/>
              <a:t>Per </a:t>
            </a:r>
            <a:r>
              <a:rPr lang="cs-CZ" b="1" dirty="0"/>
              <a:t>Seat </a:t>
            </a:r>
            <a:r>
              <a:rPr lang="cs-CZ" b="1" dirty="0" smtClean="0"/>
              <a:t>- </a:t>
            </a:r>
            <a:r>
              <a:rPr lang="cs-CZ" dirty="0" smtClean="0"/>
              <a:t>klient má svou </a:t>
            </a:r>
            <a:r>
              <a:rPr lang="cs-CZ" dirty="0"/>
              <a:t>klientskou licenci a </a:t>
            </a:r>
            <a:r>
              <a:rPr lang="cs-CZ" dirty="0" smtClean="0"/>
              <a:t>může přistupovat </a:t>
            </a:r>
            <a:r>
              <a:rPr lang="cs-CZ" dirty="0"/>
              <a:t>k více serverům stejného typu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Per </a:t>
            </a:r>
            <a:r>
              <a:rPr lang="cs-CZ" b="1" dirty="0" err="1" smtClean="0"/>
              <a:t>Processor</a:t>
            </a:r>
            <a:r>
              <a:rPr lang="cs-CZ" b="1" dirty="0" smtClean="0"/>
              <a:t> – </a:t>
            </a:r>
            <a:r>
              <a:rPr lang="cs-CZ" dirty="0" smtClean="0"/>
              <a:t>pro velké množství klientů (např. </a:t>
            </a:r>
            <a:r>
              <a:rPr lang="cs-CZ" dirty="0" err="1" smtClean="0"/>
              <a:t>dtb</a:t>
            </a:r>
            <a:r>
              <a:rPr lang="cs-CZ" dirty="0" smtClean="0"/>
              <a:t> servery) – zákazník neplatí za každou klientskou licenci, ale pouze za jednu licenci na serverový procesor = tzn. počet klientů není nijak limitován.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749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proprietární &amp; svobodné licence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1585" y="2310400"/>
            <a:ext cx="8929503" cy="3269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12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Licenční politika Microsoft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Domácí uživatelé:</a:t>
            </a:r>
          </a:p>
          <a:p>
            <a:r>
              <a:rPr lang="cs-CZ" b="1" dirty="0" smtClean="0"/>
              <a:t>Software zakoupený s novým PC </a:t>
            </a:r>
            <a:r>
              <a:rPr lang="cs-CZ" dirty="0" smtClean="0"/>
              <a:t>(výhoda nižší cena, nevýhoda – produkt je vázán celou dobu užívání na PC)</a:t>
            </a:r>
          </a:p>
          <a:p>
            <a:r>
              <a:rPr lang="cs-CZ" b="1" dirty="0" smtClean="0"/>
              <a:t>Krabicové řešení </a:t>
            </a:r>
            <a:r>
              <a:rPr lang="cs-CZ" dirty="0" smtClean="0"/>
              <a:t>(vhodný při nákupu 1-2 licencí, kompletní balení produktu s licenční smlouvou EULA, software lze dále prodat či převést na jiný subjekt.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Firmy: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Pronájem SW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Nákup licencí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SW na splátky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7404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Pronájem SW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Model </a:t>
            </a:r>
            <a:r>
              <a:rPr lang="cs-CZ" dirty="0">
                <a:solidFill>
                  <a:srgbClr val="FF0000"/>
                </a:solidFill>
              </a:rPr>
              <a:t>Open </a:t>
            </a:r>
            <a:r>
              <a:rPr lang="cs-CZ" dirty="0" err="1">
                <a:solidFill>
                  <a:srgbClr val="FF0000"/>
                </a:solidFill>
              </a:rPr>
              <a:t>Subscription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License</a:t>
            </a:r>
            <a:r>
              <a:rPr lang="cs-CZ" dirty="0" smtClean="0">
                <a:solidFill>
                  <a:srgbClr val="FF0000"/>
                </a:solidFill>
              </a:rPr>
              <a:t> (OSL)  resp. </a:t>
            </a:r>
            <a:r>
              <a:rPr lang="en-US" dirty="0">
                <a:solidFill>
                  <a:srgbClr val="FF0000"/>
                </a:solidFill>
              </a:rPr>
              <a:t>Microsoft Open Value </a:t>
            </a:r>
            <a:r>
              <a:rPr lang="en-US" dirty="0" smtClean="0">
                <a:solidFill>
                  <a:srgbClr val="FF0000"/>
                </a:solidFill>
              </a:rPr>
              <a:t>Subscription</a:t>
            </a:r>
            <a:r>
              <a:rPr lang="cs-CZ" dirty="0" smtClean="0">
                <a:solidFill>
                  <a:srgbClr val="FF0000"/>
                </a:solidFill>
              </a:rPr>
              <a:t> (OVS)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– </a:t>
            </a:r>
            <a:r>
              <a:rPr lang="cs-CZ" dirty="0" smtClean="0"/>
              <a:t>vhodná pro </a:t>
            </a:r>
            <a:r>
              <a:rPr lang="cs-CZ" dirty="0"/>
              <a:t>firmy, které mají alespoň 5 zaměstnanců. Smlouva je uzavírána na tři roky a </a:t>
            </a:r>
            <a:r>
              <a:rPr lang="cs-CZ" dirty="0" smtClean="0"/>
              <a:t>po celou </a:t>
            </a:r>
            <a:r>
              <a:rPr lang="cs-CZ" dirty="0"/>
              <a:t>dobu její platnosti je možné přiobjednávat další licence. Za užívání </a:t>
            </a:r>
            <a:r>
              <a:rPr lang="cs-CZ" dirty="0" smtClean="0"/>
              <a:t>produktů se </a:t>
            </a:r>
            <a:r>
              <a:rPr lang="cs-CZ" dirty="0"/>
              <a:t>platí ročně podle počtu počítačů. Nedílnou součástí této smlouvy je </a:t>
            </a:r>
            <a:r>
              <a:rPr lang="cs-CZ" dirty="0" smtClean="0"/>
              <a:t>Software </a:t>
            </a:r>
            <a:r>
              <a:rPr lang="cs-CZ" dirty="0" err="1" smtClean="0"/>
              <a:t>Assurance</a:t>
            </a:r>
            <a:endParaRPr lang="cs-CZ" dirty="0"/>
          </a:p>
          <a:p>
            <a:r>
              <a:rPr lang="cs-CZ" dirty="0" smtClean="0"/>
              <a:t>Model </a:t>
            </a:r>
            <a:r>
              <a:rPr lang="cs-CZ" dirty="0" err="1" smtClean="0">
                <a:solidFill>
                  <a:srgbClr val="FF0000"/>
                </a:solidFill>
              </a:rPr>
              <a:t>Enterprise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Agreement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Subscription</a:t>
            </a:r>
            <a:r>
              <a:rPr lang="cs-CZ" dirty="0" smtClean="0">
                <a:solidFill>
                  <a:srgbClr val="FF0000"/>
                </a:solidFill>
              </a:rPr>
              <a:t> (EAS) resp. </a:t>
            </a:r>
            <a:r>
              <a:rPr lang="cs-CZ" dirty="0">
                <a:solidFill>
                  <a:srgbClr val="FF0000"/>
                </a:solidFill>
              </a:rPr>
              <a:t>Microsoft Open </a:t>
            </a:r>
            <a:r>
              <a:rPr lang="cs-CZ" dirty="0" err="1">
                <a:solidFill>
                  <a:srgbClr val="FF0000"/>
                </a:solidFill>
              </a:rPr>
              <a:t>Value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Agreement</a:t>
            </a:r>
            <a:r>
              <a:rPr lang="cs-CZ" dirty="0" smtClean="0">
                <a:solidFill>
                  <a:srgbClr val="FF0000"/>
                </a:solidFill>
              </a:rPr>
              <a:t> (OLV)- </a:t>
            </a:r>
            <a:r>
              <a:rPr lang="cs-CZ" dirty="0"/>
              <a:t>umožňuje firmám s více než 250 </a:t>
            </a:r>
            <a:r>
              <a:rPr lang="cs-CZ" dirty="0" smtClean="0"/>
              <a:t>počítači pronajmout </a:t>
            </a:r>
            <a:r>
              <a:rPr lang="cs-CZ" dirty="0"/>
              <a:t>licence softwaru se slevou a s možností jejich následného odkoupení</a:t>
            </a:r>
            <a:r>
              <a:rPr lang="cs-CZ" dirty="0" smtClean="0"/>
              <a:t>. </a:t>
            </a:r>
            <a:r>
              <a:rPr lang="pt-BR" dirty="0" smtClean="0"/>
              <a:t>Smlouva </a:t>
            </a:r>
            <a:r>
              <a:rPr lang="pt-BR" dirty="0"/>
              <a:t>se uzavírá na tři roky. Licence nabízí výhody spojené se </a:t>
            </a:r>
            <a:r>
              <a:rPr lang="pt-BR" dirty="0" smtClean="0"/>
              <a:t>Software</a:t>
            </a:r>
            <a:r>
              <a:rPr lang="cs-CZ" dirty="0" smtClean="0"/>
              <a:t> </a:t>
            </a:r>
            <a:r>
              <a:rPr lang="cs-CZ" dirty="0" err="1" smtClean="0"/>
              <a:t>Assurance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595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Nákup licencí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Microsoft Open Licence </a:t>
            </a:r>
            <a:r>
              <a:rPr lang="cs-CZ" b="1" dirty="0" smtClean="0">
                <a:solidFill>
                  <a:srgbClr val="FF0000"/>
                </a:solidFill>
              </a:rPr>
              <a:t>(OLP) </a:t>
            </a:r>
            <a:r>
              <a:rPr lang="cs-CZ" dirty="0" smtClean="0"/>
              <a:t>je </a:t>
            </a:r>
            <a:r>
              <a:rPr lang="cs-CZ" dirty="0"/>
              <a:t>multilicenční smlouva umožňující nakupovat se slevou</a:t>
            </a:r>
            <a:r>
              <a:rPr lang="cs-CZ" dirty="0" smtClean="0"/>
              <a:t>, kterou </a:t>
            </a:r>
            <a:r>
              <a:rPr lang="cs-CZ" dirty="0"/>
              <a:t>zákazník navíc získává i na další nákupy v průběhu dvou let. Tato </a:t>
            </a:r>
            <a:r>
              <a:rPr lang="cs-CZ" dirty="0" smtClean="0"/>
              <a:t>licence poskytuje </a:t>
            </a:r>
            <a:r>
              <a:rPr lang="cs-CZ" dirty="0"/>
              <a:t>výhody už firmám, které mají jen dva počítače</a:t>
            </a:r>
            <a:r>
              <a:rPr lang="cs-CZ" dirty="0" smtClean="0"/>
              <a:t>.</a:t>
            </a:r>
          </a:p>
          <a:p>
            <a:r>
              <a:rPr lang="cs-CZ" dirty="0" smtClean="0"/>
              <a:t>MOL nabízí 2 varianty řešení: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>
                <a:solidFill>
                  <a:srgbClr val="00B0F0"/>
                </a:solidFill>
              </a:rPr>
              <a:t>Open Business</a:t>
            </a:r>
            <a:r>
              <a:rPr lang="cs-CZ" dirty="0"/>
              <a:t>, které nabízí jednoduché získávání </a:t>
            </a:r>
            <a:r>
              <a:rPr lang="cs-CZ" dirty="0" smtClean="0"/>
              <a:t>licencí firmám</a:t>
            </a:r>
            <a:r>
              <a:rPr lang="cs-CZ" dirty="0"/>
              <a:t>, které napoprvé nakoupí alespoň pět licencí. S nákupem nových licencí </a:t>
            </a:r>
            <a:r>
              <a:rPr lang="cs-CZ" dirty="0" smtClean="0"/>
              <a:t>je možné </a:t>
            </a:r>
            <a:r>
              <a:rPr lang="cs-CZ" dirty="0"/>
              <a:t>nakoupit Software </a:t>
            </a:r>
            <a:r>
              <a:rPr lang="cs-CZ" dirty="0" err="1"/>
              <a:t>Assurance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>
                <a:solidFill>
                  <a:srgbClr val="00B0F0"/>
                </a:solidFill>
              </a:rPr>
              <a:t>Microsoft Open </a:t>
            </a:r>
            <a:r>
              <a:rPr lang="cs-CZ" dirty="0" err="1">
                <a:solidFill>
                  <a:srgbClr val="00B0F0"/>
                </a:solidFill>
              </a:rPr>
              <a:t>Volume</a:t>
            </a:r>
            <a:r>
              <a:rPr lang="cs-CZ" dirty="0"/>
              <a:t>, který je vhodný pro zákazníky, </a:t>
            </a:r>
            <a:r>
              <a:rPr lang="cs-CZ" dirty="0" smtClean="0"/>
              <a:t>kteří chtějí </a:t>
            </a:r>
            <a:r>
              <a:rPr lang="cs-CZ" dirty="0"/>
              <a:t>získat větší počet licencí. Open </a:t>
            </a:r>
            <a:r>
              <a:rPr lang="cs-CZ" dirty="0" err="1"/>
              <a:t>Volume</a:t>
            </a:r>
            <a:r>
              <a:rPr lang="cs-CZ" dirty="0"/>
              <a:t> dělí všechny produkty do </a:t>
            </a:r>
            <a:r>
              <a:rPr lang="cs-CZ" dirty="0" smtClean="0"/>
              <a:t>tři základních </a:t>
            </a:r>
            <a:r>
              <a:rPr lang="cs-CZ" dirty="0"/>
              <a:t>kategorií (Aplikace, Operační systémy a Servery). Pro nákup v </a:t>
            </a:r>
            <a:r>
              <a:rPr lang="cs-CZ" dirty="0" smtClean="0"/>
              <a:t>každé kategorii </a:t>
            </a:r>
            <a:r>
              <a:rPr lang="cs-CZ" dirty="0"/>
              <a:t>produktů potřebuje zákazník samostatnou licenční smlouvu. </a:t>
            </a:r>
            <a:r>
              <a:rPr lang="cs-CZ" dirty="0" smtClean="0"/>
              <a:t>Software </a:t>
            </a:r>
            <a:r>
              <a:rPr lang="fr-FR" dirty="0" smtClean="0"/>
              <a:t>Assurance </a:t>
            </a:r>
            <a:r>
              <a:rPr lang="fr-FR" dirty="0"/>
              <a:t>je možné koupit pouze při nákupu nových licencí.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54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Nákup licencí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Microsoft </a:t>
            </a:r>
            <a:r>
              <a:rPr lang="cs-CZ" b="1" dirty="0" err="1">
                <a:solidFill>
                  <a:srgbClr val="FF0000"/>
                </a:solidFill>
              </a:rPr>
              <a:t>Select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(MS) </a:t>
            </a:r>
            <a:r>
              <a:rPr lang="cs-CZ" dirty="0" smtClean="0"/>
              <a:t>je </a:t>
            </a:r>
            <a:r>
              <a:rPr lang="cs-CZ" dirty="0"/>
              <a:t>multilicenční smlouva určená organizacím a firmám s více </a:t>
            </a:r>
            <a:r>
              <a:rPr lang="cs-CZ" dirty="0" smtClean="0"/>
              <a:t>než 250 </a:t>
            </a:r>
            <a:r>
              <a:rPr lang="cs-CZ" dirty="0"/>
              <a:t>počítači. Uzavírá se na dobu tří let a umožňuje zákazníkovi </a:t>
            </a:r>
            <a:r>
              <a:rPr lang="cs-CZ" dirty="0" smtClean="0"/>
              <a:t>instalovat v </a:t>
            </a:r>
            <a:r>
              <a:rPr lang="cs-CZ" dirty="0"/>
              <a:t>každém okamžiku potřebný počet licencí. Produkty jsou rozděleny do </a:t>
            </a:r>
            <a:r>
              <a:rPr lang="cs-CZ" dirty="0" smtClean="0"/>
              <a:t>kategorií (</a:t>
            </a:r>
            <a:r>
              <a:rPr lang="cs-CZ" dirty="0"/>
              <a:t>aplikace, operační systémy, servery).</a:t>
            </a:r>
          </a:p>
        </p:txBody>
      </p:sp>
    </p:spTree>
    <p:extLst>
      <p:ext uri="{BB962C8B-B14F-4D97-AF65-F5344CB8AC3E}">
        <p14:creationId xmlns:p14="http://schemas.microsoft.com/office/powerpoint/2010/main" val="311972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Software na splátky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Program </a:t>
            </a:r>
            <a:r>
              <a:rPr lang="cs-CZ" dirty="0" err="1">
                <a:solidFill>
                  <a:srgbClr val="FF0000"/>
                </a:solidFill>
              </a:rPr>
              <a:t>Multi-Year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Open (MYO) - </a:t>
            </a:r>
            <a:r>
              <a:rPr lang="cs-CZ" dirty="0" smtClean="0"/>
              <a:t>umožňuje </a:t>
            </a:r>
            <a:r>
              <a:rPr lang="cs-CZ" dirty="0"/>
              <a:t>i velmi malým firmám (od 5 počítačů) získat trvalé licence na splátky</a:t>
            </a:r>
            <a:r>
              <a:rPr lang="cs-CZ" dirty="0" smtClean="0"/>
              <a:t>. Nedílnou </a:t>
            </a:r>
            <a:r>
              <a:rPr lang="cs-CZ" dirty="0"/>
              <a:t>součástí licenčního programu MYO je i Software </a:t>
            </a:r>
            <a:r>
              <a:rPr lang="cs-CZ" dirty="0" err="1"/>
              <a:t>Assurance</a:t>
            </a:r>
            <a:r>
              <a:rPr lang="cs-CZ" dirty="0" smtClean="0"/>
              <a:t>.</a:t>
            </a:r>
          </a:p>
          <a:p>
            <a:r>
              <a:rPr lang="cs-CZ" dirty="0" err="1">
                <a:solidFill>
                  <a:srgbClr val="FF0000"/>
                </a:solidFill>
              </a:rPr>
              <a:t>Enterprise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Agreement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(EO) - </a:t>
            </a:r>
            <a:r>
              <a:rPr lang="cs-CZ" dirty="0" smtClean="0"/>
              <a:t>je </a:t>
            </a:r>
            <a:r>
              <a:rPr lang="cs-CZ" dirty="0"/>
              <a:t>určen pro organizace nebo firmy s více než 250 počítači</a:t>
            </a:r>
            <a:r>
              <a:rPr lang="cs-CZ" dirty="0" smtClean="0"/>
              <a:t>. Zákazník </a:t>
            </a:r>
            <a:r>
              <a:rPr lang="cs-CZ" dirty="0"/>
              <a:t>má za výhodných cenových podmínek možnost užívat produkty z tzv</a:t>
            </a:r>
            <a:r>
              <a:rPr lang="cs-CZ" dirty="0" smtClean="0"/>
              <a:t>. standardní </a:t>
            </a:r>
            <a:r>
              <a:rPr lang="cs-CZ" dirty="0"/>
              <a:t>konfigurace na všech stolních počítačích v organizaci. S touto </a:t>
            </a:r>
            <a:r>
              <a:rPr lang="cs-CZ" dirty="0" smtClean="0"/>
              <a:t>licencí získá </a:t>
            </a:r>
            <a:r>
              <a:rPr lang="cs-CZ" dirty="0"/>
              <a:t>firma nárok na nové upgrady, odbornou pomoc se zavedením a </a:t>
            </a:r>
            <a:r>
              <a:rPr lang="cs-CZ" dirty="0" smtClean="0"/>
              <a:t>školení v </a:t>
            </a:r>
            <a:r>
              <a:rPr lang="cs-CZ" dirty="0"/>
              <a:t>rámci pokrytí Software </a:t>
            </a:r>
            <a:r>
              <a:rPr lang="cs-CZ" dirty="0" err="1"/>
              <a:t>Assurance</a:t>
            </a:r>
            <a:r>
              <a:rPr lang="cs-CZ" dirty="0"/>
              <a:t>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172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Licenční politika Microsoft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Školy &amp; neziskový sektor</a:t>
            </a:r>
          </a:p>
          <a:p>
            <a:r>
              <a:rPr lang="cs-CZ" dirty="0"/>
              <a:t>Neziskovým organizacím z oblasti školství, zdravotnictví, kultury a církve </a:t>
            </a:r>
            <a:r>
              <a:rPr lang="cs-CZ" dirty="0" smtClean="0"/>
              <a:t>poskytuje </a:t>
            </a:r>
            <a:r>
              <a:rPr lang="pl-PL" dirty="0" smtClean="0"/>
              <a:t>Microsoft </a:t>
            </a:r>
            <a:r>
              <a:rPr lang="pl-PL" dirty="0"/>
              <a:t>speciální ceny a programy. Podobně jako u firem, i tady je </a:t>
            </a:r>
            <a:r>
              <a:rPr lang="pl-PL" dirty="0" smtClean="0"/>
              <a:t>nabídka </a:t>
            </a:r>
            <a:r>
              <a:rPr lang="cs-CZ" dirty="0" smtClean="0"/>
              <a:t>několika </a:t>
            </a:r>
            <a:r>
              <a:rPr lang="cs-CZ" dirty="0"/>
              <a:t>různých licencí. </a:t>
            </a:r>
            <a:endParaRPr lang="cs-CZ" dirty="0" smtClean="0"/>
          </a:p>
          <a:p>
            <a:r>
              <a:rPr lang="cs-CZ" dirty="0" smtClean="0"/>
              <a:t>Pro </a:t>
            </a:r>
            <a:r>
              <a:rPr lang="cs-CZ" dirty="0"/>
              <a:t>velké vzdělávací instituce, jakými jsou vysoké školy </a:t>
            </a:r>
            <a:r>
              <a:rPr lang="cs-CZ" dirty="0" smtClean="0"/>
              <a:t>a university</a:t>
            </a:r>
            <a:r>
              <a:rPr lang="cs-CZ" dirty="0"/>
              <a:t>, je připraven multilicenční program </a:t>
            </a:r>
            <a:r>
              <a:rPr lang="cs-CZ" dirty="0" err="1">
                <a:solidFill>
                  <a:srgbClr val="FF0000"/>
                </a:solidFill>
              </a:rPr>
              <a:t>Campus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Agreement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dirty="0"/>
              <a:t>v jehož </a:t>
            </a:r>
            <a:r>
              <a:rPr lang="cs-CZ" dirty="0" smtClean="0"/>
              <a:t>nabídce jsou </a:t>
            </a:r>
            <a:r>
              <a:rPr lang="cs-CZ" dirty="0"/>
              <a:t>především běžné desktopové a serverové produkty. Do tohoto programu </a:t>
            </a:r>
            <a:r>
              <a:rPr lang="cs-CZ" dirty="0" smtClean="0"/>
              <a:t>lze zahnout </a:t>
            </a:r>
            <a:r>
              <a:rPr lang="cs-CZ" dirty="0"/>
              <a:t>i licence na domácí užívání produktů imatrikulovanými studenty.</a:t>
            </a:r>
          </a:p>
          <a:p>
            <a:r>
              <a:rPr lang="cs-CZ" dirty="0"/>
              <a:t>Zaměstnanci mohou pro účely spojené s prací používat produkty na </a:t>
            </a:r>
            <a:r>
              <a:rPr lang="cs-CZ" dirty="0" smtClean="0"/>
              <a:t>domácím počítači </a:t>
            </a:r>
            <a:r>
              <a:rPr lang="cs-CZ" dirty="0"/>
              <a:t>automaticky. Dále existují pro oblast školství podobné licenční </a:t>
            </a:r>
            <a:r>
              <a:rPr lang="cs-CZ" dirty="0" smtClean="0"/>
              <a:t>programy jako pro firemní klientelu. Např.: </a:t>
            </a:r>
            <a:r>
              <a:rPr lang="en-US" dirty="0" smtClean="0">
                <a:solidFill>
                  <a:srgbClr val="FF0000"/>
                </a:solidFill>
              </a:rPr>
              <a:t>Academic </a:t>
            </a:r>
            <a:r>
              <a:rPr lang="en-US" dirty="0">
                <a:solidFill>
                  <a:srgbClr val="FF0000"/>
                </a:solidFill>
              </a:rPr>
              <a:t>Open </a:t>
            </a:r>
            <a:r>
              <a:rPr lang="en-US" dirty="0" err="1">
                <a:solidFill>
                  <a:srgbClr val="FF0000"/>
                </a:solidFill>
              </a:rPr>
              <a:t>Licence</a:t>
            </a:r>
            <a:r>
              <a:rPr lang="en-US" dirty="0">
                <a:solidFill>
                  <a:srgbClr val="FF0000"/>
                </a:solidFill>
              </a:rPr>
              <a:t>, Academic Select </a:t>
            </a:r>
            <a:r>
              <a:rPr lang="en-US" dirty="0" err="1" smtClean="0">
                <a:solidFill>
                  <a:srgbClr val="FF0000"/>
                </a:solidFill>
              </a:rPr>
              <a:t>Licence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nebo </a:t>
            </a:r>
            <a:r>
              <a:rPr lang="cs-CZ" dirty="0" err="1">
                <a:solidFill>
                  <a:srgbClr val="FF0000"/>
                </a:solidFill>
              </a:rPr>
              <a:t>School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Agreement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603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Software </a:t>
            </a:r>
            <a:r>
              <a:rPr lang="cs-CZ" dirty="0" err="1"/>
              <a:t>Assurance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SA umožní </a:t>
            </a:r>
            <a:r>
              <a:rPr lang="cs-CZ" dirty="0"/>
              <a:t>přístup k novým technologiím právě tehdy, když je </a:t>
            </a:r>
            <a:r>
              <a:rPr lang="cs-CZ" dirty="0" smtClean="0"/>
              <a:t>to potřeba</a:t>
            </a:r>
            <a:r>
              <a:rPr lang="cs-CZ" dirty="0"/>
              <a:t>, přičemž platby lze provádět ročně. </a:t>
            </a:r>
            <a:endParaRPr lang="cs-CZ" dirty="0" smtClean="0"/>
          </a:p>
          <a:p>
            <a:r>
              <a:rPr lang="cs-CZ" dirty="0" smtClean="0"/>
              <a:t>Jedním </a:t>
            </a:r>
            <a:r>
              <a:rPr lang="cs-CZ" dirty="0"/>
              <a:t>ze zajímavých </a:t>
            </a:r>
            <a:r>
              <a:rPr lang="cs-CZ" dirty="0" smtClean="0"/>
              <a:t>programů Software </a:t>
            </a:r>
            <a:r>
              <a:rPr lang="cs-CZ" dirty="0" err="1"/>
              <a:t>Assurance</a:t>
            </a:r>
            <a:r>
              <a:rPr lang="cs-CZ" dirty="0"/>
              <a:t> je </a:t>
            </a:r>
            <a:r>
              <a:rPr lang="cs-CZ" dirty="0" err="1">
                <a:solidFill>
                  <a:srgbClr val="FF0000"/>
                </a:solidFill>
              </a:rPr>
              <a:t>Home</a:t>
            </a:r>
            <a:r>
              <a:rPr lang="cs-CZ" dirty="0">
                <a:solidFill>
                  <a:srgbClr val="FF0000"/>
                </a:solidFill>
              </a:rPr>
              <a:t> Use</a:t>
            </a:r>
            <a:r>
              <a:rPr lang="cs-CZ" dirty="0"/>
              <a:t>. Umožňuje zaměstnancům používat doma </a:t>
            </a:r>
            <a:r>
              <a:rPr lang="cs-CZ" dirty="0" smtClean="0"/>
              <a:t>stejné aplikace </a:t>
            </a:r>
            <a:r>
              <a:rPr lang="cs-CZ" dirty="0"/>
              <a:t>jako v zaměstnání a tím zvýšit jejich produktivitu. </a:t>
            </a:r>
            <a:endParaRPr lang="cs-CZ" dirty="0" smtClean="0"/>
          </a:p>
          <a:p>
            <a:r>
              <a:rPr lang="cs-CZ" dirty="0" smtClean="0"/>
              <a:t>Dalším </a:t>
            </a:r>
            <a:r>
              <a:rPr lang="cs-CZ" dirty="0"/>
              <a:t>programem </a:t>
            </a:r>
            <a:r>
              <a:rPr lang="cs-CZ" dirty="0" smtClean="0"/>
              <a:t>je </a:t>
            </a:r>
            <a:r>
              <a:rPr lang="cs-CZ" dirty="0" err="1">
                <a:solidFill>
                  <a:srgbClr val="FF0000"/>
                </a:solidFill>
              </a:rPr>
              <a:t>Employee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Purchase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dirty="0"/>
              <a:t>který zajistí maloobchodní slevy pro zaměstnance na </a:t>
            </a:r>
            <a:r>
              <a:rPr lang="cs-CZ" dirty="0" smtClean="0"/>
              <a:t>některé produkty </a:t>
            </a:r>
            <a:r>
              <a:rPr lang="cs-CZ" dirty="0"/>
              <a:t>Microsoftu.</a:t>
            </a:r>
          </a:p>
        </p:txBody>
      </p:sp>
    </p:spTree>
    <p:extLst>
      <p:ext uri="{BB962C8B-B14F-4D97-AF65-F5344CB8AC3E}">
        <p14:creationId xmlns:p14="http://schemas.microsoft.com/office/powerpoint/2010/main" val="368765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Komerční programy pro poskytovatele služeb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programy </a:t>
            </a:r>
            <a:r>
              <a:rPr lang="cs-CZ" dirty="0" smtClean="0"/>
              <a:t>opravňující </a:t>
            </a:r>
            <a:r>
              <a:rPr lang="cs-CZ" dirty="0"/>
              <a:t>poskytovatele služeb ke komerčnímu </a:t>
            </a:r>
            <a:r>
              <a:rPr lang="cs-CZ" dirty="0" smtClean="0"/>
              <a:t>používání softwarových </a:t>
            </a:r>
            <a:r>
              <a:rPr lang="cs-CZ" dirty="0"/>
              <a:t>produktů třetí stranou</a:t>
            </a:r>
            <a:r>
              <a:rPr lang="cs-CZ" dirty="0" smtClean="0"/>
              <a:t>.</a:t>
            </a:r>
          </a:p>
          <a:p>
            <a:r>
              <a:rPr lang="cs-CZ" dirty="0"/>
              <a:t>Jedním z programů pro poskytovatele služeb je </a:t>
            </a:r>
            <a:r>
              <a:rPr lang="cs-CZ" dirty="0" err="1">
                <a:solidFill>
                  <a:srgbClr val="FF0000"/>
                </a:solidFill>
              </a:rPr>
              <a:t>Service</a:t>
            </a:r>
            <a:r>
              <a:rPr lang="cs-CZ" dirty="0">
                <a:solidFill>
                  <a:srgbClr val="FF0000"/>
                </a:solidFill>
              </a:rPr>
              <a:t> Provider </a:t>
            </a:r>
            <a:r>
              <a:rPr lang="cs-CZ" dirty="0" err="1" smtClean="0">
                <a:solidFill>
                  <a:srgbClr val="FF0000"/>
                </a:solidFill>
              </a:rPr>
              <a:t>Licensing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Agreement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(SPLA), </a:t>
            </a:r>
            <a:r>
              <a:rPr lang="cs-CZ" dirty="0"/>
              <a:t>který umožňuje poskytovat </a:t>
            </a:r>
            <a:r>
              <a:rPr lang="cs-CZ" dirty="0" err="1"/>
              <a:t>hostingové</a:t>
            </a:r>
            <a:r>
              <a:rPr lang="cs-CZ" dirty="0"/>
              <a:t>, outsourcingové </a:t>
            </a:r>
            <a:r>
              <a:rPr lang="cs-CZ" dirty="0" smtClean="0"/>
              <a:t>nebo jiné </a:t>
            </a:r>
            <a:r>
              <a:rPr lang="cs-CZ" dirty="0"/>
              <a:t>softwarové služby svým zákazníkům po celém světě bez licenčního omezení</a:t>
            </a:r>
            <a:r>
              <a:rPr lang="cs-CZ" dirty="0" smtClean="0"/>
              <a:t>, přičemž </a:t>
            </a:r>
            <a:r>
              <a:rPr lang="cs-CZ" dirty="0"/>
              <a:t>poskytovatel platí měsíční licenční poplatky za množství služeb </a:t>
            </a:r>
            <a:r>
              <a:rPr lang="cs-CZ" dirty="0" smtClean="0"/>
              <a:t>právě poskytnutých </a:t>
            </a:r>
            <a:r>
              <a:rPr lang="cs-CZ" dirty="0"/>
              <a:t>v předchozím měsíci. Navíc umožňuje bezplatně </a:t>
            </a:r>
            <a:r>
              <a:rPr lang="cs-CZ" dirty="0" smtClean="0"/>
              <a:t>dodávat zákazníkům </a:t>
            </a:r>
            <a:r>
              <a:rPr lang="cs-CZ" dirty="0"/>
              <a:t>demonstrační verze, testy a hodnocení.</a:t>
            </a:r>
          </a:p>
        </p:txBody>
      </p:sp>
    </p:spTree>
    <p:extLst>
      <p:ext uri="{BB962C8B-B14F-4D97-AF65-F5344CB8AC3E}">
        <p14:creationId xmlns:p14="http://schemas.microsoft.com/office/powerpoint/2010/main" val="392007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licencování software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Softwarový produkt je vnímán jako duševní výtvor (dílo), jeho užití je tedy ovlivněno Autorským právem (121/2000 Sb.).</a:t>
            </a:r>
          </a:p>
          <a:p>
            <a:r>
              <a:rPr lang="cs-CZ" dirty="0" smtClean="0"/>
              <a:t>Při nákupu hardware jde o převod vlastnických práv na kupujícího zatímco nákup software znamená pouze udělení určitého práva.</a:t>
            </a:r>
          </a:p>
          <a:p>
            <a:r>
              <a:rPr lang="cs-CZ" dirty="0" smtClean="0"/>
              <a:t>Na trhu se vyskytuje relativně široké spektrum licencí software – společné znaky (základní oblasti obsažené ve všech licencích):</a:t>
            </a:r>
          </a:p>
          <a:p>
            <a:pPr lvl="1"/>
            <a:r>
              <a:rPr lang="cs-CZ" dirty="0" smtClean="0"/>
              <a:t>Práva plynoucí z udělené licence</a:t>
            </a:r>
          </a:p>
          <a:p>
            <a:pPr lvl="1"/>
            <a:r>
              <a:rPr lang="cs-CZ" dirty="0" smtClean="0"/>
              <a:t>Omezení plynoucí z udělené licence</a:t>
            </a:r>
          </a:p>
          <a:p>
            <a:pPr lvl="1"/>
            <a:r>
              <a:rPr lang="cs-CZ" dirty="0" smtClean="0"/>
              <a:t>Prohlášení o zárukách (resp. výjimky ze záruk)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521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pravidla účtování SW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Dle českých </a:t>
            </a:r>
            <a:r>
              <a:rPr lang="cs-CZ" dirty="0"/>
              <a:t>účetních standardů pro podnikatele (vyhláška 500/2002 Sb</a:t>
            </a:r>
            <a:r>
              <a:rPr lang="cs-CZ" dirty="0" smtClean="0"/>
              <a:t>.).</a:t>
            </a:r>
          </a:p>
          <a:p>
            <a:r>
              <a:rPr lang="cs-CZ" dirty="0" smtClean="0"/>
              <a:t>Při </a:t>
            </a:r>
            <a:r>
              <a:rPr lang="cs-CZ" dirty="0"/>
              <a:t>účtování o nehmotném majetku </a:t>
            </a:r>
            <a:r>
              <a:rPr lang="cs-CZ" dirty="0" smtClean="0"/>
              <a:t>je </a:t>
            </a:r>
            <a:r>
              <a:rPr lang="cs-CZ" dirty="0"/>
              <a:t>nutno respektovat nejen obecné předpisy, ale také vnitřní směrnice konkrétní účetní jednotky. </a:t>
            </a:r>
            <a:endParaRPr lang="cs-CZ" dirty="0" smtClean="0"/>
          </a:p>
          <a:p>
            <a:r>
              <a:rPr lang="cs-CZ" dirty="0" smtClean="0"/>
              <a:t>Existence </a:t>
            </a:r>
            <a:r>
              <a:rPr lang="cs-CZ" dirty="0"/>
              <a:t>vnitřních směrnic je povinná a navíc může pomoci ošetřit řadu detailů a konkrétních podmínek účetní jednotky. </a:t>
            </a:r>
          </a:p>
        </p:txBody>
      </p:sp>
    </p:spTree>
    <p:extLst>
      <p:ext uri="{BB962C8B-B14F-4D97-AF65-F5344CB8AC3E}">
        <p14:creationId xmlns:p14="http://schemas.microsoft.com/office/powerpoint/2010/main" val="273416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Doklady a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Bez ohledu na typ licence musí doklad potvrzující nabytí SW obsahovat následující údaje:</a:t>
            </a:r>
          </a:p>
          <a:p>
            <a:r>
              <a:rPr lang="cs-CZ" dirty="0">
                <a:solidFill>
                  <a:srgbClr val="FF0000"/>
                </a:solidFill>
              </a:rPr>
              <a:t>identifikaci odběratele/dodavatele</a:t>
            </a:r>
          </a:p>
          <a:p>
            <a:r>
              <a:rPr lang="cs-CZ" dirty="0">
                <a:solidFill>
                  <a:srgbClr val="FF0000"/>
                </a:solidFill>
              </a:rPr>
              <a:t>přesnou specifikaci typu produktu (verze, edice, jazyk,…)</a:t>
            </a:r>
          </a:p>
          <a:p>
            <a:r>
              <a:rPr lang="cs-CZ" dirty="0">
                <a:solidFill>
                  <a:srgbClr val="FF0000"/>
                </a:solidFill>
              </a:rPr>
              <a:t>přesnou specifikaci typu smlouvy</a:t>
            </a:r>
          </a:p>
          <a:p>
            <a:r>
              <a:rPr lang="cs-CZ" dirty="0">
                <a:solidFill>
                  <a:srgbClr val="FF0000"/>
                </a:solidFill>
              </a:rPr>
              <a:t>počet licencí a cenu</a:t>
            </a:r>
          </a:p>
          <a:p>
            <a:r>
              <a:rPr lang="cs-CZ" dirty="0">
                <a:solidFill>
                  <a:srgbClr val="FF0000"/>
                </a:solidFill>
              </a:rPr>
              <a:t>datum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147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Doklady a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 multilicenčních nákupů jsou nedílnou součástí smlouvy také informace o licenčních podmínkách a způsobu použití produktů, které jsou zachyceny v </a:t>
            </a:r>
            <a:r>
              <a:rPr lang="cs-CZ" dirty="0" smtClean="0"/>
              <a:t>dokumentech </a:t>
            </a:r>
            <a:r>
              <a:rPr lang="cs-CZ" i="1" dirty="0" smtClean="0">
                <a:solidFill>
                  <a:srgbClr val="FF0000"/>
                </a:solidFill>
              </a:rPr>
              <a:t>Užívací </a:t>
            </a:r>
            <a:r>
              <a:rPr lang="cs-CZ" i="1" dirty="0">
                <a:solidFill>
                  <a:srgbClr val="FF0000"/>
                </a:solidFill>
              </a:rPr>
              <a:t>práva k produktům (</a:t>
            </a:r>
            <a:r>
              <a:rPr lang="cs-CZ" i="1" dirty="0" err="1">
                <a:solidFill>
                  <a:srgbClr val="FF0000"/>
                </a:solidFill>
              </a:rPr>
              <a:t>Product</a:t>
            </a:r>
            <a:r>
              <a:rPr lang="cs-CZ" i="1" dirty="0">
                <a:solidFill>
                  <a:srgbClr val="FF0000"/>
                </a:solidFill>
              </a:rPr>
              <a:t> Use </a:t>
            </a:r>
            <a:r>
              <a:rPr lang="cs-CZ" i="1" dirty="0" err="1">
                <a:solidFill>
                  <a:srgbClr val="FF0000"/>
                </a:solidFill>
              </a:rPr>
              <a:t>Rights</a:t>
            </a:r>
            <a:r>
              <a:rPr lang="cs-CZ" i="1" dirty="0">
                <a:solidFill>
                  <a:srgbClr val="FF0000"/>
                </a:solidFill>
              </a:rPr>
              <a:t>)</a:t>
            </a:r>
            <a:r>
              <a:rPr lang="cs-CZ" dirty="0">
                <a:solidFill>
                  <a:srgbClr val="FF0000"/>
                </a:solidFill>
              </a:rPr>
              <a:t> a </a:t>
            </a:r>
            <a:r>
              <a:rPr lang="cs-CZ" i="1" dirty="0" err="1">
                <a:solidFill>
                  <a:srgbClr val="FF0000"/>
                </a:solidFill>
              </a:rPr>
              <a:t>Product</a:t>
            </a:r>
            <a:r>
              <a:rPr lang="cs-CZ" i="1" dirty="0">
                <a:solidFill>
                  <a:srgbClr val="FF0000"/>
                </a:solidFill>
              </a:rPr>
              <a:t> List</a:t>
            </a:r>
            <a:r>
              <a:rPr lang="cs-CZ" dirty="0">
                <a:solidFill>
                  <a:srgbClr val="FF0000"/>
                </a:solidFill>
              </a:rPr>
              <a:t>.</a:t>
            </a:r>
            <a:r>
              <a:rPr lang="cs-CZ" dirty="0"/>
              <a:t> Pro používání softwaru v určité verzi platí vždy ty licenční podmínky, které byly aktuální v čase, kdy zákazník produkt pořídil. Toto ustanovení platí i v případě „</a:t>
            </a:r>
            <a:r>
              <a:rPr lang="cs-CZ" dirty="0" err="1"/>
              <a:t>downgrade</a:t>
            </a:r>
            <a:r>
              <a:rPr lang="cs-CZ" dirty="0"/>
              <a:t>“. Kopii dokladu o nabytí softwaru a licenční smlouvy doporučujeme archivovat v evidenci softwaru v oddělení IT.</a:t>
            </a:r>
          </a:p>
          <a:p>
            <a:r>
              <a:rPr lang="cs-CZ" dirty="0"/>
              <a:t>Originály nabývacích dokladů je třeba archivovat po celou dobu skutečného užívání softwaru (viz zákon o účetnictví, část věnovaná skartaci dokumentů). Likvidační protokoly po vyřazení je nutné evidovat po dobu uchování účetní dokumentace dle příslušných předpisů (zvláště zákon o účetnictví a dani z příjmů).</a:t>
            </a:r>
          </a:p>
          <a:p>
            <a:r>
              <a:rPr lang="cs-CZ" dirty="0"/>
              <a:t>Je také nutné archivovat všechny doklady o nabytí až k prvnímu „zdrojovému“ produktu (tzv. podkladová licence).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554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licencování software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Odlišnosti jednotlivých licencích – práva &amp; omezení plynoucí z licence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Proprietární software </a:t>
            </a:r>
            <a:r>
              <a:rPr lang="cs-CZ" dirty="0" smtClean="0"/>
              <a:t>= uživatel nemá právo </a:t>
            </a:r>
            <a:r>
              <a:rPr lang="cs-CZ" dirty="0"/>
              <a:t>studovat nebo editovat zdrojový kód. </a:t>
            </a:r>
            <a:r>
              <a:rPr lang="cs-CZ" dirty="0" smtClean="0"/>
              <a:t>Slovo „proprietární</a:t>
            </a:r>
            <a:r>
              <a:rPr lang="cs-CZ" dirty="0"/>
              <a:t>“ </a:t>
            </a:r>
            <a:r>
              <a:rPr lang="cs-CZ" dirty="0" smtClean="0"/>
              <a:t>znamená „</a:t>
            </a:r>
            <a:r>
              <a:rPr lang="cs-CZ" dirty="0"/>
              <a:t>privátně vlastněné a kontrolované</a:t>
            </a:r>
            <a:r>
              <a:rPr lang="cs-CZ" dirty="0" smtClean="0"/>
              <a:t>“.</a:t>
            </a:r>
          </a:p>
          <a:p>
            <a:r>
              <a:rPr lang="cs-CZ" b="1" dirty="0" smtClean="0"/>
              <a:t>Svobodný software </a:t>
            </a:r>
            <a:r>
              <a:rPr lang="cs-CZ" dirty="0" smtClean="0"/>
              <a:t>(angl. free software, kde free znamená svobodný nikoliv zdarma) je naproti tomu šířen s takovou licencí, která podstatným způsobem rozšiřuje práva uživatele. Nejdůležitějším právem je přitom možnost prohlížení a modifikace zdrojového kódu.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623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Free Software </a:t>
            </a:r>
            <a:r>
              <a:rPr lang="cs-CZ" dirty="0" err="1" smtClean="0"/>
              <a:t>Foundation</a:t>
            </a:r>
            <a:r>
              <a:rPr lang="cs-CZ" dirty="0" smtClean="0"/>
              <a:t> (FSF)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Copyleft</a:t>
            </a:r>
            <a:r>
              <a:rPr lang="cs-CZ" dirty="0"/>
              <a:t> – autor si zachovává copyright, ale explicitně uděluje </a:t>
            </a:r>
            <a:r>
              <a:rPr lang="cs-CZ" dirty="0" smtClean="0"/>
              <a:t>práva k </a:t>
            </a:r>
            <a:r>
              <a:rPr lang="cs-CZ" dirty="0"/>
              <a:t>modifikaci a redistribuci produktu pod určitými podmínkami – především</a:t>
            </a:r>
            <a:r>
              <a:rPr lang="cs-CZ" dirty="0" smtClean="0"/>
              <a:t>, že </a:t>
            </a:r>
            <a:r>
              <a:rPr lang="cs-CZ" dirty="0"/>
              <a:t>software nadále zůstane </a:t>
            </a:r>
            <a:r>
              <a:rPr lang="cs-CZ" dirty="0" smtClean="0"/>
              <a:t>svobodný. Patří zde např. GNU/GPL.</a:t>
            </a:r>
            <a:endParaRPr lang="cs-CZ" dirty="0"/>
          </a:p>
          <a:p>
            <a:r>
              <a:rPr lang="cs-CZ" b="1" dirty="0" smtClean="0"/>
              <a:t>Public </a:t>
            </a:r>
            <a:r>
              <a:rPr lang="cs-CZ" b="1" dirty="0" err="1"/>
              <a:t>Domain</a:t>
            </a:r>
            <a:r>
              <a:rPr lang="cs-CZ" b="1" dirty="0"/>
              <a:t> </a:t>
            </a:r>
            <a:r>
              <a:rPr lang="cs-CZ" dirty="0"/>
              <a:t>– autor se zcela zříká autorských práv, s produktem pak </a:t>
            </a:r>
            <a:r>
              <a:rPr lang="cs-CZ" dirty="0" smtClean="0"/>
              <a:t>lze dělat </a:t>
            </a:r>
            <a:r>
              <a:rPr lang="cs-CZ" dirty="0"/>
              <a:t>cokoliv, třeba i použít v proprietárním </a:t>
            </a:r>
            <a:r>
              <a:rPr lang="cs-CZ" dirty="0" smtClean="0"/>
              <a:t>software.</a:t>
            </a:r>
            <a:endParaRPr lang="cs-CZ" dirty="0"/>
          </a:p>
          <a:p>
            <a:r>
              <a:rPr lang="cs-CZ" b="1" dirty="0" smtClean="0"/>
              <a:t>BSD-style </a:t>
            </a:r>
            <a:r>
              <a:rPr lang="cs-CZ" b="1" dirty="0"/>
              <a:t>licence </a:t>
            </a:r>
            <a:r>
              <a:rPr lang="cs-CZ" dirty="0"/>
              <a:t>– autor si zachovává copyright, ale jen proto, aby se </a:t>
            </a:r>
            <a:r>
              <a:rPr lang="cs-CZ" dirty="0" smtClean="0"/>
              <a:t>mohl zříct </a:t>
            </a:r>
            <a:r>
              <a:rPr lang="cs-CZ" dirty="0"/>
              <a:t>záruk a požadovat určité formální atributy modifikované práce. </a:t>
            </a:r>
            <a:r>
              <a:rPr lang="cs-CZ" dirty="0" smtClean="0"/>
              <a:t>Jinak lze </a:t>
            </a:r>
            <a:r>
              <a:rPr lang="cs-CZ" dirty="0"/>
              <a:t>s produktem nakládat jakkoliv, podobně jako v případě Public </a:t>
            </a:r>
            <a:r>
              <a:rPr lang="cs-CZ" dirty="0" err="1" smtClean="0"/>
              <a:t>Domain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947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Pokrytí svobodných</a:t>
            </a:r>
            <a:br>
              <a:rPr lang="cs-CZ" dirty="0" smtClean="0"/>
            </a:br>
            <a:r>
              <a:rPr lang="cs-CZ" dirty="0" smtClean="0"/>
              <a:t>projektů jednotlivými licencemi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6794" y="1990146"/>
            <a:ext cx="4268701" cy="391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98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GNU/GPL (General Public Licence)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Nejčastější a nejznámější „</a:t>
            </a:r>
            <a:r>
              <a:rPr lang="cs-CZ" dirty="0" err="1" smtClean="0"/>
              <a:t>copyleft</a:t>
            </a:r>
            <a:r>
              <a:rPr lang="cs-CZ" dirty="0" smtClean="0"/>
              <a:t>“ licence.</a:t>
            </a:r>
          </a:p>
          <a:p>
            <a:r>
              <a:rPr lang="cs-CZ" dirty="0" smtClean="0"/>
              <a:t>Využívána ve více než polovině svobodných licencí.</a:t>
            </a:r>
          </a:p>
          <a:p>
            <a:r>
              <a:rPr lang="cs-CZ" dirty="0" smtClean="0"/>
              <a:t>Licence stála u zrodu svobodného software jako takového.</a:t>
            </a:r>
          </a:p>
          <a:p>
            <a:r>
              <a:rPr lang="cs-CZ" dirty="0"/>
              <a:t>GPL uživateli zajišťuje právo užívat aplikaci libovolným způsobem, získat k </a:t>
            </a:r>
            <a:r>
              <a:rPr lang="cs-CZ" dirty="0" smtClean="0"/>
              <a:t>ní zdrojový </a:t>
            </a:r>
            <a:r>
              <a:rPr lang="cs-CZ" dirty="0"/>
              <a:t>kód, modifikovat ho a vylepšený produkt distribuovat dál. </a:t>
            </a:r>
            <a:r>
              <a:rPr lang="cs-CZ" dirty="0" smtClean="0"/>
              <a:t>Jediným omezením </a:t>
            </a:r>
            <a:r>
              <a:rPr lang="cs-CZ" dirty="0"/>
              <a:t>je, že stejná práva musejí být zaručena každému dalšímu </a:t>
            </a:r>
            <a:r>
              <a:rPr lang="cs-CZ" dirty="0" smtClean="0"/>
              <a:t>držiteli aplikace </a:t>
            </a:r>
            <a:r>
              <a:rPr lang="cs-CZ" dirty="0"/>
              <a:t>(dokonce i tehdy, pokud je pod GPL pouze nějaký funkční blok aplikace).</a:t>
            </a:r>
          </a:p>
          <a:p>
            <a:r>
              <a:rPr lang="cs-CZ" dirty="0"/>
              <a:t>Licence odvozeného díla musí být také GPL.</a:t>
            </a:r>
          </a:p>
        </p:txBody>
      </p:sp>
    </p:spTree>
    <p:extLst>
      <p:ext uri="{BB962C8B-B14F-4D97-AF65-F5344CB8AC3E}">
        <p14:creationId xmlns:p14="http://schemas.microsoft.com/office/powerpoint/2010/main" val="116144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Proprietární licence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Dominantní forma licencí = Placené licence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Základní typy: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Krabicový software </a:t>
            </a:r>
            <a:r>
              <a:rPr lang="cs-CZ" dirty="0" smtClean="0"/>
              <a:t>(FPP - Full </a:t>
            </a:r>
            <a:r>
              <a:rPr lang="cs-CZ" dirty="0" err="1" smtClean="0"/>
              <a:t>Package</a:t>
            </a:r>
            <a:r>
              <a:rPr lang="cs-CZ" dirty="0" smtClean="0"/>
              <a:t> </a:t>
            </a:r>
            <a:r>
              <a:rPr lang="cs-CZ" dirty="0" err="1" smtClean="0"/>
              <a:t>Product</a:t>
            </a:r>
            <a:r>
              <a:rPr lang="cs-CZ" dirty="0" smtClean="0"/>
              <a:t>) – umožňuje instalaci SW na jednom PC.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OEM licence </a:t>
            </a:r>
            <a:r>
              <a:rPr lang="cs-CZ" dirty="0" smtClean="0"/>
              <a:t>– finančně zajímavější alternativa (nižší cena je dána skutečností, že podporu neposkytuje SW producent sám, ale zákazník se obrací přímo na prodejce HW.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961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Proprietární licence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Alternativou k licenci vázané na jeden konkrétní počítač je </a:t>
            </a:r>
            <a:r>
              <a:rPr lang="cs-CZ" b="1" dirty="0"/>
              <a:t>licence </a:t>
            </a:r>
            <a:r>
              <a:rPr lang="cs-CZ" b="1" dirty="0" smtClean="0"/>
              <a:t>udělená konkrétnímu </a:t>
            </a:r>
            <a:r>
              <a:rPr lang="cs-CZ" b="1" dirty="0"/>
              <a:t>uživateli</a:t>
            </a:r>
            <a:r>
              <a:rPr lang="cs-CZ" dirty="0"/>
              <a:t>, aniž by byla vázána na jeden konkrétní stroj. Uživatel </a:t>
            </a:r>
            <a:r>
              <a:rPr lang="cs-CZ" dirty="0" smtClean="0"/>
              <a:t>pak může </a:t>
            </a:r>
            <a:r>
              <a:rPr lang="cs-CZ" dirty="0"/>
              <a:t>mít software legálně nainstalován např. v práci, doma a na svém notebooku</a:t>
            </a:r>
            <a:r>
              <a:rPr lang="cs-CZ" dirty="0" smtClean="0"/>
              <a:t>.</a:t>
            </a:r>
          </a:p>
          <a:p>
            <a:r>
              <a:rPr lang="cs-CZ" dirty="0" smtClean="0"/>
              <a:t>V podnikovém prostředí hrají významnou roli tzv. </a:t>
            </a:r>
            <a:r>
              <a:rPr lang="cs-CZ" dirty="0" smtClean="0">
                <a:solidFill>
                  <a:srgbClr val="FF0000"/>
                </a:solidFill>
              </a:rPr>
              <a:t>multilicenční programy</a:t>
            </a:r>
            <a:r>
              <a:rPr lang="cs-CZ" dirty="0" smtClean="0"/>
              <a:t> – výhody: značná úspora oproti nákupu po kusech.</a:t>
            </a:r>
          </a:p>
          <a:p>
            <a:r>
              <a:rPr lang="cs-CZ" dirty="0"/>
              <a:t>Konkrétní nastavení multilicenčního programu se liší výrobce </a:t>
            </a:r>
            <a:r>
              <a:rPr lang="cs-CZ" dirty="0" smtClean="0"/>
              <a:t>od výrobce</a:t>
            </a:r>
            <a:r>
              <a:rPr lang="cs-CZ" dirty="0"/>
              <a:t>, nejčastěji je cena určena počtem licencí nebo délkou doby, po kterou </a:t>
            </a:r>
            <a:r>
              <a:rPr lang="cs-CZ" dirty="0" smtClean="0"/>
              <a:t>je nasmlouvána </a:t>
            </a:r>
            <a:r>
              <a:rPr lang="cs-CZ" dirty="0"/>
              <a:t>podpora</a:t>
            </a:r>
            <a:r>
              <a:rPr lang="cs-CZ" dirty="0" smtClean="0"/>
              <a:t>.</a:t>
            </a:r>
          </a:p>
          <a:p>
            <a:r>
              <a:rPr lang="cs-CZ" dirty="0" smtClean="0"/>
              <a:t>Kromě multilicencí nabízejí velcí distributoři dlouhodobou dodávku aktualizací (či nových produktů).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692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Proprietární licence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Kromě vyloženě komerčních licenčních programů nabízejí producenti často také speciální zvýhodněné programy pro akademickou půdu, a jiné neziskové organizace. </a:t>
            </a:r>
          </a:p>
          <a:p>
            <a:r>
              <a:rPr lang="cs-CZ" dirty="0" smtClean="0"/>
              <a:t>Existuje zde určitá podobnost s multilicencemi (protože např. škola potřebuje dostatečné množství instalací), většinou bývá cena oproti komerčnímu sektoru nižší.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254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Fialová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99</TotalTime>
  <Words>1454</Words>
  <Application>Microsoft Office PowerPoint</Application>
  <PresentationFormat>Širokoúhlá obrazovka</PresentationFormat>
  <Paragraphs>93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Calibri</vt:lpstr>
      <vt:lpstr>Calibri Light</vt:lpstr>
      <vt:lpstr>Retrospektiva</vt:lpstr>
      <vt:lpstr>V –Licencování software</vt:lpstr>
      <vt:lpstr>Možnosti licencování software</vt:lpstr>
      <vt:lpstr>Možnosti licencování software</vt:lpstr>
      <vt:lpstr>Free Software Foundation (FSF)</vt:lpstr>
      <vt:lpstr>Pokrytí svobodných projektů jednotlivými licencemi</vt:lpstr>
      <vt:lpstr>GNU/GPL (General Public Licence)</vt:lpstr>
      <vt:lpstr>Proprietární licence</vt:lpstr>
      <vt:lpstr>Proprietární licence</vt:lpstr>
      <vt:lpstr>Proprietární licence</vt:lpstr>
      <vt:lpstr>Licencování serverových produktů</vt:lpstr>
      <vt:lpstr>Shrnutí proprietární &amp; svobodné licence</vt:lpstr>
      <vt:lpstr>Licenční politika Microsoft</vt:lpstr>
      <vt:lpstr>Pronájem SW</vt:lpstr>
      <vt:lpstr>Nákup licencí</vt:lpstr>
      <vt:lpstr>Nákup licencí</vt:lpstr>
      <vt:lpstr>Software na splátky</vt:lpstr>
      <vt:lpstr>Licenční politika Microsoft</vt:lpstr>
      <vt:lpstr>Software Assurance</vt:lpstr>
      <vt:lpstr>Komerční programy pro poskytovatele služeb</vt:lpstr>
      <vt:lpstr>Základní pravidla účtování SW</vt:lpstr>
      <vt:lpstr>Doklady a dokumenty</vt:lpstr>
      <vt:lpstr>Doklady a dokumenty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 – bezpečnost, licence</dc:title>
  <dc:creator>Honza Matula</dc:creator>
  <cp:lastModifiedBy>Honza Matula</cp:lastModifiedBy>
  <cp:revision>13</cp:revision>
  <dcterms:created xsi:type="dcterms:W3CDTF">2013-05-03T06:10:10Z</dcterms:created>
  <dcterms:modified xsi:type="dcterms:W3CDTF">2014-10-01T17:55:18Z</dcterms:modified>
</cp:coreProperties>
</file>