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7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0649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838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79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43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883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30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8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19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034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F1E3E41-23E2-4005-971A-69450B6B6B1D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909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3E41-23E2-4005-971A-69450B6B6B1D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37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F1E3E41-23E2-4005-971A-69450B6B6B1D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A8079FE-14E9-4B19-B147-357644BCF761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21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IV – Podnikové 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573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ERP (</a:t>
            </a:r>
            <a:r>
              <a:rPr lang="cs-CZ" dirty="0" err="1" smtClean="0"/>
              <a:t>Enterprise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Vylepšení metodologie prostřednictvím </a:t>
            </a:r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(</a:t>
            </a:r>
            <a:r>
              <a:rPr lang="cs-CZ" dirty="0" err="1" smtClean="0"/>
              <a:t>Manufactoring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Metoda </a:t>
            </a:r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nad rámec </a:t>
            </a:r>
            <a:r>
              <a:rPr lang="cs-CZ" dirty="0" smtClean="0">
                <a:solidFill>
                  <a:srgbClr val="FF0000"/>
                </a:solidFill>
              </a:rPr>
              <a:t>MRP</a:t>
            </a:r>
            <a:r>
              <a:rPr lang="cs-CZ" dirty="0" smtClean="0"/>
              <a:t> (tj. potřeby materiálu) stanovit i předpokládanou potřebu kapacit (kdy?, kolik?).</a:t>
            </a:r>
          </a:p>
          <a:p>
            <a:r>
              <a:rPr lang="cs-CZ" dirty="0" smtClean="0"/>
              <a:t>Nebyla však zohledněna skutečnost, že kapacity jsou na rozdíl od materiálu výrazně limitovaným zdrojem (materiál mohu dle potřeby dokupovat, kapacity však nelze „nafukovat“).</a:t>
            </a:r>
          </a:p>
          <a:p>
            <a:r>
              <a:rPr lang="cs-CZ" dirty="0" smtClean="0"/>
              <a:t>MRPII plánuje zdroje jako neomezené = neposkytuje efektivní nástroje pro dopracování plánu.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114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ERP (</a:t>
            </a:r>
            <a:r>
              <a:rPr lang="cs-CZ" dirty="0" err="1" smtClean="0"/>
              <a:t>Enterprise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Zpracování dle konceptu </a:t>
            </a:r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je spojeno se sekvenčním postupem výpočtu (oddělená výpočtu materiálu od kapacit) tzn. nemohou být uplatněny optimalizační metody, taktéž časově náročná metoda.</a:t>
            </a:r>
          </a:p>
          <a:p>
            <a:r>
              <a:rPr lang="cs-CZ" dirty="0" smtClean="0"/>
              <a:t>Úlohy </a:t>
            </a:r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byly implementovány do TPS či ERP systémů. </a:t>
            </a:r>
          </a:p>
          <a:p>
            <a:r>
              <a:rPr lang="cs-CZ" dirty="0" smtClean="0"/>
              <a:t>Práce s daty probíhala prostřednictvím SQL (nevhodný jazyk pro takového úlohy).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nesplnila očekávání – zjednodušuje podnikové zdroje a v nejlepších případech generuje „snad proveditelné plány“.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765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ERP (</a:t>
            </a:r>
            <a:r>
              <a:rPr lang="cs-CZ" dirty="0" err="1" smtClean="0"/>
              <a:t>Enterprise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 MRP a MRPII byl obvykle obsažen v základní funkcionalitě podnikových systémů typu ERP, které nastupují v 90. letech.</a:t>
            </a:r>
          </a:p>
          <a:p>
            <a:r>
              <a:rPr lang="cs-CZ" dirty="0" smtClean="0"/>
              <a:t>Současný trend ve výrobě – APS (</a:t>
            </a:r>
            <a:r>
              <a:rPr lang="cs-CZ" dirty="0" err="1" smtClean="0"/>
              <a:t>Advanced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)</a:t>
            </a:r>
          </a:p>
          <a:p>
            <a:r>
              <a:rPr lang="cs-CZ" dirty="0" smtClean="0"/>
              <a:t>APS pracují na základě kriteriálních funkcí a jsou schopny na základě váhových koeficientů těchto kritérií optimalizovat výrobní tok.</a:t>
            </a:r>
          </a:p>
          <a:p>
            <a:r>
              <a:rPr lang="cs-CZ" dirty="0" smtClean="0"/>
              <a:t>APS disponují schopností okamžité reakce (nebo s velmi krátkým prodlením) resp. odpovědi na otázky typu „Co se stane, když…?“.</a:t>
            </a:r>
          </a:p>
          <a:p>
            <a:r>
              <a:rPr lang="cs-CZ" dirty="0" smtClean="0"/>
              <a:t>Umožňuje návrh optimální varianty na základě změn váhových koeficientů u parametrů (časových, nákladových, kapacitních).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90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Nástroj pro plánování a řízení všech klíčových interních podnikových procesů na všech úrovních řízení (operativní, taktická, strategická) tzn. zpracování agend typu logistika, personalistika, výroba, ekonomika, atd.</a:t>
            </a:r>
          </a:p>
          <a:p>
            <a:r>
              <a:rPr lang="cs-CZ" dirty="0" smtClean="0"/>
              <a:t>Současná podoba tzv. </a:t>
            </a:r>
            <a:r>
              <a:rPr lang="cs-CZ" dirty="0" smtClean="0">
                <a:solidFill>
                  <a:srgbClr val="FF0000"/>
                </a:solidFill>
              </a:rPr>
              <a:t>ERP II </a:t>
            </a:r>
            <a:r>
              <a:rPr lang="cs-CZ" dirty="0" smtClean="0"/>
              <a:t>neboli </a:t>
            </a:r>
            <a:r>
              <a:rPr lang="cs-CZ" dirty="0" smtClean="0">
                <a:solidFill>
                  <a:srgbClr val="FF0000"/>
                </a:solidFill>
              </a:rPr>
              <a:t>„</a:t>
            </a:r>
            <a:r>
              <a:rPr lang="cs-CZ" dirty="0" err="1" smtClean="0">
                <a:solidFill>
                  <a:srgbClr val="FF0000"/>
                </a:solidFill>
              </a:rPr>
              <a:t>Extended</a:t>
            </a:r>
            <a:r>
              <a:rPr lang="cs-CZ" dirty="0" smtClean="0">
                <a:solidFill>
                  <a:srgbClr val="FF0000"/>
                </a:solidFill>
              </a:rPr>
              <a:t>“ ERP</a:t>
            </a:r>
            <a:r>
              <a:rPr lang="cs-CZ" dirty="0" smtClean="0"/>
              <a:t> = důsledek požadavků z podnikové praxe = nutnost těsnějšího propojení s:</a:t>
            </a:r>
          </a:p>
          <a:p>
            <a:pPr lvl="1"/>
            <a:r>
              <a:rPr lang="cs-CZ" b="1" dirty="0" smtClean="0"/>
              <a:t>Externími procesy </a:t>
            </a:r>
            <a:r>
              <a:rPr lang="cs-CZ" dirty="0" smtClean="0"/>
              <a:t>(bez definovaného vlastníka, řízení nemá management pod kontrolou (oblast CRM a SCM)</a:t>
            </a:r>
          </a:p>
          <a:p>
            <a:pPr lvl="1"/>
            <a:r>
              <a:rPr lang="cs-CZ" b="1" dirty="0" smtClean="0"/>
              <a:t>Procesy podporujícími vrcholové rozhodování </a:t>
            </a:r>
            <a:r>
              <a:rPr lang="cs-CZ" dirty="0" smtClean="0"/>
              <a:t>(EIS, OLAP, DW)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9280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požadavky na funkcionalitu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Automatizace a integrace hlavních podnikových procesů</a:t>
            </a:r>
          </a:p>
          <a:p>
            <a:r>
              <a:rPr lang="cs-CZ" dirty="0" smtClean="0"/>
              <a:t>Sdílení dat, postupů (know-how) a jejich standardizace uvnitř podniku</a:t>
            </a:r>
          </a:p>
          <a:p>
            <a:r>
              <a:rPr lang="cs-CZ" dirty="0" smtClean="0"/>
              <a:t>Vytváření a zpřístupňování informací v reálném čase</a:t>
            </a:r>
          </a:p>
          <a:p>
            <a:r>
              <a:rPr lang="cs-CZ" dirty="0" smtClean="0"/>
              <a:t>Schopnost zpracování historických dat</a:t>
            </a:r>
          </a:p>
          <a:p>
            <a:r>
              <a:rPr lang="cs-CZ" dirty="0" smtClean="0"/>
              <a:t>Celostní přístup (holistický) k řešení ERP koncepce.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513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přínos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Realizace měřitelných přínosů v oblasti snižování nákladů v důsledku neefektivního řízení podniku;</a:t>
            </a:r>
          </a:p>
          <a:p>
            <a:r>
              <a:rPr lang="cs-CZ" dirty="0" smtClean="0"/>
              <a:t>Realizace měřitelných přínosů v oblasti řízení podnikových procesů a dostupnosti v reálném čase.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ERP</a:t>
            </a:r>
            <a:r>
              <a:rPr lang="cs-CZ" dirty="0" smtClean="0"/>
              <a:t> je tedy </a:t>
            </a:r>
            <a:r>
              <a:rPr lang="cs-CZ" dirty="0" smtClean="0">
                <a:solidFill>
                  <a:srgbClr val="FF0000"/>
                </a:solidFill>
              </a:rPr>
              <a:t>finančně orientovaný IS </a:t>
            </a:r>
            <a:r>
              <a:rPr lang="cs-CZ" dirty="0" smtClean="0"/>
              <a:t>pro určení a plánování podnikových zdrojů potřebných k přijetí, zhotovení, dodání a zaúčtování zákaznického obchodního případu = jádro celého podnikového IS.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227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ERP v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Evidence kódu DPH zákazníka v rámci EU na výstupních dokumentech (VAT </a:t>
            </a:r>
            <a:r>
              <a:rPr lang="cs-CZ" dirty="0" err="1" smtClean="0"/>
              <a:t>registration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Správné účtování na účty DPH při importu zboží a služeb (postup tzv. dvouřádkového záznamu o DPH – import DPH EU vstup, import DPH EU výstup)</a:t>
            </a:r>
          </a:p>
          <a:p>
            <a:r>
              <a:rPr lang="cs-CZ" dirty="0" smtClean="0"/>
              <a:t>Podklady pro výkaz INTRASTAT</a:t>
            </a:r>
          </a:p>
          <a:p>
            <a:r>
              <a:rPr lang="cs-CZ" dirty="0" smtClean="0"/>
              <a:t>Podklady pro výkaz udávající objem exportu v rámci EU za sledované období</a:t>
            </a:r>
          </a:p>
          <a:p>
            <a:r>
              <a:rPr lang="cs-CZ" dirty="0" smtClean="0"/>
              <a:t>Měnová tabulka, Euro</a:t>
            </a:r>
          </a:p>
          <a:p>
            <a:r>
              <a:rPr lang="cs-CZ" dirty="0" smtClean="0"/>
              <a:t>Přechod na euroměnu, obchodování v Euro</a:t>
            </a:r>
          </a:p>
          <a:p>
            <a:r>
              <a:rPr lang="cs-CZ" dirty="0" smtClean="0"/>
              <a:t>Zánik lokální měny, konverze na Euro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468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ERP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ERP lze rozdělit dle funkcionality na 2 základní typy:</a:t>
            </a:r>
          </a:p>
          <a:p>
            <a:r>
              <a:rPr lang="cs-CZ" dirty="0" err="1" smtClean="0"/>
              <a:t>All</a:t>
            </a:r>
            <a:r>
              <a:rPr lang="cs-CZ" dirty="0" smtClean="0"/>
              <a:t>-in-</a:t>
            </a:r>
            <a:r>
              <a:rPr lang="cs-CZ" dirty="0" err="1" smtClean="0"/>
              <a:t>One</a:t>
            </a:r>
            <a:endParaRPr lang="cs-CZ" dirty="0" smtClean="0"/>
          </a:p>
          <a:p>
            <a:r>
              <a:rPr lang="cs-CZ" dirty="0" smtClean="0"/>
              <a:t>Best-</a:t>
            </a:r>
            <a:r>
              <a:rPr lang="cs-CZ" dirty="0" err="1" smtClean="0"/>
              <a:t>of</a:t>
            </a:r>
            <a:r>
              <a:rPr lang="cs-CZ" dirty="0" smtClean="0"/>
              <a:t>-</a:t>
            </a:r>
            <a:r>
              <a:rPr lang="cs-CZ" dirty="0" err="1" smtClean="0"/>
              <a:t>Breed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144" y="3169660"/>
            <a:ext cx="9335800" cy="26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610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All</a:t>
            </a:r>
            <a:r>
              <a:rPr lang="cs-CZ" dirty="0" smtClean="0"/>
              <a:t>-in-</a:t>
            </a:r>
            <a:r>
              <a:rPr lang="cs-CZ" dirty="0" err="1" smtClean="0"/>
              <a:t>One</a:t>
            </a:r>
            <a:r>
              <a:rPr lang="cs-CZ" dirty="0" smtClean="0"/>
              <a:t>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Do kategorie </a:t>
            </a:r>
            <a:r>
              <a:rPr lang="cs-CZ" dirty="0" err="1" smtClean="0"/>
              <a:t>All</a:t>
            </a:r>
            <a:r>
              <a:rPr lang="cs-CZ" dirty="0" smtClean="0"/>
              <a:t>-in-</a:t>
            </a:r>
            <a:r>
              <a:rPr lang="cs-CZ" dirty="0" err="1" smtClean="0"/>
              <a:t>One</a:t>
            </a:r>
            <a:r>
              <a:rPr lang="cs-CZ" dirty="0" smtClean="0"/>
              <a:t> lze zařadit takové systémy, které může zákazník nasadit prostřednictvím jediného ERP projektu a pokrýt přitom všechny hlavní procesy.</a:t>
            </a:r>
          </a:p>
          <a:p>
            <a:pPr marL="0" indent="0">
              <a:buNone/>
            </a:pPr>
            <a:r>
              <a:rPr lang="cs-CZ" dirty="0" smtClean="0"/>
              <a:t>Nabízí širokou škálu oborových řešení ověřených u zákazníků na celém světě. Vysoká funkcionalita, vysoké pořizovací náklady.</a:t>
            </a:r>
          </a:p>
          <a:p>
            <a:pPr marL="0" indent="0">
              <a:buNone/>
            </a:pPr>
            <a:r>
              <a:rPr lang="cs-CZ" dirty="0" smtClean="0"/>
              <a:t>Příklady: SAP, </a:t>
            </a:r>
            <a:r>
              <a:rPr lang="cs-CZ" dirty="0" err="1" smtClean="0"/>
              <a:t>Peoplesoft</a:t>
            </a:r>
            <a:r>
              <a:rPr lang="cs-CZ" dirty="0" smtClean="0"/>
              <a:t>, SSA </a:t>
            </a:r>
            <a:r>
              <a:rPr lang="cs-CZ" dirty="0" err="1" smtClean="0"/>
              <a:t>Global</a:t>
            </a:r>
            <a:r>
              <a:rPr lang="cs-CZ" dirty="0" smtClean="0"/>
              <a:t>, MS Navision, SSA MAX+, LCS Helios IQ, K2, KARAT,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405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Best-</a:t>
            </a:r>
            <a:r>
              <a:rPr lang="cs-CZ" dirty="0" err="1" smtClean="0"/>
              <a:t>of</a:t>
            </a:r>
            <a:r>
              <a:rPr lang="cs-CZ" dirty="0" smtClean="0"/>
              <a:t>-</a:t>
            </a:r>
            <a:r>
              <a:rPr lang="cs-CZ" dirty="0" err="1" smtClean="0"/>
              <a:t>Breed</a:t>
            </a:r>
            <a:r>
              <a:rPr lang="cs-CZ" dirty="0" smtClean="0"/>
              <a:t>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 VEMA – zaměření na ekonomiku a personalistiku</a:t>
            </a:r>
          </a:p>
          <a:p>
            <a:r>
              <a:rPr lang="cs-CZ" dirty="0" smtClean="0"/>
              <a:t>IS FEIS – oblast ekonomiky, logistiky a obchodu (středně velké firmy)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700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Současná struktura IS v podniku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241" y="2071687"/>
            <a:ext cx="6457517" cy="409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94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Nasazení ERP dle velikosti zákaznické organizace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384" y="2111532"/>
            <a:ext cx="6488257" cy="394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018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All</a:t>
            </a:r>
            <a:r>
              <a:rPr lang="cs-CZ" dirty="0" smtClean="0"/>
              <a:t>-in-</a:t>
            </a:r>
            <a:r>
              <a:rPr lang="cs-CZ" dirty="0" err="1" smtClean="0"/>
              <a:t>One</a:t>
            </a:r>
            <a:r>
              <a:rPr lang="cs-CZ" dirty="0" smtClean="0"/>
              <a:t> dle počtu implementací (malé fy)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892250"/>
            <a:ext cx="5715001" cy="4113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650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All</a:t>
            </a:r>
            <a:r>
              <a:rPr lang="cs-CZ" dirty="0" smtClean="0"/>
              <a:t>-in-</a:t>
            </a:r>
            <a:r>
              <a:rPr lang="cs-CZ" dirty="0" err="1" smtClean="0"/>
              <a:t>One</a:t>
            </a:r>
            <a:r>
              <a:rPr lang="cs-CZ" dirty="0" smtClean="0"/>
              <a:t> dle počtu implementací (středně velké fy)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3753" y="2028922"/>
            <a:ext cx="5459557" cy="3826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2224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ERP vývojové trendy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338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VE VÝVOJI ERP SYSTÉMŮ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Dřívějším trendem v oblasti ERP bylo dosažení maximální funkcionality. </a:t>
            </a:r>
          </a:p>
          <a:p>
            <a:r>
              <a:rPr lang="cs-CZ" dirty="0"/>
              <a:t>S rozšiřováním funkcionality ale rostla složitost systémů. </a:t>
            </a:r>
          </a:p>
          <a:p>
            <a:r>
              <a:rPr lang="cs-CZ" dirty="0"/>
              <a:t>Nynější trend, označovaný jako ERP druhé generace, je </a:t>
            </a:r>
            <a:r>
              <a:rPr lang="cs-CZ" b="1" dirty="0"/>
              <a:t>integrace. </a:t>
            </a:r>
            <a:r>
              <a:rPr lang="cs-CZ" dirty="0"/>
              <a:t>ERP si ponechává pouze funkce, pro které byl primárně určen – tj. podpora podnikových procesů. Další funkce se řeší integrací se specializovanými produkty (</a:t>
            </a:r>
            <a:r>
              <a:rPr lang="cs-CZ" dirty="0" err="1"/>
              <a:t>reportovací</a:t>
            </a:r>
            <a:r>
              <a:rPr lang="cs-CZ" dirty="0"/>
              <a:t> nástroje, oblast </a:t>
            </a:r>
            <a:r>
              <a:rPr lang="cs-CZ" dirty="0" err="1"/>
              <a:t>workflow</a:t>
            </a:r>
            <a:r>
              <a:rPr lang="cs-CZ" dirty="0"/>
              <a:t>, </a:t>
            </a:r>
            <a:r>
              <a:rPr lang="cs-CZ" dirty="0" err="1"/>
              <a:t>atd</a:t>
            </a:r>
            <a:r>
              <a:rPr lang="cs-CZ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109840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VE VÝVOJI ERP SYSTÉMŮ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PODPORA UŽIVATELŮ </a:t>
            </a:r>
          </a:p>
          <a:p>
            <a:r>
              <a:rPr lang="cs-CZ" dirty="0"/>
              <a:t>Do této oblasti patří například nástroje business inteligence. Základním úkolem BI je monitorovat, analyzovat a plánovat podnikové procesy. </a:t>
            </a:r>
          </a:p>
          <a:p>
            <a:r>
              <a:rPr lang="cs-CZ" dirty="0"/>
              <a:t>Analytické nástroje na rozdíl od reportingu nezobrazují pouze stav hodnot, ale snaží se odpovědět na otázky „proč se to tak stalo“ a „co se bude dít dále“. </a:t>
            </a:r>
          </a:p>
          <a:p>
            <a:pPr marL="0" indent="0">
              <a:buNone/>
            </a:pPr>
            <a:r>
              <a:rPr lang="cs-CZ" dirty="0"/>
              <a:t>MONITOROVÁNÍ STAVU PODNIKU: </a:t>
            </a:r>
          </a:p>
          <a:p>
            <a:r>
              <a:rPr lang="cs-CZ" dirty="0" smtClean="0"/>
              <a:t>Reporty </a:t>
            </a:r>
            <a:endParaRPr lang="cs-CZ" dirty="0"/>
          </a:p>
          <a:p>
            <a:r>
              <a:rPr lang="cs-CZ" dirty="0" smtClean="0"/>
              <a:t>Sledování </a:t>
            </a:r>
            <a:r>
              <a:rPr lang="cs-CZ" dirty="0"/>
              <a:t>klíčových ukazatelů výkonnosti (</a:t>
            </a:r>
            <a:r>
              <a:rPr lang="cs-CZ" dirty="0" err="1"/>
              <a:t>scorecarding</a:t>
            </a:r>
            <a:r>
              <a:rPr lang="cs-CZ" dirty="0"/>
              <a:t>) – okamžitý pohled na stav podniku v definovaných ukazatelích, založených většinou na porovnání plánu a skutečnosti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98498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VE VÝVOJI ERP SYSTÉMŮ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PLÁNOVACÍ PROCESY </a:t>
            </a:r>
          </a:p>
          <a:p>
            <a:r>
              <a:rPr lang="cs-CZ" dirty="0"/>
              <a:t>Tvorba finančních a obchodních plánů, rozpočty a plány investic (činnosti typické pro MIS systémy). Systémy mohou generovat plány na základě údajů z minulých období, provádět jejich extrapolaci podle zjištěných trendů, simulace variant rozpočtů. </a:t>
            </a:r>
          </a:p>
          <a:p>
            <a:pPr marL="0" indent="0">
              <a:buNone/>
            </a:pPr>
            <a:r>
              <a:rPr lang="cs-CZ" dirty="0"/>
              <a:t>INTEGRACE SE SPRÁVOU DOKUMENTŮ (DMS SYSTÉMY) </a:t>
            </a:r>
          </a:p>
          <a:p>
            <a:r>
              <a:rPr lang="cs-CZ" dirty="0"/>
              <a:t>Data jsou uložena strukturovaně v ERP systému, ale část se nachází i mimo -&gt; integrace s nástroji pro správu dokumentů -&gt; sledování oběhu dokumentů, archivace, </a:t>
            </a:r>
            <a:r>
              <a:rPr lang="cs-CZ" dirty="0" err="1"/>
              <a:t>verzování</a:t>
            </a:r>
            <a:r>
              <a:rPr lang="cs-CZ" dirty="0"/>
              <a:t>. </a:t>
            </a:r>
          </a:p>
          <a:p>
            <a:r>
              <a:rPr lang="cs-CZ" dirty="0"/>
              <a:t>Dle nedávných průzkumů jen 15 % zaměstnanců má přístup do ERP. </a:t>
            </a:r>
          </a:p>
        </p:txBody>
      </p:sp>
    </p:spTree>
    <p:extLst>
      <p:ext uri="{BB962C8B-B14F-4D97-AF65-F5344CB8AC3E}">
        <p14:creationId xmlns:p14="http://schemas.microsoft.com/office/powerpoint/2010/main" val="35182613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VE VÝVOJI ERP SYSTÉMŮ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PODPORA MOBILITY </a:t>
            </a:r>
            <a:r>
              <a:rPr lang="cs-CZ" dirty="0" smtClean="0"/>
              <a:t>ZAMĚSTNANCŮ </a:t>
            </a:r>
            <a:endParaRPr lang="cs-CZ" dirty="0"/>
          </a:p>
          <a:p>
            <a:r>
              <a:rPr lang="cs-CZ" dirty="0"/>
              <a:t>Pro zajištění větší mobility zaměstnanců roste potřeba </a:t>
            </a:r>
            <a:r>
              <a:rPr lang="cs-CZ" b="1" dirty="0"/>
              <a:t>přístupu přes webové rozhraní, PDA, </a:t>
            </a:r>
            <a:r>
              <a:rPr lang="cs-CZ" b="1" dirty="0" err="1"/>
              <a:t>SmartPhone</a:t>
            </a:r>
            <a:r>
              <a:rPr lang="cs-CZ" b="1" dirty="0"/>
              <a:t> </a:t>
            </a:r>
            <a:r>
              <a:rPr lang="cs-CZ" dirty="0"/>
              <a:t>apod. </a:t>
            </a:r>
          </a:p>
          <a:p>
            <a:pPr marL="0" indent="0">
              <a:buNone/>
            </a:pPr>
            <a:r>
              <a:rPr lang="cs-CZ" dirty="0"/>
              <a:t>ŘEŠENÍ CRM </a:t>
            </a:r>
          </a:p>
          <a:p>
            <a:r>
              <a:rPr lang="cs-CZ" dirty="0"/>
              <a:t>Vlastní modul v rámci ERP nebo integrace s CRM systémem. </a:t>
            </a:r>
          </a:p>
          <a:p>
            <a:r>
              <a:rPr lang="cs-CZ" dirty="0"/>
              <a:t>Problémem plnohodnotné náhrady CRM funkcemi ERP je princip ERP systémů a to požadavek na jednoznačnost popisu určité situace. </a:t>
            </a:r>
          </a:p>
          <a:p>
            <a:r>
              <a:rPr lang="cs-CZ" dirty="0"/>
              <a:t>Příliš komplexní řešení ERP má problém při nasazení v malých a středních podnicích, což začíná být zajímavý segment na trhu. Prostředí malých firem se dynamicky rozvíjí a je potřeba, aby se systém vyvíjel podle rozvoje podniku. </a:t>
            </a:r>
          </a:p>
        </p:txBody>
      </p:sp>
    </p:spTree>
    <p:extLst>
      <p:ext uri="{BB962C8B-B14F-4D97-AF65-F5344CB8AC3E}">
        <p14:creationId xmlns:p14="http://schemas.microsoft.com/office/powerpoint/2010/main" val="7906183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VE VÝVOJI ERP SYSTÉMŮ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EAM </a:t>
            </a:r>
            <a:endParaRPr lang="cs-CZ" dirty="0"/>
          </a:p>
          <a:p>
            <a:r>
              <a:rPr lang="cs-CZ" dirty="0"/>
              <a:t>Jednou z funkcí ERP systému je také komponenta </a:t>
            </a:r>
            <a:r>
              <a:rPr lang="cs-CZ" b="1" dirty="0"/>
              <a:t>EAM (</a:t>
            </a:r>
            <a:r>
              <a:rPr lang="cs-CZ" b="1" dirty="0" err="1"/>
              <a:t>Enterprise</a:t>
            </a:r>
            <a:r>
              <a:rPr lang="cs-CZ" b="1" dirty="0"/>
              <a:t> </a:t>
            </a:r>
            <a:r>
              <a:rPr lang="cs-CZ" b="1" dirty="0" err="1"/>
              <a:t>Asset</a:t>
            </a:r>
            <a:r>
              <a:rPr lang="cs-CZ" b="1" dirty="0"/>
              <a:t> </a:t>
            </a:r>
            <a:r>
              <a:rPr lang="cs-CZ" b="1" dirty="0" err="1"/>
              <a:t>Managemenet</a:t>
            </a:r>
            <a:r>
              <a:rPr lang="cs-CZ" b="1" dirty="0"/>
              <a:t> </a:t>
            </a:r>
            <a:r>
              <a:rPr lang="cs-CZ" dirty="0"/>
              <a:t>-</a:t>
            </a:r>
            <a:r>
              <a:rPr lang="cs-CZ" b="1" dirty="0"/>
              <a:t>správa podnikového majetku</a:t>
            </a:r>
            <a:r>
              <a:rPr lang="cs-CZ" dirty="0"/>
              <a:t>). S </a:t>
            </a:r>
            <a:r>
              <a:rPr lang="cs-CZ" dirty="0" err="1"/>
              <a:t>reportovacími</a:t>
            </a:r>
            <a:r>
              <a:rPr lang="cs-CZ" dirty="0"/>
              <a:t> a analytickými nástroji je EAM platforma pro optimalizaci výkonnosti podnikových aktiv. Používání informačního systému v oblasti údržby je v ČR výjimečné. </a:t>
            </a:r>
          </a:p>
          <a:p>
            <a:r>
              <a:rPr lang="cs-CZ" dirty="0"/>
              <a:t>Součástí ERP se tedy stávají funkce CRM, BI, e-business, webové portály nebo </a:t>
            </a:r>
            <a:r>
              <a:rPr lang="cs-CZ" dirty="0" err="1"/>
              <a:t>kolaborativní</a:t>
            </a:r>
            <a:r>
              <a:rPr lang="cs-CZ" dirty="0"/>
              <a:t> scénáře. </a:t>
            </a:r>
          </a:p>
        </p:txBody>
      </p:sp>
    </p:spTree>
    <p:extLst>
      <p:ext uri="{BB962C8B-B14F-4D97-AF65-F5344CB8AC3E}">
        <p14:creationId xmlns:p14="http://schemas.microsoft.com/office/powerpoint/2010/main" val="41276230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ERP – PŘÍNOSY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 smtClean="0"/>
              <a:t>Zefektivnění </a:t>
            </a:r>
            <a:r>
              <a:rPr lang="cs-CZ" dirty="0"/>
              <a:t>a zrychlení ekonomických procesů </a:t>
            </a:r>
          </a:p>
          <a:p>
            <a:r>
              <a:rPr lang="cs-CZ" dirty="0" smtClean="0"/>
              <a:t>Centralizace </a:t>
            </a:r>
            <a:r>
              <a:rPr lang="cs-CZ" dirty="0"/>
              <a:t>dat – dostupnost přesných a konzistentních dat, sdílení dat </a:t>
            </a:r>
          </a:p>
          <a:p>
            <a:r>
              <a:rPr lang="cs-CZ" dirty="0" smtClean="0"/>
              <a:t>Snížení </a:t>
            </a:r>
            <a:r>
              <a:rPr lang="cs-CZ" dirty="0"/>
              <a:t>chyb </a:t>
            </a:r>
            <a:endParaRPr lang="cs-CZ" dirty="0" smtClean="0"/>
          </a:p>
          <a:p>
            <a:r>
              <a:rPr lang="cs-CZ" dirty="0" smtClean="0"/>
              <a:t>Úspory investic do IT (v dlouhodobém měřítku) </a:t>
            </a:r>
          </a:p>
          <a:p>
            <a:r>
              <a:rPr lang="cs-CZ" dirty="0" smtClean="0"/>
              <a:t>Zvýšení </a:t>
            </a:r>
            <a:r>
              <a:rPr lang="cs-CZ" dirty="0"/>
              <a:t>bezpečnosti IS (bezpečnost dat) </a:t>
            </a:r>
          </a:p>
          <a:p>
            <a:r>
              <a:rPr lang="cs-CZ" dirty="0" smtClean="0"/>
              <a:t>Rychlejší </a:t>
            </a:r>
            <a:r>
              <a:rPr lang="cs-CZ" dirty="0"/>
              <a:t>výstupy pro vedení firmy (nemusí se připravovat podklady) </a:t>
            </a:r>
          </a:p>
          <a:p>
            <a:r>
              <a:rPr lang="cs-CZ" dirty="0" smtClean="0"/>
              <a:t>Podpora </a:t>
            </a:r>
            <a:r>
              <a:rPr lang="cs-CZ" dirty="0"/>
              <a:t>pro účetnictví (u nadnárodních – podle mezinárodních standardů) </a:t>
            </a:r>
          </a:p>
          <a:p>
            <a:r>
              <a:rPr lang="cs-CZ" dirty="0" smtClean="0"/>
              <a:t>Zvýšení </a:t>
            </a:r>
            <a:r>
              <a:rPr lang="cs-CZ" dirty="0"/>
              <a:t>konkurenceschopnosti </a:t>
            </a:r>
          </a:p>
          <a:p>
            <a:r>
              <a:rPr lang="cs-CZ" dirty="0" smtClean="0"/>
              <a:t>Zrychlení </a:t>
            </a:r>
            <a:r>
              <a:rPr lang="cs-CZ" dirty="0"/>
              <a:t>schvalování dat (např. plateb) </a:t>
            </a:r>
          </a:p>
          <a:p>
            <a:r>
              <a:rPr lang="pl-PL" dirty="0" smtClean="0"/>
              <a:t>Možnost </a:t>
            </a:r>
            <a:r>
              <a:rPr lang="pl-PL" dirty="0"/>
              <a:t>propojení s dodavateli a odběrateli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1726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CRM – </a:t>
            </a:r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Relationship</a:t>
            </a:r>
            <a:r>
              <a:rPr lang="cs-CZ" dirty="0" smtClean="0"/>
              <a:t> Management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podnikatelského konceptu (Podnikatelské strategie)</a:t>
            </a:r>
          </a:p>
          <a:p>
            <a:r>
              <a:rPr lang="cs-CZ" dirty="0" smtClean="0"/>
              <a:t>Historie transakcí s odběratelem (dodavatelem)</a:t>
            </a:r>
          </a:p>
          <a:p>
            <a:r>
              <a:rPr lang="cs-CZ" dirty="0" smtClean="0"/>
              <a:t>Profil zákazníka – snaha reagovat na individuální potřeby zákazníka</a:t>
            </a:r>
          </a:p>
          <a:p>
            <a:r>
              <a:rPr lang="cs-CZ" dirty="0" smtClean="0"/>
              <a:t>Cílem je dosažení vyšší loajality zákazníků</a:t>
            </a:r>
          </a:p>
        </p:txBody>
      </p:sp>
    </p:spTree>
    <p:extLst>
      <p:ext uri="{BB962C8B-B14F-4D97-AF65-F5344CB8AC3E}">
        <p14:creationId xmlns:p14="http://schemas.microsoft.com/office/powerpoint/2010/main" val="38258754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NEDOSTATKY ERP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Vysoká </a:t>
            </a:r>
            <a:r>
              <a:rPr lang="cs-CZ" dirty="0"/>
              <a:t>cena </a:t>
            </a:r>
          </a:p>
          <a:p>
            <a:r>
              <a:rPr lang="cs-CZ" dirty="0" smtClean="0"/>
              <a:t>Další </a:t>
            </a:r>
            <a:r>
              <a:rPr lang="cs-CZ" dirty="0"/>
              <a:t>náklady – údržba, školení, rozšiřování </a:t>
            </a:r>
          </a:p>
          <a:p>
            <a:r>
              <a:rPr lang="cs-CZ" dirty="0" smtClean="0"/>
              <a:t>Závislost </a:t>
            </a:r>
            <a:r>
              <a:rPr lang="cs-CZ" dirty="0"/>
              <a:t>na dodavateli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Důvody</a:t>
            </a:r>
            <a:r>
              <a:rPr lang="cs-CZ" dirty="0"/>
              <a:t>, kdy nechtějí uživatelé ERP používat: </a:t>
            </a:r>
          </a:p>
          <a:p>
            <a:r>
              <a:rPr lang="cs-CZ" dirty="0" smtClean="0"/>
              <a:t>Aplikace </a:t>
            </a:r>
            <a:r>
              <a:rPr lang="cs-CZ" dirty="0"/>
              <a:t>se špatně ovládá </a:t>
            </a:r>
          </a:p>
          <a:p>
            <a:r>
              <a:rPr lang="cs-CZ" dirty="0" smtClean="0"/>
              <a:t>Funkčnost </a:t>
            </a:r>
            <a:r>
              <a:rPr lang="cs-CZ" dirty="0"/>
              <a:t>neodpovídá potřebám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3484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ERP – strukturovaná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ERP jsou primárně systémy založené na databázi, </a:t>
            </a:r>
            <a:r>
              <a:rPr lang="cs-CZ" dirty="0"/>
              <a:t>tj. předpokládají strukturovaná tabulkově orientovaná data. </a:t>
            </a:r>
          </a:p>
          <a:p>
            <a:r>
              <a:rPr lang="cs-CZ" dirty="0"/>
              <a:t>Pro nestrukturovaná data je lépe použít systémy pro správu a oběh dokumentů (DMS – </a:t>
            </a:r>
            <a:r>
              <a:rPr lang="cs-CZ" dirty="0" err="1"/>
              <a:t>Document</a:t>
            </a:r>
            <a:r>
              <a:rPr lang="cs-CZ" dirty="0"/>
              <a:t> Management </a:t>
            </a:r>
            <a:r>
              <a:rPr lang="cs-CZ" dirty="0" err="1"/>
              <a:t>System</a:t>
            </a:r>
            <a:r>
              <a:rPr lang="cs-CZ" dirty="0"/>
              <a:t>)a tyto integrovat s ERP. </a:t>
            </a:r>
          </a:p>
        </p:txBody>
      </p:sp>
    </p:spTree>
    <p:extLst>
      <p:ext uri="{BB962C8B-B14F-4D97-AF65-F5344CB8AC3E}">
        <p14:creationId xmlns:p14="http://schemas.microsoft.com/office/powerpoint/2010/main" val="12522051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DODÁNÍ ERP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On-premise </a:t>
            </a:r>
            <a:r>
              <a:rPr lang="cs-CZ" b="1" dirty="0"/>
              <a:t>model</a:t>
            </a:r>
            <a:r>
              <a:rPr lang="cs-CZ" dirty="0"/>
              <a:t>. Aplikace je nainstalována na serverech organizace vlastnící ERP systém. Organizace musí mít vnitřní zdroje na provoz a údržbu ERP systému. Na upgradech, aktualizacích a úpravách systému se podílí sama organizace spolu s dodavatelskou firmou. Jedná se o nejběžnější model využívání ERP systémů. </a:t>
            </a:r>
            <a:endParaRPr lang="cs-CZ" dirty="0" smtClean="0"/>
          </a:p>
          <a:p>
            <a:endParaRPr lang="cs-CZ" dirty="0"/>
          </a:p>
          <a:p>
            <a:r>
              <a:rPr lang="cs-CZ" b="1" dirty="0"/>
              <a:t>On-</a:t>
            </a:r>
            <a:r>
              <a:rPr lang="cs-CZ" b="1" dirty="0" err="1"/>
              <a:t>appliance</a:t>
            </a:r>
            <a:r>
              <a:rPr lang="cs-CZ" b="1" dirty="0"/>
              <a:t> model </a:t>
            </a:r>
            <a:r>
              <a:rPr lang="cs-CZ" dirty="0"/>
              <a:t>– forma </a:t>
            </a:r>
            <a:r>
              <a:rPr lang="cs-CZ" dirty="0" err="1"/>
              <a:t>SaaS</a:t>
            </a:r>
            <a:r>
              <a:rPr lang="cs-CZ" dirty="0"/>
              <a:t>, zákazník využívá jen některé moduly a platí jen za to, co využívá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02733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DODÁNÍ ERP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On-</a:t>
            </a:r>
            <a:r>
              <a:rPr lang="cs-CZ" b="1" dirty="0" err="1" smtClean="0"/>
              <a:t>demand</a:t>
            </a:r>
            <a:r>
              <a:rPr lang="cs-CZ" b="1" dirty="0" smtClean="0"/>
              <a:t> </a:t>
            </a:r>
            <a:r>
              <a:rPr lang="cs-CZ" b="1" dirty="0"/>
              <a:t>model</a:t>
            </a:r>
            <a:r>
              <a:rPr lang="cs-CZ" dirty="0"/>
              <a:t>. Tento model je znám také pod pojmy ASP (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 provider) nebo </a:t>
            </a:r>
            <a:r>
              <a:rPr lang="cs-CZ" dirty="0" err="1"/>
              <a:t>SaaS</a:t>
            </a:r>
            <a:r>
              <a:rPr lang="cs-CZ" dirty="0"/>
              <a:t> (Software as a </a:t>
            </a:r>
            <a:r>
              <a:rPr lang="cs-CZ" dirty="0" err="1"/>
              <a:t>Service</a:t>
            </a:r>
            <a:r>
              <a:rPr lang="cs-CZ" dirty="0"/>
              <a:t>). Přestože mezi jednotlivými pojmy jsou rozdíly, tak hlavní společný rys je, že ERP systém je dodáván vzdáleně přes internet. O aktualizace a upgrady systému se stará dodavatel, který ERP provozuje na svých serverech. U tohoto modelu bývají větší obavy o bezpečnost a spolehlivost služby, protože organizace nemá přímou kontrolu nad správou ERP systému. </a:t>
            </a:r>
            <a:r>
              <a:rPr lang="cs-CZ" dirty="0" err="1"/>
              <a:t>Customizace</a:t>
            </a:r>
            <a:r>
              <a:rPr lang="cs-CZ" dirty="0"/>
              <a:t> systému se provádí pomoci tzv. </a:t>
            </a:r>
            <a:r>
              <a:rPr lang="cs-CZ" dirty="0" err="1"/>
              <a:t>mashupů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7732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MASHUP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MASHUP </a:t>
            </a:r>
            <a:endParaRPr lang="cs-CZ" dirty="0"/>
          </a:p>
          <a:p>
            <a:r>
              <a:rPr lang="cs-CZ" dirty="0" err="1"/>
              <a:t>Mashup</a:t>
            </a:r>
            <a:r>
              <a:rPr lang="cs-CZ" dirty="0"/>
              <a:t> není produkt, služba nebo technologie, ale princip: </a:t>
            </a:r>
            <a:r>
              <a:rPr lang="cs-CZ" b="1" dirty="0"/>
              <a:t>vytvářet nové služby integrací stávajících</a:t>
            </a:r>
            <a:r>
              <a:rPr lang="cs-CZ" dirty="0"/>
              <a:t>. </a:t>
            </a:r>
          </a:p>
          <a:p>
            <a:r>
              <a:rPr lang="cs-CZ" dirty="0"/>
              <a:t>Liší se přidanou hodnotou, integruje se prostřednictvím API. Vytvoříme novou webovou službu nebo stránku s využitím webových služeb třetích stran. Příkladem je např. Použití </a:t>
            </a:r>
            <a:r>
              <a:rPr lang="cs-CZ" dirty="0" err="1"/>
              <a:t>GoogleMap</a:t>
            </a:r>
            <a:r>
              <a:rPr lang="cs-CZ" dirty="0"/>
              <a:t> v aplikaci na webu. </a:t>
            </a:r>
          </a:p>
        </p:txBody>
      </p:sp>
    </p:spTree>
    <p:extLst>
      <p:ext uri="{BB962C8B-B14F-4D97-AF65-F5344CB8AC3E}">
        <p14:creationId xmlns:p14="http://schemas.microsoft.com/office/powerpoint/2010/main" val="33390864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SaaS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SAAS </a:t>
            </a:r>
            <a:endParaRPr lang="cs-CZ" dirty="0"/>
          </a:p>
          <a:p>
            <a:r>
              <a:rPr lang="cs-CZ" b="1" dirty="0" err="1"/>
              <a:t>SaaS</a:t>
            </a:r>
            <a:r>
              <a:rPr lang="cs-CZ" b="1" dirty="0"/>
              <a:t> (software jako služba) </a:t>
            </a:r>
            <a:r>
              <a:rPr lang="cs-CZ" dirty="0"/>
              <a:t>vede k optimalizaci finančních toků (odpadá například nutnost velké počáteční investice). U správně implementovaného </a:t>
            </a:r>
            <a:r>
              <a:rPr lang="cs-CZ" dirty="0" err="1"/>
              <a:t>SaaS</a:t>
            </a:r>
            <a:r>
              <a:rPr lang="cs-CZ" dirty="0"/>
              <a:t> uživatel nepozná, že systém je hostovaný. V roce 2009 byl odhad trhu </a:t>
            </a:r>
            <a:r>
              <a:rPr lang="cs-CZ" dirty="0" err="1"/>
              <a:t>SaaS</a:t>
            </a:r>
            <a:r>
              <a:rPr lang="cs-CZ" dirty="0"/>
              <a:t> 10 </a:t>
            </a:r>
            <a:r>
              <a:rPr lang="cs-CZ" dirty="0" err="1"/>
              <a:t>mld</a:t>
            </a:r>
            <a:r>
              <a:rPr lang="cs-CZ" dirty="0"/>
              <a:t> USD. </a:t>
            </a:r>
          </a:p>
        </p:txBody>
      </p:sp>
    </p:spTree>
    <p:extLst>
      <p:ext uri="{BB962C8B-B14F-4D97-AF65-F5344CB8AC3E}">
        <p14:creationId xmlns:p14="http://schemas.microsoft.com/office/powerpoint/2010/main" val="4822559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Varianty </a:t>
            </a:r>
            <a:r>
              <a:rPr lang="cs-CZ" dirty="0" err="1" smtClean="0"/>
              <a:t>SaaS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Varianty </a:t>
            </a:r>
            <a:r>
              <a:rPr lang="cs-CZ" dirty="0" err="1"/>
              <a:t>SaaS</a:t>
            </a:r>
            <a:r>
              <a:rPr lang="cs-CZ" dirty="0"/>
              <a:t>: </a:t>
            </a:r>
          </a:p>
          <a:p>
            <a:r>
              <a:rPr lang="cs-CZ" dirty="0" smtClean="0"/>
              <a:t>Vlastní </a:t>
            </a:r>
            <a:r>
              <a:rPr lang="cs-CZ" dirty="0"/>
              <a:t>řešení pro každého zákazníka </a:t>
            </a:r>
          </a:p>
          <a:p>
            <a:r>
              <a:rPr lang="cs-CZ" dirty="0" smtClean="0"/>
              <a:t>Konfigurovatelné </a:t>
            </a:r>
            <a:r>
              <a:rPr lang="cs-CZ" dirty="0"/>
              <a:t>řešení – separátní instalace se stejným aplikačním kódem </a:t>
            </a:r>
          </a:p>
          <a:p>
            <a:r>
              <a:rPr lang="cs-CZ" dirty="0" smtClean="0"/>
              <a:t>Konfigurovatelné </a:t>
            </a:r>
            <a:r>
              <a:rPr lang="cs-CZ" dirty="0"/>
              <a:t>řešení pro více nájemců – v rámci jedné instance </a:t>
            </a:r>
          </a:p>
          <a:p>
            <a:r>
              <a:rPr lang="cs-CZ" dirty="0" smtClean="0"/>
              <a:t>Konfigurovatelné </a:t>
            </a:r>
            <a:r>
              <a:rPr lang="cs-CZ" dirty="0"/>
              <a:t>rozšiřitelné řešení – víceúrovňová architektura, </a:t>
            </a:r>
            <a:r>
              <a:rPr lang="cs-CZ" dirty="0" err="1"/>
              <a:t>load</a:t>
            </a:r>
            <a:r>
              <a:rPr lang="cs-CZ" dirty="0"/>
              <a:t> </a:t>
            </a:r>
            <a:r>
              <a:rPr lang="cs-CZ" dirty="0" err="1"/>
              <a:t>balancing</a:t>
            </a:r>
            <a:r>
              <a:rPr lang="cs-CZ" dirty="0"/>
              <a:t> – proměnlivý počet serverů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14085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VÝZNAMNÍ VÝROBCI ERP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SAP </a:t>
            </a:r>
            <a:endParaRPr lang="cs-CZ" dirty="0"/>
          </a:p>
          <a:p>
            <a:r>
              <a:rPr lang="cs-CZ" dirty="0" err="1" smtClean="0"/>
              <a:t>Lawson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err="1" smtClean="0"/>
              <a:t>Oracle</a:t>
            </a:r>
            <a:r>
              <a:rPr lang="cs-CZ" dirty="0" smtClean="0"/>
              <a:t> </a:t>
            </a:r>
            <a:r>
              <a:rPr lang="cs-CZ" dirty="0" err="1"/>
              <a:t>Applications</a:t>
            </a:r>
            <a:r>
              <a:rPr lang="cs-CZ" dirty="0"/>
              <a:t> </a:t>
            </a:r>
          </a:p>
          <a:p>
            <a:r>
              <a:rPr lang="cs-CZ" dirty="0" smtClean="0"/>
              <a:t>IFS </a:t>
            </a:r>
            <a:endParaRPr lang="cs-CZ" dirty="0"/>
          </a:p>
          <a:p>
            <a:r>
              <a:rPr lang="cs-CZ" dirty="0" err="1" smtClean="0"/>
              <a:t>Nexedi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err="1" smtClean="0"/>
              <a:t>Infor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ABAS </a:t>
            </a:r>
            <a:r>
              <a:rPr lang="cs-CZ" dirty="0"/>
              <a:t>AG </a:t>
            </a:r>
          </a:p>
          <a:p>
            <a:r>
              <a:rPr lang="cs-CZ" dirty="0" smtClean="0"/>
              <a:t>Microsoft </a:t>
            </a:r>
            <a:r>
              <a:rPr lang="cs-CZ" dirty="0"/>
              <a:t>(Dynamics AX, Dynamics NAV)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8353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VÝZNAMNÍ VÝROBCI ERP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Microsoft Dynamics NAV </a:t>
            </a:r>
            <a:endParaRPr lang="cs-CZ" b="1" dirty="0" smtClean="0"/>
          </a:p>
          <a:p>
            <a:r>
              <a:rPr lang="cs-CZ" dirty="0"/>
              <a:t>Produkt je součástí řady Microsoft Dynamics, která pomáhá firmám s účetnictvím a ekonomikou, řízením vztahů se zákazníky, dodavateli, provozní analytikou a e-komercí. Microsoft Dynamics NAV 2009 s novou třívrstvou architekturou klienta s novým uživatelským rozhraním zaměřeného na role (Role </a:t>
            </a:r>
            <a:r>
              <a:rPr lang="cs-CZ" dirty="0" err="1"/>
              <a:t>Tailored</a:t>
            </a:r>
            <a:r>
              <a:rPr lang="cs-CZ" dirty="0"/>
              <a:t> </a:t>
            </a:r>
            <a:r>
              <a:rPr lang="cs-CZ" dirty="0" err="1"/>
              <a:t>Client</a:t>
            </a:r>
            <a:r>
              <a:rPr lang="cs-CZ" dirty="0"/>
              <a:t> - RTC) byl uveden na trh v prosinci roku 2008. </a:t>
            </a:r>
          </a:p>
          <a:p>
            <a:r>
              <a:rPr lang="cs-CZ" dirty="0"/>
              <a:t>Do dalších verzí jsou plánovány nové funkcionality aplikace, klient pro SharePoint, implementace všech částí systému v .NET (a tedy podpora 64bit platformy a podpora </a:t>
            </a:r>
            <a:r>
              <a:rPr lang="cs-CZ" dirty="0" err="1"/>
              <a:t>Unicode</a:t>
            </a:r>
            <a:r>
              <a:rPr lang="cs-CZ" dirty="0"/>
              <a:t>) a další. </a:t>
            </a:r>
          </a:p>
          <a:p>
            <a:r>
              <a:rPr lang="cs-CZ" dirty="0"/>
              <a:t>Existuje dokument "</a:t>
            </a:r>
            <a:r>
              <a:rPr lang="cs-CZ" dirty="0" err="1"/>
              <a:t>Statement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Direction</a:t>
            </a:r>
            <a:r>
              <a:rPr lang="cs-CZ" dirty="0"/>
              <a:t>" Microsoft uveřejňuje pro své partnery a zákazníky, obsahuje směřování aplikace až do roku 2017. </a:t>
            </a:r>
          </a:p>
        </p:txBody>
      </p:sp>
    </p:spTree>
    <p:extLst>
      <p:ext uri="{BB962C8B-B14F-4D97-AF65-F5344CB8AC3E}">
        <p14:creationId xmlns:p14="http://schemas.microsoft.com/office/powerpoint/2010/main" val="6938845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VÝZNAMNÍ VÝROBCI ERP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/>
              <a:t>Infor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/>
              <a:t>Získal formou akvizicí celou řadu společností, čímž se stal třetím největším poskytovatelem podnikových aplikací (měřeno obratem) za SAP a </a:t>
            </a:r>
            <a:r>
              <a:rPr lang="cs-CZ" dirty="0" err="1"/>
              <a:t>Oracle</a:t>
            </a:r>
            <a:r>
              <a:rPr lang="cs-CZ" dirty="0"/>
              <a:t> </a:t>
            </a:r>
            <a:r>
              <a:rPr lang="cs-CZ" dirty="0" err="1"/>
              <a:t>Corporation</a:t>
            </a:r>
            <a:r>
              <a:rPr lang="cs-CZ" dirty="0"/>
              <a:t>. Dle různých firemních a mediálních zdrojů je </a:t>
            </a:r>
            <a:r>
              <a:rPr lang="cs-CZ" dirty="0" err="1"/>
              <a:t>Infor</a:t>
            </a:r>
            <a:r>
              <a:rPr lang="cs-CZ" dirty="0"/>
              <a:t> s obratem 2,2 miliardy dolarů dnes desátá největší softwarovou společností na světě. </a:t>
            </a:r>
          </a:p>
        </p:txBody>
      </p:sp>
    </p:spTree>
    <p:extLst>
      <p:ext uri="{BB962C8B-B14F-4D97-AF65-F5344CB8AC3E}">
        <p14:creationId xmlns:p14="http://schemas.microsoft.com/office/powerpoint/2010/main" val="1576555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ERP – </a:t>
            </a:r>
            <a:r>
              <a:rPr lang="cs-CZ" dirty="0" err="1" smtClean="0"/>
              <a:t>Enterprise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Jádro podnikových IS</a:t>
            </a:r>
          </a:p>
          <a:p>
            <a:r>
              <a:rPr lang="cs-CZ" dirty="0" smtClean="0"/>
              <a:t>Software určený ke koordinaci prodeje a objednávek k s výrobou</a:t>
            </a:r>
          </a:p>
          <a:p>
            <a:r>
              <a:rPr lang="cs-CZ" dirty="0" smtClean="0"/>
              <a:t>Umožňuje plánování objemů výroby, maximální využití výrobních kapacit, optimalizace skladových zásob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5138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VÝZNAMNÍ VÝROBCI ERP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SAP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„Systems - Applications - Products in data processing“ (</a:t>
            </a:r>
            <a:r>
              <a:rPr lang="en-US" dirty="0" err="1"/>
              <a:t>Německo</a:t>
            </a:r>
            <a:r>
              <a:rPr lang="en-US" dirty="0"/>
              <a:t>, Waldorf) </a:t>
            </a:r>
          </a:p>
          <a:p>
            <a:pPr marL="0" indent="0">
              <a:buNone/>
            </a:pPr>
            <a:r>
              <a:rPr lang="cs-CZ" dirty="0"/>
              <a:t>SAP R/3 se skládá z následujících modulů: </a:t>
            </a:r>
          </a:p>
          <a:p>
            <a:r>
              <a:rPr lang="cs-CZ" dirty="0" smtClean="0"/>
              <a:t>FI </a:t>
            </a:r>
            <a:r>
              <a:rPr lang="cs-CZ" dirty="0"/>
              <a:t>(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Accounting</a:t>
            </a:r>
            <a:r>
              <a:rPr lang="cs-CZ" dirty="0"/>
              <a:t>) Finanční účetnictví </a:t>
            </a:r>
          </a:p>
          <a:p>
            <a:r>
              <a:rPr lang="cs-CZ" dirty="0" smtClean="0"/>
              <a:t>CO </a:t>
            </a:r>
            <a:r>
              <a:rPr lang="cs-CZ" dirty="0"/>
              <a:t>(Controlling) </a:t>
            </a:r>
            <a:r>
              <a:rPr lang="cs-CZ" dirty="0" err="1"/>
              <a:t>Kontroling</a:t>
            </a:r>
            <a:r>
              <a:rPr lang="cs-CZ" dirty="0"/>
              <a:t> </a:t>
            </a:r>
          </a:p>
          <a:p>
            <a:r>
              <a:rPr lang="en-US" dirty="0" smtClean="0"/>
              <a:t>AM </a:t>
            </a:r>
            <a:r>
              <a:rPr lang="en-US" dirty="0"/>
              <a:t>(Asset Management) Evidence </a:t>
            </a:r>
            <a:r>
              <a:rPr lang="en-US" dirty="0" err="1"/>
              <a:t>majetku</a:t>
            </a:r>
            <a:r>
              <a:rPr lang="en-US" dirty="0"/>
              <a:t> </a:t>
            </a:r>
          </a:p>
          <a:p>
            <a:r>
              <a:rPr lang="cs-CZ" dirty="0" smtClean="0"/>
              <a:t>PS </a:t>
            </a:r>
            <a:r>
              <a:rPr lang="cs-CZ" dirty="0"/>
              <a:t>(Project systém) Plánování dlouhodobých projektů </a:t>
            </a:r>
          </a:p>
          <a:p>
            <a:r>
              <a:rPr lang="cs-CZ" dirty="0" smtClean="0"/>
              <a:t>WF </a:t>
            </a:r>
            <a:r>
              <a:rPr lang="cs-CZ" dirty="0"/>
              <a:t>(</a:t>
            </a:r>
            <a:r>
              <a:rPr lang="cs-CZ" dirty="0" err="1"/>
              <a:t>Workflow</a:t>
            </a:r>
            <a:r>
              <a:rPr lang="cs-CZ" dirty="0"/>
              <a:t>) Řízení oběhu dokumentů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6272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VÝZNAMNÍ VÝROBCI ERP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SAP R/3 se skládá z následujících modulů: </a:t>
            </a:r>
          </a:p>
          <a:p>
            <a:r>
              <a:rPr lang="en-US" dirty="0" smtClean="0"/>
              <a:t>IS </a:t>
            </a:r>
            <a:r>
              <a:rPr lang="en-US" dirty="0"/>
              <a:t>(Industry Solutions) </a:t>
            </a:r>
            <a:r>
              <a:rPr lang="en-US" dirty="0" err="1"/>
              <a:t>Specifická</a:t>
            </a:r>
            <a:r>
              <a:rPr lang="en-US" dirty="0"/>
              <a:t> </a:t>
            </a:r>
            <a:r>
              <a:rPr lang="en-US" dirty="0" err="1"/>
              <a:t>řešení</a:t>
            </a:r>
            <a:r>
              <a:rPr lang="en-US" dirty="0"/>
              <a:t> </a:t>
            </a:r>
            <a:r>
              <a:rPr lang="en-US" dirty="0" err="1"/>
              <a:t>různých</a:t>
            </a:r>
            <a:r>
              <a:rPr lang="en-US" dirty="0"/>
              <a:t> </a:t>
            </a:r>
            <a:r>
              <a:rPr lang="en-US" dirty="0" err="1"/>
              <a:t>odvětví</a:t>
            </a:r>
            <a:r>
              <a:rPr lang="en-US" dirty="0"/>
              <a:t> </a:t>
            </a:r>
          </a:p>
          <a:p>
            <a:r>
              <a:rPr lang="cs-CZ" dirty="0" smtClean="0"/>
              <a:t>HR </a:t>
            </a:r>
            <a:r>
              <a:rPr lang="cs-CZ" dirty="0"/>
              <a:t>(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) Řízení lidských zdrojů </a:t>
            </a:r>
          </a:p>
          <a:p>
            <a:r>
              <a:rPr lang="cs-CZ" dirty="0" smtClean="0"/>
              <a:t>PM </a:t>
            </a:r>
            <a:r>
              <a:rPr lang="cs-CZ" dirty="0"/>
              <a:t>(Plant </a:t>
            </a:r>
            <a:r>
              <a:rPr lang="cs-CZ" dirty="0" err="1"/>
              <a:t>Maintenance</a:t>
            </a:r>
            <a:r>
              <a:rPr lang="cs-CZ" dirty="0"/>
              <a:t>) Údržba </a:t>
            </a:r>
          </a:p>
          <a:p>
            <a:r>
              <a:rPr lang="cs-CZ" dirty="0" smtClean="0"/>
              <a:t>MM </a:t>
            </a:r>
            <a:r>
              <a:rPr lang="cs-CZ" dirty="0"/>
              <a:t>(</a:t>
            </a:r>
            <a:r>
              <a:rPr lang="cs-CZ" dirty="0" err="1"/>
              <a:t>Materials</a:t>
            </a:r>
            <a:r>
              <a:rPr lang="cs-CZ" dirty="0"/>
              <a:t> Management) Skladové hospodářství a logistika </a:t>
            </a:r>
          </a:p>
          <a:p>
            <a:r>
              <a:rPr lang="cs-CZ" dirty="0" smtClean="0"/>
              <a:t>QM </a:t>
            </a:r>
            <a:r>
              <a:rPr lang="cs-CZ" dirty="0"/>
              <a:t>(</a:t>
            </a:r>
            <a:r>
              <a:rPr lang="cs-CZ" dirty="0" err="1"/>
              <a:t>Quality</a:t>
            </a:r>
            <a:r>
              <a:rPr lang="cs-CZ" dirty="0"/>
              <a:t> Management) Management kvality </a:t>
            </a:r>
          </a:p>
          <a:p>
            <a:r>
              <a:rPr lang="cs-CZ" dirty="0" smtClean="0"/>
              <a:t>PP </a:t>
            </a:r>
            <a:r>
              <a:rPr lang="cs-CZ" dirty="0"/>
              <a:t>(</a:t>
            </a:r>
            <a:r>
              <a:rPr lang="cs-CZ" dirty="0" err="1"/>
              <a:t>Production</a:t>
            </a:r>
            <a:r>
              <a:rPr lang="cs-CZ" dirty="0"/>
              <a:t> </a:t>
            </a:r>
            <a:r>
              <a:rPr lang="cs-CZ" dirty="0" err="1"/>
              <a:t>Planning</a:t>
            </a:r>
            <a:r>
              <a:rPr lang="cs-CZ" dirty="0"/>
              <a:t>) Plánování výroby </a:t>
            </a:r>
          </a:p>
          <a:p>
            <a:r>
              <a:rPr lang="en-US" dirty="0" smtClean="0"/>
              <a:t>SD </a:t>
            </a:r>
            <a:r>
              <a:rPr lang="en-US" dirty="0"/>
              <a:t>(Sales and Distribution) </a:t>
            </a:r>
            <a:r>
              <a:rPr lang="en-US" dirty="0" err="1"/>
              <a:t>Podpora</a:t>
            </a:r>
            <a:r>
              <a:rPr lang="en-US" dirty="0"/>
              <a:t> </a:t>
            </a:r>
            <a:r>
              <a:rPr lang="en-US" dirty="0" err="1"/>
              <a:t>prodeje</a:t>
            </a:r>
            <a:r>
              <a:rPr lang="en-US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138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SAP R/3 je </a:t>
            </a:r>
            <a:r>
              <a:rPr lang="cs-CZ" dirty="0" err="1"/>
              <a:t>client</a:t>
            </a:r>
            <a:r>
              <a:rPr lang="cs-CZ" dirty="0"/>
              <a:t>/server aplikace využívající třívrstvý model. Prezentační vrstva nebo klient komunikují s uživatelem. V aplikační vrstvě je uložena business logika a databázová vrstva zaznamenává a ukládá všechna data systému </a:t>
            </a:r>
            <a:r>
              <a:rPr lang="cs-CZ" dirty="0" smtClean="0"/>
              <a:t>včetně </a:t>
            </a:r>
            <a:r>
              <a:rPr lang="cs-CZ" dirty="0"/>
              <a:t>transakčních a konfiguračních dat.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Funkčnost systému SAP R/3 je programována vlastním proprietárním jazykem ABAP (</a:t>
            </a:r>
            <a:r>
              <a:rPr lang="cs-CZ" dirty="0" err="1"/>
              <a:t>Advanced</a:t>
            </a:r>
            <a:r>
              <a:rPr lang="cs-CZ" dirty="0"/>
              <a:t> Business 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err="1"/>
              <a:t>Programming</a:t>
            </a:r>
            <a:r>
              <a:rPr lang="cs-CZ" dirty="0"/>
              <a:t>, od 2003 je možné používat i Javu). </a:t>
            </a:r>
          </a:p>
        </p:txBody>
      </p:sp>
    </p:spTree>
    <p:extLst>
      <p:ext uri="{BB962C8B-B14F-4D97-AF65-F5344CB8AC3E}">
        <p14:creationId xmlns:p14="http://schemas.microsoft.com/office/powerpoint/2010/main" val="38589377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ABAP (ABAP/4), je jazykem čtvrté generace (4GL) umožňujícím vytvářet jednoduché, ale výkonné programy. R/3 obsahuje také kompletní vývojové prostředí, které umožňuje vývojářům modifikovat existující programový kód </a:t>
            </a:r>
            <a:r>
              <a:rPr lang="cs-CZ" dirty="0" err="1" smtClean="0"/>
              <a:t>SAPu</a:t>
            </a:r>
            <a:r>
              <a:rPr lang="cs-CZ" dirty="0" smtClean="0"/>
              <a:t> nebo vytvářet vlastní funkčnost, od reportů až po transakční systémy, s využitím SAP </a:t>
            </a:r>
            <a:r>
              <a:rPr lang="cs-CZ" dirty="0" err="1" smtClean="0"/>
              <a:t>frameworku</a:t>
            </a:r>
            <a:r>
              <a:rPr lang="cs-CZ" dirty="0" smtClean="0"/>
              <a:t>. ABAP komunikuje s databází pomocí SQL dotazů, které umožňují vybírat, měnit a mazat data. Dále umožňuje vytvářet grafická uživatelská rozhraní a </a:t>
            </a:r>
            <a:r>
              <a:rPr lang="cs-CZ" dirty="0" err="1" smtClean="0"/>
              <a:t>middleware</a:t>
            </a:r>
            <a:r>
              <a:rPr lang="cs-CZ" dirty="0" smtClean="0"/>
              <a:t> pro integraci s jinými systémy. </a:t>
            </a:r>
          </a:p>
          <a:p>
            <a:r>
              <a:rPr lang="cs-CZ" dirty="0"/>
              <a:t>Informační systém pro </a:t>
            </a:r>
            <a:r>
              <a:rPr lang="cs-CZ" b="1" dirty="0"/>
              <a:t>střední a malé firmy </a:t>
            </a:r>
            <a:r>
              <a:rPr lang="cs-CZ" dirty="0"/>
              <a:t>(SMB - </a:t>
            </a:r>
            <a:r>
              <a:rPr lang="cs-CZ" dirty="0" err="1"/>
              <a:t>Small</a:t>
            </a:r>
            <a:r>
              <a:rPr lang="cs-CZ" dirty="0"/>
              <a:t> and Medium Business) jsou dodávány pod názvem </a:t>
            </a:r>
            <a:r>
              <a:rPr lang="cs-CZ" b="1" dirty="0"/>
              <a:t>SAP Business </a:t>
            </a:r>
            <a:r>
              <a:rPr lang="cs-CZ" b="1" dirty="0" err="1"/>
              <a:t>One</a:t>
            </a:r>
            <a:r>
              <a:rPr lang="cs-CZ" b="1" dirty="0"/>
              <a:t>.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2956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OPEN SOURCE ERP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Např. </a:t>
            </a:r>
            <a:r>
              <a:rPr lang="cs-CZ" dirty="0" err="1"/>
              <a:t>Compiere</a:t>
            </a:r>
            <a:r>
              <a:rPr lang="cs-CZ" dirty="0"/>
              <a:t>, </a:t>
            </a:r>
            <a:r>
              <a:rPr lang="cs-CZ" dirty="0" err="1"/>
              <a:t>JFire</a:t>
            </a:r>
            <a:r>
              <a:rPr lang="cs-CZ" dirty="0"/>
              <a:t>, </a:t>
            </a:r>
            <a:r>
              <a:rPr lang="cs-CZ" dirty="0" err="1"/>
              <a:t>OFBiz</a:t>
            </a:r>
            <a:r>
              <a:rPr lang="cs-CZ" dirty="0"/>
              <a:t>,… </a:t>
            </a:r>
          </a:p>
          <a:p>
            <a:r>
              <a:rPr lang="cs-CZ" dirty="0" smtClean="0"/>
              <a:t>Volná </a:t>
            </a:r>
            <a:r>
              <a:rPr lang="cs-CZ" dirty="0"/>
              <a:t>dispozice zdrojovým kódem </a:t>
            </a:r>
          </a:p>
          <a:p>
            <a:r>
              <a:rPr lang="cs-CZ" dirty="0" smtClean="0"/>
              <a:t>Možnost </a:t>
            </a:r>
            <a:r>
              <a:rPr lang="cs-CZ" dirty="0"/>
              <a:t>změnit užití SW dle budoucích potřeb </a:t>
            </a:r>
          </a:p>
          <a:p>
            <a:endParaRPr lang="cs-CZ" dirty="0"/>
          </a:p>
          <a:p>
            <a:r>
              <a:rPr lang="cs-CZ" dirty="0"/>
              <a:t>Nevýhody Open Source řešení: </a:t>
            </a:r>
          </a:p>
          <a:p>
            <a:r>
              <a:rPr lang="cs-CZ" dirty="0" smtClean="0"/>
              <a:t>Nestálost </a:t>
            </a:r>
            <a:r>
              <a:rPr lang="cs-CZ" dirty="0"/>
              <a:t>v čase </a:t>
            </a:r>
          </a:p>
          <a:p>
            <a:r>
              <a:rPr lang="cs-CZ" dirty="0" smtClean="0"/>
              <a:t>Nejasná </a:t>
            </a:r>
            <a:r>
              <a:rPr lang="cs-CZ" dirty="0"/>
              <a:t>koncepce vývoje </a:t>
            </a:r>
          </a:p>
          <a:p>
            <a:r>
              <a:rPr lang="cs-CZ" dirty="0" smtClean="0"/>
              <a:t>Může </a:t>
            </a:r>
            <a:r>
              <a:rPr lang="cs-CZ" dirty="0"/>
              <a:t>být nedotaženost projektu – lokalizace atd. </a:t>
            </a:r>
          </a:p>
          <a:p>
            <a:endParaRPr lang="cs-CZ" dirty="0"/>
          </a:p>
          <a:p>
            <a:r>
              <a:rPr lang="cs-CZ" dirty="0"/>
              <a:t>Komerční řešení jsou více zaměřeny na implementační fázi. </a:t>
            </a:r>
          </a:p>
        </p:txBody>
      </p:sp>
    </p:spTree>
    <p:extLst>
      <p:ext uri="{BB962C8B-B14F-4D97-AF65-F5344CB8AC3E}">
        <p14:creationId xmlns:p14="http://schemas.microsoft.com/office/powerpoint/2010/main" val="40851146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TRH S ERP SYSTÉMY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Large</a:t>
            </a:r>
            <a:r>
              <a:rPr lang="cs-CZ" dirty="0" smtClean="0"/>
              <a:t> </a:t>
            </a:r>
            <a:r>
              <a:rPr lang="cs-CZ" dirty="0" err="1"/>
              <a:t>Enterprises</a:t>
            </a:r>
            <a:r>
              <a:rPr lang="cs-CZ" dirty="0"/>
              <a:t> – nadnárodní společnosti – segment již obsazen. </a:t>
            </a:r>
          </a:p>
          <a:p>
            <a:r>
              <a:rPr lang="cs-CZ" dirty="0" smtClean="0"/>
              <a:t>Medium </a:t>
            </a:r>
            <a:r>
              <a:rPr lang="cs-CZ" dirty="0" err="1"/>
              <a:t>Enterprises</a:t>
            </a:r>
            <a:r>
              <a:rPr lang="cs-CZ" dirty="0"/>
              <a:t> – pro dodavatele nejzajímavější segment </a:t>
            </a:r>
          </a:p>
          <a:p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/>
              <a:t>Enterprises</a:t>
            </a:r>
            <a:r>
              <a:rPr lang="cs-CZ" dirty="0"/>
              <a:t> (do 50 zaměstnanců a 100 mil. Kč) – krabicové produkty tuzemských výrobců </a:t>
            </a:r>
          </a:p>
          <a:p>
            <a:r>
              <a:rPr lang="cs-CZ" dirty="0"/>
              <a:t>Menší firmy kladou důraz na rychlost a snadnost pořizování dat na úkor šíře, komplexnosti a kvality. </a:t>
            </a:r>
          </a:p>
          <a:p>
            <a:r>
              <a:rPr lang="cs-CZ" dirty="0"/>
              <a:t>Čím menší firma, tím nižší nároky na zpětné vyhodnocení dat, naproti tomu má vyšší nároky na rychlost a jednoduchost pořízení vstupních dat. To je v rozporu s původním požadavkem na kvalitu, šíři a komplexnost dat. </a:t>
            </a:r>
          </a:p>
          <a:p>
            <a:r>
              <a:rPr lang="cs-CZ" dirty="0"/>
              <a:t>Proto menší firmy nedávají přednost komplexním velkým balíkům, kde je důraz na komplexnost, kvalitu a špičkové analytické informace; pro malou firmu se implementace takového balíku může stát komplikací. </a:t>
            </a:r>
          </a:p>
        </p:txBody>
      </p:sp>
    </p:spTree>
    <p:extLst>
      <p:ext uri="{BB962C8B-B14F-4D97-AF65-F5344CB8AC3E}">
        <p14:creationId xmlns:p14="http://schemas.microsoft.com/office/powerpoint/2010/main" val="1235714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SCM – Supply </a:t>
            </a:r>
            <a:r>
              <a:rPr lang="cs-CZ" dirty="0" err="1" smtClean="0"/>
              <a:t>Chain</a:t>
            </a:r>
            <a:r>
              <a:rPr lang="cs-CZ" dirty="0" smtClean="0"/>
              <a:t>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Nástroj pro řízení dodavatelsko-odběratelských vztahů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0281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 – Business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 podporující oblast podnikání</a:t>
            </a:r>
          </a:p>
          <a:p>
            <a:r>
              <a:rPr lang="cs-CZ" dirty="0" smtClean="0"/>
              <a:t>Využívá nástroje typu Data </a:t>
            </a:r>
            <a:r>
              <a:rPr lang="cs-CZ" dirty="0" err="1" smtClean="0"/>
              <a:t>Warehouse</a:t>
            </a:r>
            <a:r>
              <a:rPr lang="cs-CZ" dirty="0" smtClean="0"/>
              <a:t> (DW) a Data </a:t>
            </a:r>
            <a:r>
              <a:rPr lang="cs-CZ" dirty="0" err="1" smtClean="0"/>
              <a:t>Mining</a:t>
            </a:r>
            <a:r>
              <a:rPr lang="cs-CZ" dirty="0" smtClean="0"/>
              <a:t> (DM) jako zdroje společně s ostatními složkami IS např. EIS (</a:t>
            </a:r>
            <a:r>
              <a:rPr lang="cs-CZ" dirty="0" err="1" smtClean="0"/>
              <a:t>Executive</a:t>
            </a:r>
            <a:r>
              <a:rPr lang="cs-CZ" dirty="0" smtClean="0"/>
              <a:t> IS) či </a:t>
            </a:r>
            <a:r>
              <a:rPr lang="cs-CZ" dirty="0" err="1" smtClean="0"/>
              <a:t>Knowledge</a:t>
            </a:r>
            <a:r>
              <a:rPr lang="cs-CZ" dirty="0" smtClean="0"/>
              <a:t> management.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9839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TPS a jeho složky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 smtClean="0"/>
              <a:t>Transaction</a:t>
            </a:r>
            <a:r>
              <a:rPr lang="cs-CZ" b="1" dirty="0" smtClean="0"/>
              <a:t> </a:t>
            </a:r>
            <a:r>
              <a:rPr lang="cs-CZ" b="1" dirty="0" err="1" smtClean="0"/>
              <a:t>Processing</a:t>
            </a:r>
            <a:r>
              <a:rPr lang="cs-CZ" b="1" dirty="0" smtClean="0"/>
              <a:t> </a:t>
            </a:r>
            <a:r>
              <a:rPr lang="cs-CZ" b="1" dirty="0" err="1" smtClean="0"/>
              <a:t>System</a:t>
            </a:r>
            <a:r>
              <a:rPr lang="cs-CZ" b="1" dirty="0" smtClean="0"/>
              <a:t> </a:t>
            </a:r>
            <a:r>
              <a:rPr lang="cs-CZ" dirty="0" smtClean="0"/>
              <a:t>– Transakčně procesní systém</a:t>
            </a:r>
          </a:p>
          <a:p>
            <a:r>
              <a:rPr lang="cs-CZ" dirty="0" smtClean="0"/>
              <a:t>Podpora hlavních činností na operativní úrovni řízení</a:t>
            </a:r>
          </a:p>
          <a:p>
            <a:r>
              <a:rPr lang="cs-CZ" dirty="0" smtClean="0"/>
              <a:t>Odlišnosti dle zaměření organizace (bankovnictví, logistika, výroba, obchod, apod.)</a:t>
            </a:r>
          </a:p>
          <a:p>
            <a:r>
              <a:rPr lang="cs-CZ" dirty="0" smtClean="0"/>
              <a:t>Patří zde i řízení zakázek, technické plánování výroby (tvorba projektové dokumentace), operativní řízení výroby, kontrola kvality produkce,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426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TPS a jeho složky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115" y="1955655"/>
            <a:ext cx="8401747" cy="389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265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ERP (</a:t>
            </a:r>
            <a:r>
              <a:rPr lang="cs-CZ" dirty="0" err="1" smtClean="0"/>
              <a:t>Enterprise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 pol. 20. stol. – metoda </a:t>
            </a:r>
            <a:r>
              <a:rPr lang="cs-CZ" dirty="0" smtClean="0">
                <a:solidFill>
                  <a:srgbClr val="FF0000"/>
                </a:solidFill>
              </a:rPr>
              <a:t>MRP</a:t>
            </a:r>
            <a:r>
              <a:rPr lang="cs-CZ" dirty="0" smtClean="0"/>
              <a:t> (</a:t>
            </a:r>
            <a:r>
              <a:rPr lang="cs-CZ" dirty="0" err="1" smtClean="0"/>
              <a:t>Material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 – upřesnění budoucí potřeby materiálu (kolik?, kdy?).</a:t>
            </a:r>
          </a:p>
          <a:p>
            <a:r>
              <a:rPr lang="cs-CZ" dirty="0" smtClean="0"/>
              <a:t>Snížení materiálových zásob (optimalizace, snížení pojistných zásob apod.)</a:t>
            </a:r>
          </a:p>
          <a:p>
            <a:r>
              <a:rPr lang="cs-CZ" dirty="0" smtClean="0"/>
              <a:t>Metoda </a:t>
            </a:r>
            <a:r>
              <a:rPr lang="cs-CZ" dirty="0" smtClean="0">
                <a:solidFill>
                  <a:srgbClr val="FF0000"/>
                </a:solidFill>
              </a:rPr>
              <a:t>MRP</a:t>
            </a:r>
            <a:r>
              <a:rPr lang="cs-CZ" dirty="0" smtClean="0"/>
              <a:t> nebrala však v úvahu dostupnost kapacit ani žádné jiné vlivy ovlivňující výrobu = plánování materiálu nezajišťuje dostatečný pohled dopředu.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3266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100</TotalTime>
  <Words>2459</Words>
  <Application>Microsoft Office PowerPoint</Application>
  <PresentationFormat>Širokoúhlá obrazovka</PresentationFormat>
  <Paragraphs>211</Paragraphs>
  <Slides>45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8" baseType="lpstr">
      <vt:lpstr>Calibri</vt:lpstr>
      <vt:lpstr>Calibri Light</vt:lpstr>
      <vt:lpstr>Retrospektiva</vt:lpstr>
      <vt:lpstr>IV – Podnikové IS</vt:lpstr>
      <vt:lpstr>Současná struktura IS v podniku</vt:lpstr>
      <vt:lpstr>CRM – Customer Relationship Management</vt:lpstr>
      <vt:lpstr>ERP – Enterprise Resource Planning</vt:lpstr>
      <vt:lpstr>SCM – Supply Chain Management</vt:lpstr>
      <vt:lpstr>BI – Business Inteligence</vt:lpstr>
      <vt:lpstr>TPS a jeho složky</vt:lpstr>
      <vt:lpstr>TPS a jeho složky</vt:lpstr>
      <vt:lpstr>Historie ERP (Enterprise Resource Planning)</vt:lpstr>
      <vt:lpstr>Historie ERP (Enterprise Resource Planning)</vt:lpstr>
      <vt:lpstr>Historie ERP (Enterprise Resource Planning)</vt:lpstr>
      <vt:lpstr>Historie ERP (Enterprise Resource Planning)</vt:lpstr>
      <vt:lpstr>Charakteristika ERP</vt:lpstr>
      <vt:lpstr>Základní požadavky na funkcionalitu ERP</vt:lpstr>
      <vt:lpstr>Požadavky na přínos ERP</vt:lpstr>
      <vt:lpstr>Požadavky na ERP v EU</vt:lpstr>
      <vt:lpstr>ERP v ČR</vt:lpstr>
      <vt:lpstr>All-in-One ERP</vt:lpstr>
      <vt:lpstr>Best-of-Breed ERP</vt:lpstr>
      <vt:lpstr>Nasazení ERP dle velikosti zákaznické organizace</vt:lpstr>
      <vt:lpstr>All-in-One dle počtu implementací (malé fy)</vt:lpstr>
      <vt:lpstr>All-in-One dle počtu implementací (středně velké fy)</vt:lpstr>
      <vt:lpstr>ERP vývojové trendy</vt:lpstr>
      <vt:lpstr>TRENDY VE VÝVOJI ERP SYSTÉMŮ </vt:lpstr>
      <vt:lpstr>TRENDY VE VÝVOJI ERP SYSTÉMŮ </vt:lpstr>
      <vt:lpstr>TRENDY VE VÝVOJI ERP SYSTÉMŮ </vt:lpstr>
      <vt:lpstr>TRENDY VE VÝVOJI ERP SYSTÉMŮ </vt:lpstr>
      <vt:lpstr>TRENDY VE VÝVOJI ERP SYSTÉMŮ </vt:lpstr>
      <vt:lpstr>ERP – PŘÍNOSY </vt:lpstr>
      <vt:lpstr>NEDOSTATKY ERP </vt:lpstr>
      <vt:lpstr>ERP – strukturovaná data</vt:lpstr>
      <vt:lpstr>MODELY DODÁNÍ ERP </vt:lpstr>
      <vt:lpstr>MODELY DODÁNÍ ERP </vt:lpstr>
      <vt:lpstr>MASHUP</vt:lpstr>
      <vt:lpstr>SaaS</vt:lpstr>
      <vt:lpstr>Varianty SaaS</vt:lpstr>
      <vt:lpstr>VÝZNAMNÍ VÝROBCI ERP </vt:lpstr>
      <vt:lpstr>VÝZNAMNÍ VÝROBCI ERP </vt:lpstr>
      <vt:lpstr>VÝZNAMNÍ VÝROBCI ERP </vt:lpstr>
      <vt:lpstr>VÝZNAMNÍ VÝROBCI ERP </vt:lpstr>
      <vt:lpstr>VÝZNAMNÍ VÝROBCI ERP </vt:lpstr>
      <vt:lpstr>SAP</vt:lpstr>
      <vt:lpstr>SAP</vt:lpstr>
      <vt:lpstr>OPEN SOURCE ERP </vt:lpstr>
      <vt:lpstr>TRH S ERP SYSTÉMY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 – Podnikové IS</dc:title>
  <dc:creator>Honza Matula</dc:creator>
  <cp:lastModifiedBy>Honza Matula</cp:lastModifiedBy>
  <cp:revision>14</cp:revision>
  <dcterms:created xsi:type="dcterms:W3CDTF">2013-04-25T16:12:45Z</dcterms:created>
  <dcterms:modified xsi:type="dcterms:W3CDTF">2014-10-01T17:45:30Z</dcterms:modified>
</cp:coreProperties>
</file>