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ECF05-FF19-432A-BFB2-5AE4C7A77011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vzor_diplomove_prace_kisk_0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zz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VIKMA12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II – podzim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</a:t>
            </a:r>
            <a:r>
              <a:rPr lang="cs-CZ" b="0" dirty="0"/>
              <a:t>práce je závazně určen počtem </a:t>
            </a:r>
            <a:r>
              <a:rPr lang="cs-CZ" b="0" dirty="0" smtClean="0"/>
              <a:t>znaků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</a:t>
            </a:r>
            <a:r>
              <a:rPr lang="cs-CZ" b="0" dirty="0" smtClean="0"/>
              <a:t>oporučená kvantita pro magisterskou diplomovou práci je 140 000 znaků (včetně mezer).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Počet znaků může být vyšší (cca o 20 %), ale nesmí být nižší</a:t>
            </a:r>
          </a:p>
          <a:p>
            <a:r>
              <a:rPr lang="cs-CZ" dirty="0" smtClean="0"/>
              <a:t>Do </a:t>
            </a:r>
            <a:r>
              <a:rPr lang="cs-CZ" dirty="0"/>
              <a:t>rozsahu práce se </a:t>
            </a:r>
            <a:r>
              <a:rPr lang="cs-CZ" dirty="0" smtClean="0"/>
              <a:t>započítává: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vlastní text, poznámkový </a:t>
            </a:r>
            <a:r>
              <a:rPr lang="cs-CZ" b="0" dirty="0"/>
              <a:t>aparát a </a:t>
            </a:r>
            <a:r>
              <a:rPr lang="cs-CZ" b="0" dirty="0" smtClean="0"/>
              <a:t>obsah</a:t>
            </a:r>
          </a:p>
          <a:p>
            <a:r>
              <a:rPr lang="cs-CZ" dirty="0" smtClean="0"/>
              <a:t>NEZAPOČÍTÁVÁ SE: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</a:t>
            </a:r>
            <a:r>
              <a:rPr lang="cs-CZ" b="0" dirty="0"/>
              <a:t>literatury, titulní </a:t>
            </a:r>
            <a:r>
              <a:rPr lang="cs-CZ" b="0" dirty="0" smtClean="0"/>
              <a:t>strany, čestné </a:t>
            </a:r>
            <a:r>
              <a:rPr lang="cs-CZ" b="0" dirty="0"/>
              <a:t>prohlášení, </a:t>
            </a:r>
            <a:r>
              <a:rPr lang="cs-CZ" b="0" dirty="0" smtClean="0"/>
              <a:t>poděkování přílohy a projekt</a:t>
            </a:r>
          </a:p>
          <a:p>
            <a:r>
              <a:rPr lang="cs-CZ" b="0" dirty="0"/>
              <a:t>Viz pokyny FF MU - http://www.phil.muni.cz/wff/home/studium/informace/predpisy-a-navody/prehled/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55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textu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Je možné </a:t>
            </a:r>
            <a:r>
              <a:rPr lang="cs-CZ" b="0" dirty="0"/>
              <a:t>použít šablonu </a:t>
            </a:r>
            <a:r>
              <a:rPr lang="cs-CZ" b="0" dirty="0" smtClean="0"/>
              <a:t>KISK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kisk.phil.muni.cz/sites/default/files/vzor_diplomove_prace_kisk_0.doc</a:t>
            </a:r>
            <a:endParaRPr lang="cs-CZ" dirty="0" smtClean="0"/>
          </a:p>
          <a:p>
            <a:r>
              <a:rPr lang="cs-CZ" dirty="0" smtClean="0"/>
              <a:t>Obecně platí: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atkové písmo </a:t>
            </a:r>
            <a:r>
              <a:rPr lang="cs-CZ" b="0" dirty="0" smtClean="0"/>
              <a:t>(</a:t>
            </a:r>
            <a:r>
              <a:rPr lang="cs-CZ" b="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b="0" dirty="0" smtClean="0"/>
              <a:t>, </a:t>
            </a:r>
            <a:r>
              <a:rPr lang="cs-CZ" b="0" dirty="0" err="1" smtClean="0">
                <a:latin typeface="Cambria" pitchFamily="18" charset="0"/>
              </a:rPr>
              <a:t>Cambria</a:t>
            </a:r>
            <a:r>
              <a:rPr lang="cs-CZ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velikost písma 12 (poznámky pod čarou 10)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řádkování 1,5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zarovnání textu do bloku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číslování na 3. úrovně (kapitola 1.2.3)</a:t>
            </a:r>
          </a:p>
          <a:p>
            <a:endParaRPr lang="cs-CZ" b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POVINNÉ: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Titulní 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Prohlášení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Poděkování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Bibliografický záznam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Anotace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Klíčová slova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Obsah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použité literatury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Projekt</a:t>
            </a:r>
            <a:endParaRPr lang="cs-CZ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1772816"/>
            <a:ext cx="37444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Font typeface="Arial" pitchFamily="34" charset="0"/>
            </a:pPr>
            <a:r>
              <a:rPr lang="cs-CZ" sz="2000" dirty="0" smtClean="0"/>
              <a:t>NEPOVINNÉ:</a:t>
            </a:r>
            <a:endParaRPr lang="cs-CZ" sz="20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Přílohy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zkratek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obrázků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příloh a tabulek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zkouška a 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Datum a čas obhajoby a státní zkoušky určuje KISK, harmonogram je zveřejněn na stránkách </a:t>
            </a:r>
            <a:r>
              <a:rPr lang="cs-CZ" b="0" dirty="0" err="1" smtClean="0"/>
              <a:t>KISKu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Dopoledne jsou obhajoby, odpoledne ústní zkoušky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Výsledky jsou vyhlašovány vždy po 3 studentech (nejdříve dílčí výsledek z obhajoby a poté konečný výsledek)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Výsledná známka je průměrem obou známek (A </a:t>
            </a:r>
            <a:r>
              <a:rPr lang="cs-CZ" b="0" dirty="0" err="1" smtClean="0"/>
              <a:t>a</a:t>
            </a:r>
            <a:r>
              <a:rPr lang="cs-CZ" b="0" dirty="0" smtClean="0"/>
              <a:t> C je celkově B, ale A </a:t>
            </a:r>
            <a:r>
              <a:rPr lang="cs-CZ" b="0" dirty="0" err="1" smtClean="0"/>
              <a:t>a</a:t>
            </a:r>
            <a:r>
              <a:rPr lang="cs-CZ" b="0" dirty="0" smtClean="0"/>
              <a:t> D je celkově 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je jedna ze známek F, celkově je F – ale diplomant opakuje pouze tu část zkoušky, kterou neudělal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KAŽDOU Z ČÁSTÍ STÁTNÍ ZKOUŠKY JE MOŽNÉ OPAKOVAT POUZE JEDNOU!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4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Posudky vedoucího i oponenta budou vloženy do </a:t>
            </a:r>
            <a:r>
              <a:rPr lang="cs-CZ" b="0" dirty="0" err="1" smtClean="0"/>
              <a:t>ISu</a:t>
            </a:r>
            <a:r>
              <a:rPr lang="cs-CZ" b="0" dirty="0" smtClean="0"/>
              <a:t> nejpozději tři pracovní dny před státní zkouškou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otázky a výtky z posudků se diplomant připraví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 obhajobě se diplomant dostaví včas (tak aby byl na místě jako první z jeho trojice), je slušně oblečen a řádně upraven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u obhajoby stát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 </a:t>
            </a:r>
            <a:r>
              <a:rPr lang="cs-CZ" b="0" dirty="0" smtClean="0"/>
              <a:t>ukončení obhajoby jsou </a:t>
            </a:r>
            <a:r>
              <a:rPr lang="cs-CZ" b="0" dirty="0"/>
              <a:t>nahlas přečteny posudky oponenta a vedoucího </a:t>
            </a:r>
            <a:r>
              <a:rPr lang="cs-CZ" b="0" dirty="0" smtClean="0"/>
              <a:t>práce a následně je dán </a:t>
            </a:r>
            <a:r>
              <a:rPr lang="cs-CZ" b="0" dirty="0"/>
              <a:t>prostor diplomantovi, aby se k posudkům </a:t>
            </a:r>
            <a:r>
              <a:rPr lang="cs-CZ" b="0" dirty="0" smtClean="0"/>
              <a:t>vyjádřil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Poté mohou pokládat doplňující </a:t>
            </a:r>
            <a:r>
              <a:rPr lang="cs-CZ" b="0" dirty="0"/>
              <a:t>otázky členové komise a ostatní </a:t>
            </a:r>
            <a:r>
              <a:rPr lang="cs-CZ" b="0" dirty="0" smtClean="0"/>
              <a:t>přítomní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Obhajoba je veřejná, můžete se zúčastnit obhajob vašich spolužáků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5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Součástí obhajoby je prezentace (</a:t>
            </a:r>
            <a:r>
              <a:rPr lang="cs-CZ" b="0" dirty="0" err="1"/>
              <a:t>Power</a:t>
            </a:r>
            <a:r>
              <a:rPr lang="cs-CZ" b="0" dirty="0"/>
              <a:t> Point, </a:t>
            </a:r>
            <a:r>
              <a:rPr lang="cs-CZ" b="0" dirty="0" err="1"/>
              <a:t>Prezi</a:t>
            </a:r>
            <a:r>
              <a:rPr lang="cs-CZ" b="0" dirty="0"/>
              <a:t>) na max. 10 minut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Prezentace neslouží k tomu, aby diplomant seznamoval komisi s definicemi a terminologií, ale k tomu, aby sdělil, co bylo cílem práce a jak se podařilo tento cíl naplnit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Je to pouze podpůrný prostředek obhajoby, není doporučeno dávat tam dlouhé texty, které diplomant předčítá, spíše uvést tabulky, grafy, obrázky</a:t>
            </a:r>
            <a:r>
              <a:rPr lang="cs-CZ" b="0" dirty="0" smtClean="0"/>
              <a:t>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si doma nanečisto přednést vaší obhajobu a změřte si u toho čas</a:t>
            </a:r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39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Diplomant dostane přidělenou otázku od </a:t>
            </a:r>
            <a:r>
              <a:rPr lang="cs-CZ" b="0" dirty="0" smtClean="0"/>
              <a:t>komise – seznam otázek </a:t>
            </a:r>
            <a:r>
              <a:rPr lang="cs-CZ" b="0" dirty="0"/>
              <a:t>je zde </a:t>
            </a:r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kisk.phil.muni.cz/szzk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Poté má cca 20 minut na přípravu a cca 20 minut na zkoušku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zpracovávat si otázky samostatně a ke každé otázce mít načtené odborné publikace!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Magisterská státní zkouška je více než na memorování zaměřena na zjištění, zdali se student orientuje v oboru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Známky </a:t>
            </a:r>
            <a:r>
              <a:rPr lang="cs-CZ" b="0" dirty="0"/>
              <a:t>z ústní zkoušky a </a:t>
            </a:r>
            <a:r>
              <a:rPr lang="cs-CZ" b="0" dirty="0" smtClean="0"/>
              <a:t>výsledné známky </a:t>
            </a:r>
            <a:r>
              <a:rPr lang="cs-CZ" b="0" dirty="0"/>
              <a:t>celé státní zkoušky jsou vyhlašovány opět po třech </a:t>
            </a:r>
            <a:r>
              <a:rPr lang="cs-CZ" b="0" dirty="0" smtClean="0"/>
              <a:t>diplomantech dohromady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0954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u státnic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Pamatujte si, že úsměv, příjemný hlasový projev a sebedůvěra jsou důležitými faktory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Dívejte se na komisi, ne pod stůl, ne z okna, „nekuňkejte“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Mluvte – komise vám dá na začátku prostor, takže je jen na vás, s čím začnete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Zaměřte se u každé otázky na to, co vás z tohoto tématu osobně zaujalo a zajímá – CO JSTE K TÉMATU ČETLI!!!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Nebojte se s komisí diskutovat - nehádejte se, ale stůjte si za svým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Neříkejte komisi, že nevíte vůbec nic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A nezapomeňte, že nikdo vás nechce potopit ani vyhodit – pokud se připravíte, státnice uděláte! 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>
              <a:sym typeface="Wingdings" pitchFamily="2" charset="2"/>
            </a:endParaRP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13125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Prezentace rozpracované práce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Úspěšné „obhájení“ práce před komisí i spolužáky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Odevzdání Zprávy o stavu zpracování diplomové práce</a:t>
            </a:r>
          </a:p>
          <a:p>
            <a:endParaRPr lang="cs-CZ" dirty="0"/>
          </a:p>
          <a:p>
            <a:pPr algn="just"/>
            <a:r>
              <a:rPr lang="cs-CZ" dirty="0" smtClean="0"/>
              <a:t>POZOR: Pokud jste na své DP nezačali pracovat a nemáte co prezentovat ani napsat do zprávy, nemůžete předmět úspěšně ukončit a budete si ho muset zapsat znovu příští rok.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37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rozpracované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Přihlašování k termínům přes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Termíny 12. </a:t>
            </a:r>
            <a:r>
              <a:rPr lang="cs-CZ" sz="2400" b="0" dirty="0" smtClean="0"/>
              <a:t>a </a:t>
            </a:r>
            <a:r>
              <a:rPr lang="cs-CZ" sz="2400" b="0" dirty="0" smtClean="0"/>
              <a:t>13. ledna 2014, Seminární místnost KISK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Skupinky po 4 studentech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Prezentace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Vzájemné hodnocení prezentací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Odevzdání písemné Zprávy o stavu zpracování </a:t>
            </a:r>
            <a:r>
              <a:rPr lang="cs-CZ" sz="2400" b="0" dirty="0" smtClean="0"/>
              <a:t>DP</a:t>
            </a:r>
          </a:p>
          <a:p>
            <a:pPr algn="ctr"/>
            <a:r>
              <a:rPr lang="cs-CZ" sz="2400" dirty="0" smtClean="0"/>
              <a:t>VEZMĚTE SI S SEBOU TUŽKU A PAPÍR A ZAPISUJTE SI PŘIPOMÍNKY, KTERÉ DOSTANETE.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3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pro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cs-CZ" b="0" dirty="0" err="1" smtClean="0"/>
              <a:t>Power</a:t>
            </a:r>
            <a:r>
              <a:rPr lang="cs-CZ" b="0" dirty="0" smtClean="0"/>
              <a:t> Point, čas maximálně 5 minut, 7-8 </a:t>
            </a:r>
            <a:r>
              <a:rPr lang="cs-CZ" b="0" dirty="0" err="1" smtClean="0"/>
              <a:t>slidů</a:t>
            </a:r>
            <a:r>
              <a:rPr lang="cs-CZ" b="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Název práce a jméno vedoucího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Problém, který v práci řešíte – jaké otázky ho uvozují? O jakou literaturu se opíráte? Z jakých výzkumů vycházíte?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Cíl, kterého chcete dosáhnout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Konkrétní metodologie, kterou jste zvolili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Co už máte hotového (počet znaků, výběr výzkumného vzorku, oslovení respondentů, konzultace, shromažďování zdrojů…)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Event. problémy, na které jste narazili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S jakou literaturou už pracujete</a:t>
            </a:r>
          </a:p>
          <a:p>
            <a:pPr algn="ctr"/>
            <a:r>
              <a:rPr lang="cs-CZ" dirty="0" smtClean="0"/>
              <a:t>BUĎTE CO NEJKONKRÉTNĚJŠÍ, VYVARUJTE SE OBECNÝCH POPISŮ A DEFINIC!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242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cs-CZ" dirty="0" smtClean="0"/>
              <a:t>Písemná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Zpráva o </a:t>
            </a:r>
            <a:r>
              <a:rPr lang="cs-CZ" dirty="0" smtClean="0"/>
              <a:t>stavu zpracování </a:t>
            </a:r>
            <a:r>
              <a:rPr lang="pt-BR" dirty="0" smtClean="0"/>
              <a:t>diplomové práce</a:t>
            </a: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vaše </a:t>
            </a:r>
            <a:r>
              <a:rPr lang="cs-CZ" b="0" dirty="0"/>
              <a:t>jméno, UČO, název práce a jméno vedoucího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rozpracovaná </a:t>
            </a:r>
            <a:r>
              <a:rPr lang="cs-CZ" b="0" dirty="0"/>
              <a:t>osnova práce (názvy hlavních kapitol a jejich stručný obsah)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popis </a:t>
            </a:r>
            <a:r>
              <a:rPr lang="cs-CZ" b="0" dirty="0"/>
              <a:t>konkrétních kapitol nebo částí, které už máte napsané nebo </a:t>
            </a:r>
            <a:r>
              <a:rPr lang="cs-CZ" b="0" dirty="0" smtClean="0"/>
              <a:t>zpracováváte (i počet </a:t>
            </a:r>
            <a:r>
              <a:rPr lang="cs-CZ" b="0" dirty="0"/>
              <a:t>znaků, </a:t>
            </a:r>
            <a:r>
              <a:rPr lang="cs-CZ" b="0" dirty="0" smtClean="0"/>
              <a:t>které jste </a:t>
            </a:r>
            <a:r>
              <a:rPr lang="cs-CZ" b="0" dirty="0"/>
              <a:t>do této chvíle napsali)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přehled </a:t>
            </a:r>
            <a:r>
              <a:rPr lang="cs-CZ" b="0" dirty="0"/>
              <a:t>literatury, kterou jste už nastudovali nebo zrovna pročítáte (</a:t>
            </a:r>
            <a:r>
              <a:rPr lang="cs-CZ" b="0" dirty="0" smtClean="0"/>
              <a:t>možno uvést </a:t>
            </a:r>
            <a:r>
              <a:rPr lang="cs-CZ" b="0" dirty="0"/>
              <a:t>i méně položek, ale doplněných </a:t>
            </a:r>
            <a:r>
              <a:rPr lang="cs-CZ" b="0" dirty="0" smtClean="0"/>
              <a:t>vaším komentářem</a:t>
            </a:r>
            <a:r>
              <a:rPr lang="cs-CZ" b="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podrobněji </a:t>
            </a:r>
            <a:r>
              <a:rPr lang="cs-CZ" b="0" dirty="0"/>
              <a:t>rozpracovaná a popsaná metodologie a postupy zpracování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</a:t>
            </a:r>
            <a:r>
              <a:rPr lang="cs-CZ" b="0" dirty="0"/>
              <a:t>se chystáte na výzkum, můžete přiložit návrh dotazníku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 </a:t>
            </a:r>
            <a:r>
              <a:rPr lang="cs-CZ" b="0" dirty="0"/>
              <a:t>případě, že práci s někým konzultujete, popsat proč jste se sešli a jaký </a:t>
            </a:r>
            <a:r>
              <a:rPr lang="cs-CZ" b="0" dirty="0" smtClean="0"/>
              <a:t>to mělo </a:t>
            </a:r>
            <a:r>
              <a:rPr lang="cs-CZ" b="0" dirty="0"/>
              <a:t>výsledek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nutné </a:t>
            </a:r>
            <a:r>
              <a:rPr lang="cs-CZ" b="0" dirty="0"/>
              <a:t>je uvést i to, co ještě hodláte udělat</a:t>
            </a:r>
          </a:p>
        </p:txBody>
      </p:sp>
    </p:spTree>
    <p:extLst>
      <p:ext uri="{BB962C8B-B14F-4D97-AF65-F5344CB8AC3E}">
        <p14:creationId xmlns:p14="http://schemas.microsoft.com/office/powerpoint/2010/main" val="12740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cs-CZ" dirty="0" smtClean="0"/>
              <a:t>Formální náležitosti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+/- 3 strany A4, nemusí mít formální podobu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Musí být </a:t>
            </a:r>
            <a:r>
              <a:rPr lang="cs-CZ" dirty="0" smtClean="0"/>
              <a:t>PODEPSANÁ</a:t>
            </a:r>
            <a:r>
              <a:rPr lang="cs-CZ" b="0" dirty="0" smtClean="0"/>
              <a:t> diplomantem i vedoucím práce (je také možné, aby vedoucí místo podpisu poslal e-mail a vyjádřil souhlas s vedením práce)</a:t>
            </a:r>
          </a:p>
          <a:p>
            <a:endParaRPr lang="cs-CZ" b="0" dirty="0"/>
          </a:p>
          <a:p>
            <a:r>
              <a:rPr lang="cs-CZ" dirty="0" smtClean="0"/>
              <a:t>TERMÍN ODEVZDÁNÍ</a:t>
            </a:r>
            <a:r>
              <a:rPr lang="cs-CZ" b="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Vytištěnou zprávu odevzdáte na začátku vašeho kolokvia komisi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DIPLOMOVÁ PRÁCE A STÁTNICE -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/>
          <a:lstStyle/>
          <a:p>
            <a:r>
              <a:rPr lang="cs-CZ" sz="2400" dirty="0" smtClean="0"/>
              <a:t>Státnice v červnu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Týden 1.- 5. června 2015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Odevzdání DP – 30. dubna 2015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Státnice v září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Týden </a:t>
            </a:r>
            <a:r>
              <a:rPr lang="cs-CZ" sz="2400" b="0" dirty="0" smtClean="0"/>
              <a:t>30. srpna – 4. září 2015</a:t>
            </a:r>
            <a:endParaRPr lang="cs-CZ" sz="24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Odevzdání DP – </a:t>
            </a:r>
            <a:r>
              <a:rPr lang="cs-CZ" sz="2400" b="0" dirty="0" smtClean="0"/>
              <a:t>19. června 2015</a:t>
            </a:r>
            <a:endParaRPr lang="cs-CZ" sz="2400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77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3072" cy="1371600"/>
          </a:xfrm>
        </p:spPr>
        <p:txBody>
          <a:bodyPr/>
          <a:lstStyle/>
          <a:p>
            <a:r>
              <a:rPr lang="cs-CZ" dirty="0" smtClean="0"/>
              <a:t>Způsob odevzdání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Do školy odevzdáváte </a:t>
            </a:r>
            <a:r>
              <a:rPr lang="cs-CZ" dirty="0" smtClean="0"/>
              <a:t>2 výtisky</a:t>
            </a:r>
            <a:r>
              <a:rPr lang="en-US" b="0" dirty="0" smtClean="0"/>
              <a:t>: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 </a:t>
            </a:r>
            <a:r>
              <a:rPr lang="cs-CZ" b="0" dirty="0"/>
              <a:t>výtisk vaší práce odevzdáte sekretářce </a:t>
            </a:r>
            <a:r>
              <a:rPr lang="cs-CZ" b="0" dirty="0" err="1"/>
              <a:t>KISKu</a:t>
            </a:r>
            <a:r>
              <a:rPr lang="cs-CZ" b="0" dirty="0"/>
              <a:t>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</a:t>
            </a:r>
            <a:r>
              <a:rPr lang="en-US" b="0" dirty="0" smtClean="0"/>
              <a:t> </a:t>
            </a:r>
            <a:r>
              <a:rPr lang="cs-CZ" b="0" dirty="0" smtClean="0"/>
              <a:t>výtisk </a:t>
            </a:r>
            <a:r>
              <a:rPr lang="cs-CZ" b="0" dirty="0"/>
              <a:t>vaší práce odevzdáte vedoucímu vaší </a:t>
            </a:r>
            <a:r>
              <a:rPr lang="cs-CZ" b="0" dirty="0" smtClean="0"/>
              <a:t>práce</a:t>
            </a:r>
            <a:endParaRPr lang="en-US" b="0" dirty="0" smtClean="0"/>
          </a:p>
          <a:p>
            <a:endParaRPr lang="cs-CZ" b="0" dirty="0" smtClean="0"/>
          </a:p>
          <a:p>
            <a:r>
              <a:rPr lang="en-US" b="0" dirty="0" smtClean="0"/>
              <a:t>Oba v</a:t>
            </a:r>
            <a:r>
              <a:rPr lang="cs-CZ" b="0" dirty="0" err="1" smtClean="0"/>
              <a:t>ýtisky</a:t>
            </a:r>
            <a:r>
              <a:rPr lang="cs-CZ" b="0" dirty="0" smtClean="0"/>
              <a:t> musí být </a:t>
            </a:r>
            <a:r>
              <a:rPr lang="cs-CZ" dirty="0" smtClean="0"/>
              <a:t>podepsané vedoucím i diplomantem</a:t>
            </a:r>
            <a:r>
              <a:rPr lang="cs-CZ" b="0" dirty="0" smtClean="0"/>
              <a:t>.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Pokud je váš vedoucí práce přímo z </a:t>
            </a:r>
            <a:r>
              <a:rPr lang="cs-CZ" b="0" dirty="0" err="1"/>
              <a:t>KISKu</a:t>
            </a:r>
            <a:r>
              <a:rPr lang="cs-CZ" b="0" dirty="0"/>
              <a:t>, odevzdejte oba</a:t>
            </a:r>
            <a:r>
              <a:rPr lang="en-US" b="0" dirty="0"/>
              <a:t> </a:t>
            </a:r>
            <a:r>
              <a:rPr lang="cs-CZ" b="0" dirty="0"/>
              <a:t>výtisky na sekretariát </a:t>
            </a:r>
            <a:r>
              <a:rPr lang="cs-CZ" b="0" dirty="0" err="1"/>
              <a:t>KISKu</a:t>
            </a:r>
            <a:r>
              <a:rPr lang="cs-CZ" b="0" dirty="0"/>
              <a:t>, podpisy zajistí sekretářka.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Pozor </a:t>
            </a:r>
            <a:r>
              <a:rPr lang="cs-CZ" b="0" dirty="0"/>
              <a:t>- pokud je váš </a:t>
            </a:r>
            <a:r>
              <a:rPr lang="cs-CZ" b="0" dirty="0" smtClean="0"/>
              <a:t>vedoucí</a:t>
            </a:r>
            <a:r>
              <a:rPr lang="en-US" b="0" dirty="0" smtClean="0"/>
              <a:t> </a:t>
            </a:r>
            <a:r>
              <a:rPr lang="cs-CZ" b="0" dirty="0" smtClean="0"/>
              <a:t>práce </a:t>
            </a:r>
            <a:r>
              <a:rPr lang="cs-CZ" b="0" dirty="0"/>
              <a:t>mimo KISK, je nutné zajistit si jeho podpis v diplomové práci ještě </a:t>
            </a:r>
            <a:r>
              <a:rPr lang="cs-CZ" b="0" dirty="0" smtClean="0"/>
              <a:t>před</a:t>
            </a:r>
            <a:r>
              <a:rPr lang="en-US" b="0" dirty="0" smtClean="0"/>
              <a:t> </a:t>
            </a:r>
            <a:r>
              <a:rPr lang="cs-CZ" b="0" dirty="0" smtClean="0"/>
              <a:t>jejím </a:t>
            </a:r>
            <a:r>
              <a:rPr lang="cs-CZ" b="0" dirty="0"/>
              <a:t>odevzdáním. </a:t>
            </a:r>
          </a:p>
        </p:txBody>
      </p:sp>
    </p:spTree>
    <p:extLst>
      <p:ext uri="{BB962C8B-B14F-4D97-AF65-F5344CB8AC3E}">
        <p14:creationId xmlns:p14="http://schemas.microsoft.com/office/powerpoint/2010/main" val="31593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vazby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Odpadla povinnost </a:t>
            </a:r>
            <a:r>
              <a:rPr lang="cs-CZ" b="0" dirty="0"/>
              <a:t>odevzdávat práci v </a:t>
            </a:r>
            <a:r>
              <a:rPr lang="cs-CZ" b="0" dirty="0" smtClean="0"/>
              <a:t>knižní vazbě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Práce </a:t>
            </a:r>
            <a:r>
              <a:rPr lang="cs-CZ" b="0" dirty="0"/>
              <a:t>musí být odevzdána v nerozebíratelné vazbě nebo ve vazbě </a:t>
            </a:r>
            <a:r>
              <a:rPr lang="cs-CZ" b="0" dirty="0" smtClean="0"/>
              <a:t>upravené tak</a:t>
            </a:r>
            <a:r>
              <a:rPr lang="cs-CZ" b="0" dirty="0"/>
              <a:t>, aby znemožňovala dodatečnou manipulaci s jednotlivými listy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u="sng" dirty="0" smtClean="0"/>
              <a:t>NE vazba kroužková</a:t>
            </a:r>
            <a:r>
              <a:rPr lang="cs-CZ" u="sng" dirty="0"/>
              <a:t>!! </a:t>
            </a:r>
            <a:r>
              <a:rPr lang="cs-CZ" b="0" dirty="0"/>
              <a:t>- práce takto svázané nebudou </a:t>
            </a:r>
            <a:r>
              <a:rPr lang="cs-CZ" b="0" dirty="0" smtClean="0"/>
              <a:t>přijaty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</a:t>
            </a:r>
            <a:r>
              <a:rPr lang="cs-CZ" b="0" dirty="0"/>
              <a:t>výběr </a:t>
            </a:r>
            <a:r>
              <a:rPr lang="cs-CZ" b="0" dirty="0" smtClean="0"/>
              <a:t>je </a:t>
            </a:r>
            <a:r>
              <a:rPr lang="cs-CZ" b="0" dirty="0" err="1" smtClean="0"/>
              <a:t>termovazba</a:t>
            </a:r>
            <a:r>
              <a:rPr lang="cs-CZ" b="0" dirty="0" smtClean="0"/>
              <a:t>, kovová </a:t>
            </a:r>
            <a:r>
              <a:rPr lang="cs-CZ" b="0" dirty="0"/>
              <a:t>vazbu a samozřejmě i </a:t>
            </a:r>
            <a:r>
              <a:rPr lang="cs-CZ" b="0" dirty="0" smtClean="0"/>
              <a:t>klasická </a:t>
            </a:r>
            <a:r>
              <a:rPr lang="cs-CZ" b="0" dirty="0"/>
              <a:t>knižní </a:t>
            </a:r>
            <a:r>
              <a:rPr lang="cs-CZ" b="0" dirty="0" smtClean="0"/>
              <a:t>vazba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Tisk </a:t>
            </a:r>
            <a:r>
              <a:rPr lang="cs-CZ" b="0" dirty="0"/>
              <a:t>je možný oboustranný, </a:t>
            </a:r>
            <a:r>
              <a:rPr lang="cs-CZ" b="0" dirty="0" smtClean="0"/>
              <a:t>student ale </a:t>
            </a:r>
            <a:r>
              <a:rPr lang="cs-CZ" b="0" dirty="0"/>
              <a:t>ručí za </a:t>
            </a:r>
            <a:r>
              <a:rPr lang="cs-CZ" b="0" dirty="0" smtClean="0"/>
              <a:t>čitelnost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56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607</TotalTime>
  <Words>1208</Words>
  <Application>Microsoft Office PowerPoint</Application>
  <PresentationFormat>Předvádění na obrazovce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Cambria</vt:lpstr>
      <vt:lpstr>Times New Roman</vt:lpstr>
      <vt:lpstr>Wingdings</vt:lpstr>
      <vt:lpstr>Základní</vt:lpstr>
      <vt:lpstr>VIKMA12 </vt:lpstr>
      <vt:lpstr>PODMÍNKY UKONČENÍ PŘEDMĚTU</vt:lpstr>
      <vt:lpstr>Prezentace rozpracované DP</vt:lpstr>
      <vt:lpstr>Kritéria pro prezentace</vt:lpstr>
      <vt:lpstr>Písemná zpráva</vt:lpstr>
      <vt:lpstr>Formální náležitosti zprávy</vt:lpstr>
      <vt:lpstr>DIPLOMOVÁ PRÁCE A STÁTNICE - TERMÍNY</vt:lpstr>
      <vt:lpstr>Způsob odevzdání dp</vt:lpstr>
      <vt:lpstr>Forma vazby práce</vt:lpstr>
      <vt:lpstr>Rozsah práce</vt:lpstr>
      <vt:lpstr>Forma textu dp</vt:lpstr>
      <vt:lpstr>Náležitosti dp</vt:lpstr>
      <vt:lpstr>Státní zkouška a obhajoba</vt:lpstr>
      <vt:lpstr>obhajoba</vt:lpstr>
      <vt:lpstr>prezentace</vt:lpstr>
      <vt:lpstr>Ústní zkouška</vt:lpstr>
      <vt:lpstr>Chování u státnic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</dc:title>
  <dc:creator>Iva Zadražilová</dc:creator>
  <cp:lastModifiedBy>Iva Zadražilová</cp:lastModifiedBy>
  <cp:revision>25</cp:revision>
  <dcterms:created xsi:type="dcterms:W3CDTF">2012-11-22T08:11:13Z</dcterms:created>
  <dcterms:modified xsi:type="dcterms:W3CDTF">2014-09-19T10:05:41Z</dcterms:modified>
</cp:coreProperties>
</file>