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190BF-38C6-B24B-BB27-DA4377BD3150}" type="datetimeFigureOut">
              <a:rPr lang="ru-RU" smtClean="0"/>
              <a:t>9/25/15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E9665-2DE5-5941-A9AD-EC54B82DC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927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Пятница, Сентябрь 25,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Пятница, Сентябрь 25,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_________Microsoft_Word1.docx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Introduction to cognitive poetics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5199"/>
            <a:ext cx="7848600" cy="282170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900"/>
              <a:t>Lecture </a:t>
            </a:r>
            <a:r>
              <a:rPr lang="en-US" sz="2900" dirty="0"/>
              <a:t>3</a:t>
            </a:r>
            <a:r>
              <a:rPr lang="en-US" sz="2900" smtClean="0"/>
              <a:t>: </a:t>
            </a:r>
            <a:r>
              <a:rPr lang="uk-UA" sz="3200" b="1" dirty="0"/>
              <a:t>The Hierarchy of Metaphorics in the Literary Text</a:t>
            </a:r>
            <a:r>
              <a:rPr lang="en-US" sz="3200" dirty="0"/>
              <a:t> </a:t>
            </a:r>
            <a:endParaRPr lang="en-US" sz="2900" dirty="0"/>
          </a:p>
          <a:p>
            <a:pPr algn="ctr"/>
            <a:r>
              <a:rPr lang="en-US" dirty="0"/>
              <a:t>(September 24-25, 2015)</a:t>
            </a:r>
          </a:p>
          <a:p>
            <a:pPr algn="ctr"/>
            <a:endParaRPr lang="en-US" dirty="0"/>
          </a:p>
          <a:p>
            <a:endParaRPr lang="en-US" dirty="0"/>
          </a:p>
          <a:p>
            <a:r>
              <a:rPr lang="en-US" dirty="0"/>
              <a:t>Presented by </a:t>
            </a:r>
            <a:r>
              <a:rPr lang="en-US" dirty="0" err="1"/>
              <a:t>Svitlana</a:t>
            </a:r>
            <a:r>
              <a:rPr lang="en-US" dirty="0"/>
              <a:t> </a:t>
            </a:r>
            <a:r>
              <a:rPr lang="en-US" dirty="0" err="1"/>
              <a:t>Shurma</a:t>
            </a:r>
            <a:r>
              <a:rPr lang="en-US" dirty="0"/>
              <a:t> (Kyiv, Ukraine)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Email: </a:t>
            </a:r>
            <a:r>
              <a:rPr lang="en-US" sz="1800" dirty="0" err="1"/>
              <a:t>lanashurma@gmail.com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119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Metadescription</a:t>
            </a:r>
            <a:r>
              <a:rPr lang="en-US" dirty="0" smtClean="0"/>
              <a:t> and </a:t>
            </a:r>
            <a:r>
              <a:rPr lang="en-US" dirty="0" err="1" smtClean="0"/>
              <a:t>metaimage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786909" y="4955312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186218" y="4955312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627090" y="4955312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479636" y="3117273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911273" y="3117273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186218" y="1500909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045452" y="1500909"/>
            <a:ext cx="404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d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609122" y="2594053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90943" y="2594053"/>
            <a:ext cx="517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</a:t>
            </a:r>
            <a:r>
              <a:rPr lang="en-US" sz="2800" b="1" baseline="-25000" dirty="0" smtClean="0"/>
              <a:t>1</a:t>
            </a:r>
            <a:endParaRPr lang="ru-RU" sz="28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4006360" y="4310390"/>
            <a:ext cx="404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endParaRPr 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91816" y="4262582"/>
            <a:ext cx="537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r>
              <a:rPr lang="en-US" sz="2800" b="1" baseline="-25000" dirty="0" smtClean="0"/>
              <a:t>1</a:t>
            </a:r>
            <a:endParaRPr lang="ru-RU" sz="2800" b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7192906" y="4262582"/>
            <a:ext cx="537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r>
              <a:rPr lang="en-US" sz="2800" b="1" baseline="-25000" dirty="0" smtClean="0"/>
              <a:t>2</a:t>
            </a:r>
            <a:endParaRPr lang="ru-RU" sz="28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3382907" y="6310066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782216" y="6277739"/>
            <a:ext cx="517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r>
              <a:rPr lang="en-US" sz="2800" b="1" baseline="-25000" dirty="0" smtClean="0"/>
              <a:t>1</a:t>
            </a:r>
            <a:endParaRPr lang="ru-RU" sz="2800" b="1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6169890" y="6277739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r>
              <a:rPr lang="en-US" sz="2800" b="1" baseline="-25000" dirty="0" smtClean="0"/>
              <a:t>2</a:t>
            </a:r>
            <a:endParaRPr lang="ru-RU" sz="2800" b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7790076" y="6277739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r>
              <a:rPr lang="en-US" sz="2800" b="1" baseline="-25000" dirty="0" smtClean="0"/>
              <a:t>3</a:t>
            </a:r>
            <a:endParaRPr lang="ru-RU" sz="2800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31090" y="6340766"/>
            <a:ext cx="2736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Verbal poetic images</a:t>
            </a:r>
            <a:endParaRPr lang="ru-RU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84403" y="3939649"/>
            <a:ext cx="34482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Directly accessed </a:t>
            </a:r>
          </a:p>
          <a:p>
            <a:pPr algn="ctr"/>
            <a:r>
              <a:rPr lang="en-US" sz="2000" b="1" dirty="0" smtClean="0"/>
              <a:t>conceptual metaphors and </a:t>
            </a:r>
          </a:p>
          <a:p>
            <a:pPr algn="ctr"/>
            <a:r>
              <a:rPr lang="en-US" sz="2000" b="1" dirty="0" smtClean="0"/>
              <a:t>metonymies</a:t>
            </a:r>
            <a:endParaRPr lang="ru-RU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187266" y="2636969"/>
            <a:ext cx="1652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Metaimages</a:t>
            </a:r>
            <a:r>
              <a:rPr lang="en-US" sz="2000" b="1" dirty="0" smtClean="0"/>
              <a:t> </a:t>
            </a:r>
            <a:endParaRPr lang="ru-RU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83490" y="1482439"/>
            <a:ext cx="2474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Textual </a:t>
            </a:r>
            <a:r>
              <a:rPr lang="en-US" sz="2000" b="1" dirty="0" err="1" smtClean="0"/>
              <a:t>metaimage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06294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Metadescription</a:t>
            </a:r>
            <a:r>
              <a:rPr lang="en-US" sz="3600" dirty="0" smtClean="0"/>
              <a:t> and </a:t>
            </a:r>
            <a:r>
              <a:rPr lang="en-US" sz="3600" dirty="0" err="1" smtClean="0"/>
              <a:t>metaimage</a:t>
            </a:r>
            <a:endParaRPr lang="en-US" sz="3600" dirty="0" smtClean="0"/>
          </a:p>
          <a:p>
            <a:r>
              <a:rPr lang="en-US" sz="3600" dirty="0" smtClean="0"/>
              <a:t>Conceptual metaphor and metonymy in </a:t>
            </a:r>
            <a:r>
              <a:rPr lang="en-US" sz="3600" dirty="0" err="1" smtClean="0"/>
              <a:t>metadescription</a:t>
            </a:r>
            <a:endParaRPr lang="en-US" sz="3600" dirty="0" smtClean="0"/>
          </a:p>
          <a:p>
            <a:r>
              <a:rPr lang="en-US" sz="3600" dirty="0" smtClean="0"/>
              <a:t>Practical task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02209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metadescription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Structuralist</a:t>
            </a:r>
            <a:r>
              <a:rPr lang="en-US" sz="3200" dirty="0" smtClean="0"/>
              <a:t> and semiotic approach to text</a:t>
            </a:r>
          </a:p>
          <a:p>
            <a:r>
              <a:rPr lang="en-US" sz="3200" dirty="0" err="1" smtClean="0"/>
              <a:t>Andrey</a:t>
            </a:r>
            <a:r>
              <a:rPr lang="en-US" sz="3200" dirty="0" smtClean="0"/>
              <a:t> </a:t>
            </a:r>
            <a:r>
              <a:rPr lang="en-US" sz="3200" dirty="0" err="1" smtClean="0"/>
              <a:t>Belyj</a:t>
            </a:r>
            <a:r>
              <a:rPr lang="en-US" sz="3200" dirty="0" smtClean="0"/>
              <a:t>, Vladimir </a:t>
            </a:r>
            <a:r>
              <a:rPr lang="en-US" sz="3200" dirty="0" err="1" smtClean="0"/>
              <a:t>Vinogradov</a:t>
            </a:r>
            <a:r>
              <a:rPr lang="en-US" sz="3200" dirty="0" smtClean="0"/>
              <a:t> and </a:t>
            </a:r>
            <a:r>
              <a:rPr lang="en-US" sz="3200" dirty="0" err="1" smtClean="0"/>
              <a:t>Yuriy</a:t>
            </a:r>
            <a:r>
              <a:rPr lang="en-US" sz="3200" dirty="0" smtClean="0"/>
              <a:t> </a:t>
            </a:r>
            <a:r>
              <a:rPr lang="en-US" sz="3200" dirty="0" err="1" smtClean="0"/>
              <a:t>Stepanov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Hierarchy of images</a:t>
            </a:r>
          </a:p>
          <a:p>
            <a:pPr lvl="1"/>
            <a:r>
              <a:rPr lang="en-US" sz="2800" dirty="0" smtClean="0"/>
              <a:t>Verbalized imagery</a:t>
            </a:r>
          </a:p>
          <a:p>
            <a:pPr lvl="1"/>
            <a:r>
              <a:rPr lang="en-US" sz="2800" dirty="0" smtClean="0"/>
              <a:t>Non-verbalized imagery</a:t>
            </a:r>
            <a:endParaRPr lang="en-US" sz="28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83262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Metadescription</a:t>
            </a:r>
            <a:r>
              <a:rPr lang="ru-RU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metaimage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Metaimage</a:t>
            </a:r>
            <a:r>
              <a:rPr lang="en-US" sz="3600" dirty="0" smtClean="0"/>
              <a:t> </a:t>
            </a:r>
          </a:p>
          <a:p>
            <a:pPr lvl="1"/>
            <a:r>
              <a:rPr lang="en-US" sz="3200" dirty="0" smtClean="0"/>
              <a:t>A gestalt image </a:t>
            </a:r>
          </a:p>
          <a:p>
            <a:pPr lvl="1"/>
            <a:r>
              <a:rPr lang="en-US" sz="3200" dirty="0" smtClean="0"/>
              <a:t>Not verbalized</a:t>
            </a:r>
          </a:p>
          <a:p>
            <a:pPr lvl="1"/>
            <a:r>
              <a:rPr lang="en-US" sz="3200" dirty="0" smtClean="0"/>
              <a:t>Correlates with compositional structures</a:t>
            </a:r>
          </a:p>
          <a:p>
            <a:pPr lvl="1"/>
            <a:r>
              <a:rPr lang="en-US" sz="3200" dirty="0" smtClean="0"/>
              <a:t>Perceived subconsciously</a:t>
            </a:r>
          </a:p>
          <a:p>
            <a:pPr lvl="1"/>
            <a:r>
              <a:rPr lang="en-US" sz="3200" dirty="0" smtClean="0"/>
              <a:t>Influences the perception of the text</a:t>
            </a:r>
          </a:p>
          <a:p>
            <a:pPr lvl="1"/>
            <a:r>
              <a:rPr lang="en-US" sz="3200" dirty="0" smtClean="0"/>
              <a:t>Reconstructed via foregrounded elements </a:t>
            </a:r>
            <a:r>
              <a:rPr lang="en-US" sz="3200" dirty="0" smtClean="0"/>
              <a:t>from </a:t>
            </a:r>
            <a:r>
              <a:rPr lang="en-US" sz="3200" dirty="0" smtClean="0"/>
              <a:t>connotative meanings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1661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Metadescription</a:t>
            </a:r>
            <a:r>
              <a:rPr lang="en-US" dirty="0" smtClean="0"/>
              <a:t> and </a:t>
            </a:r>
            <a:r>
              <a:rPr lang="en-US" dirty="0" err="1" smtClean="0"/>
              <a:t>metaimage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Metaimage</a:t>
            </a:r>
            <a:endParaRPr lang="en-US" sz="3600" dirty="0" smtClean="0"/>
          </a:p>
          <a:p>
            <a:pPr lvl="1"/>
            <a:r>
              <a:rPr lang="en-US" sz="3200" dirty="0" smtClean="0"/>
              <a:t>Mapping of conceptual domains behind conceptual metaphors and metonymies</a:t>
            </a:r>
          </a:p>
          <a:p>
            <a:pPr lvl="1"/>
            <a:r>
              <a:rPr lang="en-US" sz="3200" dirty="0" smtClean="0"/>
              <a:t>Based on </a:t>
            </a:r>
            <a:r>
              <a:rPr lang="en-US" sz="3200" dirty="0" smtClean="0"/>
              <a:t>tropes</a:t>
            </a:r>
            <a:endParaRPr lang="en-US" sz="3200" dirty="0" smtClean="0"/>
          </a:p>
          <a:p>
            <a:pPr lvl="1"/>
            <a:r>
              <a:rPr lang="en-US" sz="3200" dirty="0" smtClean="0"/>
              <a:t>Based on semantic coherence of verbal imagery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74740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Metadescrition</a:t>
            </a:r>
            <a:r>
              <a:rPr lang="en-US" dirty="0" smtClean="0"/>
              <a:t> and </a:t>
            </a:r>
            <a:r>
              <a:rPr lang="en-US" dirty="0" err="1" smtClean="0"/>
              <a:t>metaimage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Eco’s </a:t>
            </a:r>
            <a:r>
              <a:rPr lang="en-US" sz="4000" i="1" dirty="0" smtClean="0"/>
              <a:t>Semiotics and the Philosophy of Language</a:t>
            </a:r>
          </a:p>
          <a:p>
            <a:pPr lvl="1"/>
            <a:r>
              <a:rPr lang="en-US" sz="3600" dirty="0" err="1" smtClean="0"/>
              <a:t>Micrometaphorics</a:t>
            </a:r>
            <a:r>
              <a:rPr lang="en-US" sz="3600" dirty="0" smtClean="0"/>
              <a:t>: level of words and word combinations</a:t>
            </a:r>
          </a:p>
          <a:p>
            <a:pPr lvl="1"/>
            <a:r>
              <a:rPr lang="en-US" sz="3600" dirty="0" err="1" smtClean="0"/>
              <a:t>Metaphorics</a:t>
            </a:r>
            <a:r>
              <a:rPr lang="en-US" sz="3600" dirty="0" smtClean="0"/>
              <a:t> of the context: connecting metaphoric fields</a:t>
            </a:r>
            <a:endParaRPr lang="en-US" sz="3600" dirty="0"/>
          </a:p>
          <a:p>
            <a:pPr lvl="1"/>
            <a:r>
              <a:rPr lang="en-US" sz="3600" dirty="0" err="1" smtClean="0"/>
              <a:t>Metaphorics</a:t>
            </a:r>
            <a:r>
              <a:rPr lang="en-US" sz="3600" dirty="0" smtClean="0"/>
              <a:t> of the text: ideological key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7689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Metadescription</a:t>
            </a:r>
            <a:r>
              <a:rPr lang="en-US" dirty="0" smtClean="0"/>
              <a:t> and </a:t>
            </a:r>
            <a:r>
              <a:rPr lang="en-US" dirty="0" err="1" smtClean="0"/>
              <a:t>metaimage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786909" y="4955312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186218" y="4955312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627090" y="4955312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479636" y="3117273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911273" y="3117273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186218" y="1500909"/>
            <a:ext cx="969818" cy="16163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045452" y="1500909"/>
            <a:ext cx="404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d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609122" y="2594053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90943" y="2594053"/>
            <a:ext cx="517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</a:t>
            </a:r>
            <a:r>
              <a:rPr lang="en-US" sz="2800" b="1" baseline="-25000" dirty="0" smtClean="0"/>
              <a:t>1</a:t>
            </a:r>
            <a:endParaRPr lang="ru-RU" sz="28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4006360" y="4310390"/>
            <a:ext cx="404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endParaRPr 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91816" y="4262582"/>
            <a:ext cx="537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r>
              <a:rPr lang="en-US" sz="2800" b="1" baseline="-25000" dirty="0" smtClean="0"/>
              <a:t>1</a:t>
            </a:r>
            <a:endParaRPr lang="ru-RU" sz="2800" b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7192906" y="4262582"/>
            <a:ext cx="537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r>
              <a:rPr lang="en-US" sz="2800" b="1" baseline="-25000" dirty="0" smtClean="0"/>
              <a:t>2</a:t>
            </a:r>
            <a:endParaRPr lang="ru-RU" sz="28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3382907" y="6310066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782216" y="6277739"/>
            <a:ext cx="517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r>
              <a:rPr lang="en-US" sz="2800" b="1" baseline="-25000" dirty="0" smtClean="0"/>
              <a:t>1</a:t>
            </a:r>
            <a:endParaRPr lang="ru-RU" sz="2800" b="1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6169890" y="6277739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r>
              <a:rPr lang="en-US" sz="2800" b="1" baseline="-25000" dirty="0" smtClean="0"/>
              <a:t>2</a:t>
            </a:r>
            <a:endParaRPr lang="ru-RU" sz="2800" b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7790076" y="6277739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r>
              <a:rPr lang="en-US" sz="2800" b="1" baseline="-25000" dirty="0" smtClean="0"/>
              <a:t>3</a:t>
            </a:r>
            <a:endParaRPr lang="ru-RU" sz="2800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31090" y="6340766"/>
            <a:ext cx="2736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Verbal poetic images</a:t>
            </a:r>
            <a:endParaRPr lang="ru-RU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84403" y="3939649"/>
            <a:ext cx="34482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Directly accessed </a:t>
            </a:r>
          </a:p>
          <a:p>
            <a:pPr algn="ctr"/>
            <a:r>
              <a:rPr lang="en-US" sz="2000" b="1" dirty="0" smtClean="0"/>
              <a:t>conceptual metaphors and </a:t>
            </a:r>
          </a:p>
          <a:p>
            <a:pPr algn="ctr"/>
            <a:r>
              <a:rPr lang="en-US" sz="2000" b="1" dirty="0" smtClean="0"/>
              <a:t>metonymies</a:t>
            </a:r>
            <a:endParaRPr lang="ru-RU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187266" y="2636969"/>
            <a:ext cx="1652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Metaimages</a:t>
            </a:r>
            <a:r>
              <a:rPr lang="en-US" sz="2000" b="1" dirty="0" smtClean="0"/>
              <a:t> </a:t>
            </a:r>
            <a:endParaRPr lang="ru-RU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83490" y="1482439"/>
            <a:ext cx="2474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Textual </a:t>
            </a:r>
            <a:r>
              <a:rPr lang="en-US" sz="2000" b="1" dirty="0" err="1" smtClean="0"/>
              <a:t>metaimage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022622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study: CM and </a:t>
            </a:r>
            <a:r>
              <a:rPr lang="en-US" dirty="0" err="1" smtClean="0"/>
              <a:t>CMt</a:t>
            </a:r>
            <a:r>
              <a:rPr lang="en-US" dirty="0" smtClean="0"/>
              <a:t> in </a:t>
            </a:r>
            <a:r>
              <a:rPr lang="en-US" dirty="0" err="1" smtClean="0"/>
              <a:t>metadescription</a:t>
            </a: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502388"/>
              </p:ext>
            </p:extLst>
          </p:nvPr>
        </p:nvGraphicFramePr>
        <p:xfrm>
          <a:off x="399472" y="1731818"/>
          <a:ext cx="8287327" cy="4872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Документ" r:id="rId4" imgW="6781800" imgH="4419600" progId="Word.Document.12">
                  <p:embed/>
                </p:oleObj>
              </mc:Choice>
              <mc:Fallback>
                <p:oleObj name="Документ" r:id="rId4" imgW="6781800" imgH="4419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9472" y="1731818"/>
                        <a:ext cx="8287327" cy="4872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269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Now, you try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819674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Ясность.thmx</Template>
  <TotalTime>194</TotalTime>
  <Words>223</Words>
  <Application>Microsoft Macintosh PowerPoint</Application>
  <PresentationFormat>Экран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Ясность</vt:lpstr>
      <vt:lpstr>Документ</vt:lpstr>
      <vt:lpstr>An Introduction to cognitive poetics</vt:lpstr>
      <vt:lpstr>Outline </vt:lpstr>
      <vt:lpstr>What is metadescription?</vt:lpstr>
      <vt:lpstr>Metadescription and metaimage</vt:lpstr>
      <vt:lpstr>Metadescription and metaimage</vt:lpstr>
      <vt:lpstr>Metadescrition and metaimage</vt:lpstr>
      <vt:lpstr>Metadescription and metaimage</vt:lpstr>
      <vt:lpstr>Case study: CM and CMt in metadescription </vt:lpstr>
      <vt:lpstr>Презентация PowerPoint</vt:lpstr>
      <vt:lpstr>Metadescription and metaimage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cognitive poetics</dc:title>
  <dc:creator>Lana Na</dc:creator>
  <cp:lastModifiedBy>Lana Na</cp:lastModifiedBy>
  <cp:revision>13</cp:revision>
  <cp:lastPrinted>2015-09-18T10:35:01Z</cp:lastPrinted>
  <dcterms:created xsi:type="dcterms:W3CDTF">2015-09-18T07:27:31Z</dcterms:created>
  <dcterms:modified xsi:type="dcterms:W3CDTF">2015-09-25T04:21:30Z</dcterms:modified>
</cp:coreProperties>
</file>