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660" r:id="rId3"/>
    <p:sldId id="706" r:id="rId4"/>
    <p:sldId id="662" r:id="rId5"/>
    <p:sldId id="698" r:id="rId6"/>
    <p:sldId id="707" r:id="rId7"/>
    <p:sldId id="663" r:id="rId8"/>
    <p:sldId id="664" r:id="rId9"/>
    <p:sldId id="699" r:id="rId10"/>
    <p:sldId id="708" r:id="rId11"/>
    <p:sldId id="665" r:id="rId12"/>
    <p:sldId id="700" r:id="rId13"/>
    <p:sldId id="701" r:id="rId14"/>
    <p:sldId id="709" r:id="rId15"/>
    <p:sldId id="704" r:id="rId16"/>
    <p:sldId id="666" r:id="rId17"/>
    <p:sldId id="667" r:id="rId18"/>
    <p:sldId id="668" r:id="rId19"/>
    <p:sldId id="669" r:id="rId20"/>
    <p:sldId id="670" r:id="rId21"/>
    <p:sldId id="671" r:id="rId22"/>
    <p:sldId id="710" r:id="rId23"/>
    <p:sldId id="672" r:id="rId24"/>
    <p:sldId id="673" r:id="rId25"/>
    <p:sldId id="674" r:id="rId26"/>
    <p:sldId id="675" r:id="rId27"/>
    <p:sldId id="676" r:id="rId28"/>
    <p:sldId id="679" r:id="rId29"/>
    <p:sldId id="680" r:id="rId30"/>
    <p:sldId id="715" r:id="rId31"/>
    <p:sldId id="681" r:id="rId32"/>
    <p:sldId id="682" r:id="rId33"/>
    <p:sldId id="712" r:id="rId34"/>
    <p:sldId id="683" r:id="rId35"/>
    <p:sldId id="685" r:id="rId36"/>
    <p:sldId id="713" r:id="rId37"/>
    <p:sldId id="686" r:id="rId38"/>
    <p:sldId id="687" r:id="rId39"/>
    <p:sldId id="688" r:id="rId40"/>
    <p:sldId id="714" r:id="rId41"/>
    <p:sldId id="690" r:id="rId42"/>
    <p:sldId id="705" r:id="rId43"/>
    <p:sldId id="716" r:id="rId44"/>
    <p:sldId id="590" r:id="rId45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D07C6-B08A-4F57-9A3D-E0F09FE3F698}" type="datetimeFigureOut">
              <a:rPr lang="de-AT" smtClean="0"/>
              <a:t>23.11.2015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7D023-807E-49F4-9337-99C87AF2F87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64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3F1F0-4988-4525-88C1-5A3BBA70464C}" type="datetimeFigureOut">
              <a:rPr lang="de-DE" smtClean="0"/>
              <a:pPr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552F-5392-4DB1-A6C9-FE05FBC2810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3744416" cy="4968552"/>
          </a:xfrm>
        </p:spPr>
        <p:txBody>
          <a:bodyPr>
            <a:normAutofit/>
          </a:bodyPr>
          <a:lstStyle/>
          <a:p>
            <a:r>
              <a:rPr lang="de-DE" sz="3400" dirty="0" smtClean="0">
                <a:solidFill>
                  <a:srgbClr val="800000"/>
                </a:solidFill>
                <a:latin typeface="Arial Narrow" pitchFamily="34" charset="0"/>
              </a:rPr>
              <a:t>(Nicht nur) </a:t>
            </a:r>
            <a:br>
              <a:rPr lang="de-DE" sz="3400" dirty="0" smtClean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3400" dirty="0" smtClean="0">
                <a:solidFill>
                  <a:srgbClr val="800000"/>
                </a:solidFill>
                <a:latin typeface="Arial Narrow" pitchFamily="34" charset="0"/>
              </a:rPr>
              <a:t>„Gedächtnis des Landes“</a:t>
            </a:r>
            <a:br>
              <a:rPr lang="de-DE" sz="3400" dirty="0" smtClean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2400" dirty="0" smtClean="0">
                <a:solidFill>
                  <a:srgbClr val="800000"/>
                </a:solidFill>
                <a:latin typeface="Arial Narrow" pitchFamily="34" charset="0"/>
              </a:rPr>
              <a:t/>
            </a:r>
            <a:br>
              <a:rPr lang="de-DE" sz="2400" dirty="0" smtClean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2400" dirty="0" smtClean="0">
                <a:latin typeface="Arial Narrow" pitchFamily="34" charset="0"/>
              </a:rPr>
              <a:t>Struktur, Profil und Herausforderungen eines modernen Archivbetriebes</a:t>
            </a:r>
            <a:endParaRPr lang="de-DE" sz="24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pic>
        <p:nvPicPr>
          <p:cNvPr id="3" name="Picture 2" descr="C:\Users\wiesfle1\Archivwissenschaft\Vorlesung Archivwissenschaften\Archivtechnik\800px-Graz_Landesarchiv_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Status und Struktur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Status und Struktur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AT" sz="2400" dirty="0" smtClean="0">
                <a:latin typeface="Arial Narrow" pitchFamily="34" charset="0"/>
              </a:rPr>
              <a:t>Dienststelle des Amtes der Steiermärkischen Landesregierung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b</a:t>
            </a:r>
            <a:r>
              <a:rPr lang="de-AT" sz="2000" dirty="0" smtClean="0">
                <a:latin typeface="Arial Narrow" pitchFamily="34" charset="0"/>
              </a:rPr>
              <a:t>is 2013: Fachabteilung der Präsidialabteilung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a</a:t>
            </a:r>
            <a:r>
              <a:rPr lang="de-AT" sz="2000" dirty="0" smtClean="0">
                <a:latin typeface="Arial Narrow" pitchFamily="34" charset="0"/>
              </a:rPr>
              <a:t>b 2013: Referat der Abteilung 3 – Inneres und Verfassung</a:t>
            </a:r>
          </a:p>
          <a:p>
            <a:r>
              <a:rPr lang="de-AT" sz="2400" dirty="0" smtClean="0">
                <a:latin typeface="Arial Narrow" pitchFamily="34" charset="0"/>
              </a:rPr>
              <a:t>Gliederung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Direktion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5 gleichrangige Subeinheiten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Bereiche mit einem zusätzlichen Aufgabengebiet aus Bestandssicherung, Bestandserhaltung oder innere Organisation</a:t>
            </a:r>
          </a:p>
          <a:p>
            <a:endParaRPr lang="de-AT" sz="2400" dirty="0" smtClean="0">
              <a:latin typeface="Arial Narrow" pitchFamily="34" charset="0"/>
            </a:endParaRPr>
          </a:p>
          <a:p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091100"/>
            <a:ext cx="4038600" cy="354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Status und Struktur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Staatliche Archive (sowie Informationsmanagement)</a:t>
            </a:r>
          </a:p>
          <a:p>
            <a:r>
              <a:rPr lang="de-AT" sz="2400" dirty="0" smtClean="0">
                <a:latin typeface="Arial Narrow" pitchFamily="34" charset="0"/>
              </a:rPr>
              <a:t>Archive des </a:t>
            </a:r>
            <a:r>
              <a:rPr lang="de-AT" sz="2400" dirty="0">
                <a:latin typeface="Arial Narrow" pitchFamily="34" charset="0"/>
              </a:rPr>
              <a:t>L</a:t>
            </a:r>
            <a:r>
              <a:rPr lang="de-AT" sz="2400" dirty="0" smtClean="0">
                <a:latin typeface="Arial Narrow" pitchFamily="34" charset="0"/>
              </a:rPr>
              <a:t>andes (sowie Haus- und Sicherheitstechnik und Amtsbibliothek)</a:t>
            </a:r>
          </a:p>
          <a:p>
            <a:r>
              <a:rPr lang="de-AT" sz="2400" dirty="0" smtClean="0">
                <a:latin typeface="Arial Narrow" pitchFamily="34" charset="0"/>
              </a:rPr>
              <a:t>Körperschafts- und Privatarchive (sowie Bestandserhaltung)</a:t>
            </a:r>
          </a:p>
          <a:p>
            <a:r>
              <a:rPr lang="de-AT" sz="2400" dirty="0" smtClean="0">
                <a:latin typeface="Arial Narrow" pitchFamily="34" charset="0"/>
              </a:rPr>
              <a:t>Sondersammlungen (sowie wissenschaftliche Bibliotheken und Lesesaalbetrieb)</a:t>
            </a:r>
          </a:p>
          <a:p>
            <a:r>
              <a:rPr lang="de-AT" sz="2400" dirty="0" smtClean="0">
                <a:latin typeface="Arial Narrow" pitchFamily="34" charset="0"/>
              </a:rPr>
              <a:t>Wirtschafts- und Schularchive (sowie Reprografie und Medienkonvertierung)</a:t>
            </a:r>
          </a:p>
          <a:p>
            <a:endParaRPr lang="de-AT" sz="2400" dirty="0" smtClean="0">
              <a:latin typeface="Arial Narrow" pitchFamily="34" charset="0"/>
            </a:endParaRPr>
          </a:p>
          <a:p>
            <a:endParaRPr lang="de-AT" sz="24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Status und Struktur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2015: 58 Mitarbeiterinnen und Mitarbeiter (2001: 70)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8 Verwaltung, Innerer Dienst, Haus- und Sicherheitstechnik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2 Bibliothek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18 Bestandserhaltung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30 Bestandsbetreuung</a:t>
            </a:r>
          </a:p>
          <a:p>
            <a:r>
              <a:rPr lang="de-AT" sz="2400" dirty="0" smtClean="0">
                <a:latin typeface="Arial Narrow" pitchFamily="34" charset="0"/>
              </a:rPr>
              <a:t>61.000 Laufmeter</a:t>
            </a:r>
          </a:p>
        </p:txBody>
      </p:sp>
      <p:pic>
        <p:nvPicPr>
          <p:cNvPr id="5" name="Picture 6" descr="Stmk-Landesarchiv-Titelblat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556792"/>
            <a:ext cx="4038600" cy="4170377"/>
          </a:xfrm>
          <a:ln/>
        </p:spPr>
      </p:pic>
    </p:spTree>
    <p:extLst>
      <p:ext uri="{BB962C8B-B14F-4D97-AF65-F5344CB8AC3E}">
        <p14:creationId xmlns:p14="http://schemas.microsoft.com/office/powerpoint/2010/main" val="1652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Bewerten und Übernehmen, </a:t>
            </a:r>
            <a:b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Ordnen und Erschließen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Bewerten und Übernehmen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anose="020B0606020202030204" pitchFamily="34" charset="0"/>
              </a:rPr>
              <a:t>Schriftgut von 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Dienststellen </a:t>
            </a:r>
            <a:r>
              <a:rPr lang="de-AT" sz="2400" dirty="0">
                <a:latin typeface="Arial Narrow" panose="020B0606020202030204" pitchFamily="34" charset="0"/>
              </a:rPr>
              <a:t>und Behörden des Landes einschließlich der Landesregierung und ihrer Mitglieder sowie deren Rechts- und </a:t>
            </a:r>
            <a:r>
              <a:rPr lang="de-AT" sz="2400" dirty="0" smtClean="0">
                <a:latin typeface="Arial Narrow" panose="020B0606020202030204" pitchFamily="34" charset="0"/>
              </a:rPr>
              <a:t>Funktionsvorgänger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der </a:t>
            </a:r>
            <a:r>
              <a:rPr lang="de-AT" sz="2400" dirty="0">
                <a:latin typeface="Arial Narrow" panose="020B0606020202030204" pitchFamily="34" charset="0"/>
              </a:rPr>
              <a:t>Landtag Steiermark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der </a:t>
            </a:r>
            <a:r>
              <a:rPr lang="de-AT" sz="2400" dirty="0">
                <a:latin typeface="Arial Narrow" panose="020B0606020202030204" pitchFamily="34" charset="0"/>
              </a:rPr>
              <a:t>Landesrechnungshof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sowie </a:t>
            </a:r>
            <a:r>
              <a:rPr lang="de-AT" sz="2400" dirty="0">
                <a:latin typeface="Arial Narrow" panose="020B0606020202030204" pitchFamily="34" charset="0"/>
              </a:rPr>
              <a:t>juristische Personen des öffentlichen Rechts, die der Aufsicht des Landes unterstehen </a:t>
            </a:r>
            <a:r>
              <a:rPr lang="de-AT" sz="2400" dirty="0" smtClean="0">
                <a:latin typeface="Arial Narrow" panose="020B0606020202030204" pitchFamily="34" charset="0"/>
              </a:rPr>
              <a:t>(ausgenommen </a:t>
            </a:r>
            <a:r>
              <a:rPr lang="de-AT" sz="2400" dirty="0">
                <a:latin typeface="Arial Narrow" panose="020B0606020202030204" pitchFamily="34" charset="0"/>
              </a:rPr>
              <a:t>sind hier Gemeinden und Gemeindeverbände </a:t>
            </a:r>
            <a:r>
              <a:rPr lang="de-AT" sz="2400" dirty="0" smtClean="0">
                <a:latin typeface="Arial Narrow" panose="020B0606020202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52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Bewerten und Übernehmen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Übergabe bzw. Pflicht zur Anbietung</a:t>
            </a:r>
          </a:p>
          <a:p>
            <a:r>
              <a:rPr lang="de-AT" sz="2400" dirty="0">
                <a:latin typeface="Arial Narrow" pitchFamily="34" charset="0"/>
              </a:rPr>
              <a:t>z</a:t>
            </a:r>
            <a:r>
              <a:rPr lang="de-AT" sz="2400" dirty="0" smtClean="0">
                <a:latin typeface="Arial Narrow" pitchFamily="34" charset="0"/>
              </a:rPr>
              <a:t>ur Erfüllung laufender Aufgaben nicht mehr benötigt</a:t>
            </a:r>
          </a:p>
          <a:p>
            <a:r>
              <a:rPr lang="de-AT" sz="2400" dirty="0">
                <a:latin typeface="Arial Narrow" pitchFamily="34" charset="0"/>
              </a:rPr>
              <a:t>n</a:t>
            </a:r>
            <a:r>
              <a:rPr lang="de-AT" sz="2400" dirty="0" smtClean="0">
                <a:latin typeface="Arial Narrow" pitchFamily="34" charset="0"/>
              </a:rPr>
              <a:t>ach Ablauf der festgelegten Frist</a:t>
            </a:r>
          </a:p>
          <a:p>
            <a:r>
              <a:rPr lang="de-AT" sz="2400" dirty="0">
                <a:latin typeface="Arial Narrow" pitchFamily="34" charset="0"/>
              </a:rPr>
              <a:t>s</a:t>
            </a:r>
            <a:r>
              <a:rPr lang="de-AT" sz="2400" dirty="0" smtClean="0">
                <a:latin typeface="Arial Narrow" pitchFamily="34" charset="0"/>
              </a:rPr>
              <a:t>pätestens nach 30 Jahren</a:t>
            </a:r>
          </a:p>
          <a:p>
            <a:r>
              <a:rPr lang="de-AT" sz="2400" dirty="0" smtClean="0">
                <a:latin typeface="Arial Narrow" pitchFamily="34" charset="0"/>
              </a:rPr>
              <a:t>Digitale Unterlagen nach zehn Jahren</a:t>
            </a:r>
          </a:p>
        </p:txBody>
      </p:sp>
      <p:pic>
        <p:nvPicPr>
          <p:cNvPr id="5" name="Picture 10" descr="bild_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988840"/>
            <a:ext cx="4038600" cy="29582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Bewerten und Übernehmen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>
                <a:latin typeface="Arial Narrow" pitchFamily="34" charset="0"/>
              </a:rPr>
              <a:t>a</a:t>
            </a:r>
            <a:r>
              <a:rPr lang="de-AT" sz="2400" dirty="0" smtClean="0">
                <a:latin typeface="Arial Narrow" pitchFamily="34" charset="0"/>
              </a:rPr>
              <a:t>rchivwürdige Unterlagen des Bundes im Bundesland, die nicht im Staatsarchiv verwahrt werden, z. B. Gerichtsbestände</a:t>
            </a:r>
          </a:p>
          <a:p>
            <a:r>
              <a:rPr lang="de-AT" sz="2400" dirty="0" smtClean="0">
                <a:latin typeface="Arial Narrow" pitchFamily="34" charset="0"/>
              </a:rPr>
              <a:t>Kontinuität</a:t>
            </a:r>
          </a:p>
          <a:p>
            <a:r>
              <a:rPr lang="de-AT" sz="2400" dirty="0" smtClean="0">
                <a:latin typeface="Arial Narrow" pitchFamily="34" charset="0"/>
              </a:rPr>
              <a:t>Kapazität</a:t>
            </a:r>
          </a:p>
          <a:p>
            <a:r>
              <a:rPr lang="de-AT" sz="2400" dirty="0" smtClean="0">
                <a:latin typeface="Arial Narrow" pitchFamily="34" charset="0"/>
              </a:rPr>
              <a:t>Schriftgut von Gemeinden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Verwahrung vor Ort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Übernahme ins StLA nur nach Maßgabe vorhandener Ressourcen</a:t>
            </a:r>
          </a:p>
          <a:p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5" name="Picture 21" descr="P3280204_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772816"/>
            <a:ext cx="4038600" cy="36549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Bewerten und Übernehmen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Unterlagen Dritter, sofern von wissenschaftlicher Relevanz und im Interesse des Landes</a:t>
            </a:r>
            <a:endParaRPr lang="de-AT" sz="2400" dirty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Ankäufe als Ausnahme</a:t>
            </a:r>
          </a:p>
          <a:p>
            <a:r>
              <a:rPr lang="de-AT" sz="2400" dirty="0" smtClean="0">
                <a:latin typeface="Arial Narrow" pitchFamily="34" charset="0"/>
              </a:rPr>
              <a:t>Eigentum des Landes oder</a:t>
            </a:r>
          </a:p>
          <a:p>
            <a:r>
              <a:rPr lang="de-AT" sz="2400" dirty="0" smtClean="0">
                <a:latin typeface="Arial Narrow" pitchFamily="34" charset="0"/>
              </a:rPr>
              <a:t>Eigentumsvorbehalt</a:t>
            </a:r>
          </a:p>
          <a:p>
            <a:r>
              <a:rPr lang="de-AT" sz="2400" dirty="0" smtClean="0">
                <a:latin typeface="Arial Narrow" pitchFamily="34" charset="0"/>
              </a:rPr>
              <a:t>Depositum</a:t>
            </a:r>
          </a:p>
          <a:p>
            <a:r>
              <a:rPr lang="de-AT" sz="2400" dirty="0" smtClean="0">
                <a:latin typeface="Arial Narrow" pitchFamily="34" charset="0"/>
              </a:rPr>
              <a:t>Zugangsbeschränkungen</a:t>
            </a:r>
            <a:endParaRPr lang="de-AT" sz="2000" dirty="0">
              <a:latin typeface="Arial Narrow" pitchFamily="34" charset="0"/>
            </a:endParaRPr>
          </a:p>
        </p:txBody>
      </p:sp>
      <p:pic>
        <p:nvPicPr>
          <p:cNvPr id="7" name="Picture 4" descr="Bild-0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99223" y="1600200"/>
            <a:ext cx="2936553" cy="4525963"/>
          </a:xfrm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Ordnen und Erschließen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Übergabe der Unterlagen in authentischer und vollständiger Form</a:t>
            </a:r>
          </a:p>
          <a:p>
            <a:r>
              <a:rPr lang="de-AT" sz="2400" dirty="0">
                <a:latin typeface="Arial Narrow" pitchFamily="34" charset="0"/>
              </a:rPr>
              <a:t>z</a:t>
            </a:r>
            <a:r>
              <a:rPr lang="de-AT" sz="2400" dirty="0" smtClean="0">
                <a:latin typeface="Arial Narrow" pitchFamily="34" charset="0"/>
              </a:rPr>
              <a:t>ugehörige </a:t>
            </a:r>
            <a:r>
              <a:rPr lang="de-AT" sz="2400" dirty="0" err="1" smtClean="0">
                <a:latin typeface="Arial Narrow" pitchFamily="34" charset="0"/>
              </a:rPr>
              <a:t>Findmittel</a:t>
            </a:r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Erschließungsgrad unterschiedlich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Sammlungen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Körperschafts- und Privatarchive</a:t>
            </a:r>
          </a:p>
          <a:p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5" name="Picture 5" descr="Stmk-Landesarchiv-Universitätsbibliothek-S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4008" y="1700808"/>
            <a:ext cx="4038600" cy="2823864"/>
          </a:xfrm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Das Steiermärkische </a:t>
            </a:r>
            <a:r>
              <a:rPr lang="de-DE" sz="3200" dirty="0">
                <a:solidFill>
                  <a:srgbClr val="800000"/>
                </a:solidFill>
                <a:latin typeface="Arial Narrow" pitchFamily="34" charset="0"/>
              </a:rPr>
              <a:t>L</a:t>
            </a:r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andesarchiv 2015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AT" sz="2800" dirty="0" smtClean="0">
              <a:latin typeface="Arial Narrow" pitchFamily="34" charset="0"/>
            </a:endParaRPr>
          </a:p>
          <a:p>
            <a:r>
              <a:rPr lang="de-AT" sz="2800" dirty="0" smtClean="0">
                <a:latin typeface="Arial Narrow" pitchFamily="34" charset="0"/>
              </a:rPr>
              <a:t>Momentaufnahmen zu</a:t>
            </a:r>
          </a:p>
          <a:p>
            <a:pPr lvl="1"/>
            <a:r>
              <a:rPr lang="de-AT" sz="2400" dirty="0" smtClean="0">
                <a:latin typeface="Arial Narrow" pitchFamily="34" charset="0"/>
              </a:rPr>
              <a:t>Status</a:t>
            </a:r>
          </a:p>
          <a:p>
            <a:pPr lvl="1"/>
            <a:r>
              <a:rPr lang="de-AT" sz="2400" dirty="0" smtClean="0">
                <a:latin typeface="Arial Narrow" pitchFamily="34" charset="0"/>
              </a:rPr>
              <a:t>Struktur</a:t>
            </a:r>
          </a:p>
          <a:p>
            <a:pPr lvl="1"/>
            <a:r>
              <a:rPr lang="de-AT" sz="2400" dirty="0" smtClean="0">
                <a:latin typeface="Arial Narrow" pitchFamily="34" charset="0"/>
              </a:rPr>
              <a:t>Profil</a:t>
            </a:r>
          </a:p>
          <a:p>
            <a:pPr lvl="1"/>
            <a:r>
              <a:rPr lang="de-AT" sz="2400" dirty="0" smtClean="0">
                <a:latin typeface="Arial Narrow" pitchFamily="34" charset="0"/>
              </a:rPr>
              <a:t>öffentlicher Wahrnehmung</a:t>
            </a:r>
          </a:p>
        </p:txBody>
      </p:sp>
    </p:spTree>
    <p:extLst>
      <p:ext uri="{BB962C8B-B14F-4D97-AF65-F5344CB8AC3E}">
        <p14:creationId xmlns:p14="http://schemas.microsoft.com/office/powerpoint/2010/main" val="6478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Ordnen und Erschließen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Sammlungen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h</a:t>
            </a:r>
            <a:r>
              <a:rPr lang="de-AT" sz="2000" dirty="0" smtClean="0">
                <a:latin typeface="Arial Narrow" pitchFamily="34" charset="0"/>
              </a:rPr>
              <a:t>oher Erschließungsgrad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27.000 Plakate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15.000 Ortsbilder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50.000 Ansichtskarten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60.000 Urkunden</a:t>
            </a:r>
          </a:p>
          <a:p>
            <a:pPr lvl="1"/>
            <a:endParaRPr lang="de-AT" sz="2000" dirty="0">
              <a:latin typeface="Arial Narrow" pitchFamily="34" charset="0"/>
            </a:endParaRPr>
          </a:p>
          <a:p>
            <a:pPr lvl="1"/>
            <a:r>
              <a:rPr lang="de-AT" sz="2000" dirty="0">
                <a:latin typeface="Arial Narrow" pitchFamily="34" charset="0"/>
              </a:rPr>
              <a:t>h</a:t>
            </a:r>
            <a:r>
              <a:rPr lang="de-AT" sz="2000" dirty="0" smtClean="0">
                <a:latin typeface="Arial Narrow" pitchFamily="34" charset="0"/>
              </a:rPr>
              <a:t>oher Revisionsbedarf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Einspeisung ungeprüfter Daten in Informationssystem</a:t>
            </a:r>
          </a:p>
          <a:p>
            <a:pPr lvl="1"/>
            <a:endParaRPr lang="de-AT" sz="2000" dirty="0" smtClean="0">
              <a:latin typeface="Arial Narrow" pitchFamily="34" charset="0"/>
            </a:endParaRPr>
          </a:p>
        </p:txBody>
      </p:sp>
      <p:pic>
        <p:nvPicPr>
          <p:cNvPr id="5" name="Picture 8" descr="Stmk-Landesarchiv-Göss-S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7780" y="1600200"/>
            <a:ext cx="3319439" cy="4525963"/>
          </a:xfrm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Ordnen und Erschließen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1959 Herausgabe eines Gesamtinventars</a:t>
            </a:r>
          </a:p>
          <a:p>
            <a:r>
              <a:rPr lang="de-AT" sz="2400" dirty="0" smtClean="0">
                <a:latin typeface="Arial Narrow" pitchFamily="34" charset="0"/>
              </a:rPr>
              <a:t>Revision der Archivbestände im Rahmen der Übersiedelung</a:t>
            </a:r>
          </a:p>
          <a:p>
            <a:r>
              <a:rPr lang="de-AT" sz="2400" dirty="0" smtClean="0">
                <a:latin typeface="Arial Narrow" pitchFamily="34" charset="0"/>
              </a:rPr>
              <a:t>Bestandsbeschreibungen  nach ISAD</a:t>
            </a:r>
          </a:p>
          <a:p>
            <a:r>
              <a:rPr lang="de-AT" sz="2400" dirty="0" smtClean="0">
                <a:latin typeface="Arial Narrow" pitchFamily="34" charset="0"/>
              </a:rPr>
              <a:t>Archivinformationssystem</a:t>
            </a:r>
          </a:p>
          <a:p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5" name="Picture 15" descr="DSCN15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984" y="1700808"/>
            <a:ext cx="4251277" cy="2823449"/>
          </a:xfrm>
          <a:noFill/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Bestandserhaltung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Bestandserhaltung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Depot</a:t>
            </a:r>
          </a:p>
          <a:p>
            <a:endParaRPr lang="de-AT" sz="2400" dirty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Werkstätten</a:t>
            </a:r>
            <a:endParaRPr lang="de-AT" sz="2400" dirty="0">
              <a:latin typeface="Arial Narrow" pitchFamily="34" charset="0"/>
            </a:endParaRPr>
          </a:p>
          <a:p>
            <a:pPr lvl="1"/>
            <a:r>
              <a:rPr lang="de-AT" sz="2000" dirty="0" smtClean="0">
                <a:latin typeface="Arial Narrow" pitchFamily="34" charset="0"/>
              </a:rPr>
              <a:t>Restaurierung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Handbuchbinderei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Reprografie</a:t>
            </a:r>
          </a:p>
        </p:txBody>
      </p:sp>
      <p:pic>
        <p:nvPicPr>
          <p:cNvPr id="5" name="Picture 11" descr="D 19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596" y="1897221"/>
            <a:ext cx="3035808" cy="39319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Bestandserhaltung – Depot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Zentraldepot</a:t>
            </a:r>
          </a:p>
          <a:p>
            <a:r>
              <a:rPr lang="de-AT" sz="2400" dirty="0" smtClean="0">
                <a:latin typeface="Arial Narrow" pitchFamily="34" charset="0"/>
              </a:rPr>
              <a:t>7 Ebenen</a:t>
            </a:r>
          </a:p>
          <a:p>
            <a:r>
              <a:rPr lang="de-AT" sz="2400" dirty="0" smtClean="0">
                <a:latin typeface="Arial Narrow" pitchFamily="34" charset="0"/>
              </a:rPr>
              <a:t>17 bis 19 ºC Raumtemperatur</a:t>
            </a:r>
          </a:p>
          <a:p>
            <a:r>
              <a:rPr lang="de-AT" sz="2400" dirty="0" smtClean="0">
                <a:latin typeface="Arial Narrow" pitchFamily="34" charset="0"/>
              </a:rPr>
              <a:t>45 bis 50 % Luftfeuchtigkeit</a:t>
            </a:r>
          </a:p>
          <a:p>
            <a:r>
              <a:rPr lang="de-AT" sz="2400" dirty="0">
                <a:latin typeface="Arial Narrow" panose="020B0606020202030204" pitchFamily="34" charset="0"/>
              </a:rPr>
              <a:t>j</a:t>
            </a:r>
            <a:r>
              <a:rPr lang="de-AT" sz="2400" dirty="0" smtClean="0">
                <a:latin typeface="Arial Narrow" panose="020B0606020202030204" pitchFamily="34" charset="0"/>
              </a:rPr>
              <a:t>eweils 5 Brandabschnitte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Zugangssicherung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75.000 Laufmeter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038600" cy="3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Werkstätte für Restaurierung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moderne und großzügige Ausstattung</a:t>
            </a:r>
          </a:p>
          <a:p>
            <a:r>
              <a:rPr lang="de-AT" sz="2400" dirty="0" smtClean="0">
                <a:latin typeface="Arial Narrow" pitchFamily="34" charset="0"/>
              </a:rPr>
              <a:t>Pilzlabor</a:t>
            </a:r>
          </a:p>
          <a:p>
            <a:r>
              <a:rPr lang="de-AT" sz="2400" dirty="0" smtClean="0">
                <a:latin typeface="Arial Narrow" pitchFamily="34" charset="0"/>
              </a:rPr>
              <a:t>Gutachten und Beratungen für externe Institutionen</a:t>
            </a:r>
          </a:p>
          <a:p>
            <a:pPr marL="0" indent="0">
              <a:buNone/>
            </a:pPr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038600" cy="295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Werkstätte für Restaurierung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Schwerpunkt auf Massenrestaurierung</a:t>
            </a:r>
          </a:p>
          <a:p>
            <a:pPr lvl="1"/>
            <a:r>
              <a:rPr lang="de-AT" dirty="0" smtClean="0">
                <a:latin typeface="Arial Narrow" pitchFamily="34" charset="0"/>
              </a:rPr>
              <a:t>56.000 Blätter trockengereinigt</a:t>
            </a:r>
          </a:p>
          <a:p>
            <a:pPr lvl="1"/>
            <a:r>
              <a:rPr lang="de-AT" dirty="0" smtClean="0">
                <a:latin typeface="Arial Narrow" pitchFamily="34" charset="0"/>
              </a:rPr>
              <a:t>1.079 Siegel streichdesinfiziert </a:t>
            </a:r>
            <a:endParaRPr lang="de-AT" dirty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Wischdesinfektion bei Übernahme buchförmiger Archivalien </a:t>
            </a:r>
          </a:p>
          <a:p>
            <a:r>
              <a:rPr lang="de-AT" sz="2400" dirty="0" smtClean="0">
                <a:latin typeface="Arial Narrow" pitchFamily="34" charset="0"/>
              </a:rPr>
              <a:t>zeitintensive Sicherung wertvoller Bestände</a:t>
            </a:r>
          </a:p>
          <a:p>
            <a:endParaRPr lang="de-AT" dirty="0" smtClean="0">
              <a:latin typeface="Arial Narrow" pitchFamily="34" charset="0"/>
            </a:endParaRPr>
          </a:p>
        </p:txBody>
      </p:sp>
      <p:pic>
        <p:nvPicPr>
          <p:cNvPr id="5" name="Picture 8" descr="Schutzkleidung 16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628800"/>
            <a:ext cx="4038600" cy="2681331"/>
          </a:xfrm>
          <a:noFill/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Restaurierwerkstätte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sz="2400" dirty="0">
                <a:latin typeface="Arial Narrow" panose="020B0606020202030204" pitchFamily="34" charset="0"/>
              </a:rPr>
              <a:t>Reinigung der befallenen </a:t>
            </a:r>
            <a:r>
              <a:rPr lang="de-AT" sz="2400" dirty="0" smtClean="0">
                <a:latin typeface="Arial Narrow" panose="020B0606020202030204" pitchFamily="34" charset="0"/>
              </a:rPr>
              <a:t>Blätter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Desinfektion in einem Bad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drei </a:t>
            </a:r>
            <a:r>
              <a:rPr lang="de-AT" sz="2400" dirty="0">
                <a:latin typeface="Arial Narrow" panose="020B0606020202030204" pitchFamily="34" charset="0"/>
              </a:rPr>
              <a:t>Stunden unter fließenden Wasser </a:t>
            </a:r>
            <a:r>
              <a:rPr lang="de-AT" sz="2400" dirty="0" smtClean="0">
                <a:latin typeface="Arial Narrow" panose="020B0606020202030204" pitchFamily="34" charset="0"/>
              </a:rPr>
              <a:t>gewässert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chemisch neutralisiert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Verleimt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mit </a:t>
            </a:r>
            <a:r>
              <a:rPr lang="de-AT" sz="2400" dirty="0">
                <a:latin typeface="Arial Narrow" panose="020B0606020202030204" pitchFamily="34" charset="0"/>
              </a:rPr>
              <a:t>dünnen Japanpapier kaschiert und über Nacht gepresst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Fehlstellenergänzung </a:t>
            </a:r>
            <a:r>
              <a:rPr lang="de-AT" sz="2400" dirty="0">
                <a:latin typeface="Arial Narrow" panose="020B0606020202030204" pitchFamily="34" charset="0"/>
              </a:rPr>
              <a:t>mit Hadern- oder Japanpapier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neuerlichen </a:t>
            </a:r>
            <a:r>
              <a:rPr lang="de-AT" sz="2400" dirty="0">
                <a:latin typeface="Arial Narrow" panose="020B0606020202030204" pitchFamily="34" charset="0"/>
              </a:rPr>
              <a:t>Pressung des </a:t>
            </a:r>
            <a:r>
              <a:rPr lang="de-AT" sz="2400" dirty="0" smtClean="0">
                <a:latin typeface="Arial Narrow" panose="020B0606020202030204" pitchFamily="34" charset="0"/>
              </a:rPr>
              <a:t>Blattes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restaurierte </a:t>
            </a:r>
            <a:r>
              <a:rPr lang="de-AT" sz="2400" dirty="0">
                <a:latin typeface="Arial Narrow" panose="020B0606020202030204" pitchFamily="34" charset="0"/>
              </a:rPr>
              <a:t>Blatt </a:t>
            </a:r>
            <a:r>
              <a:rPr lang="de-AT" sz="2400" dirty="0" smtClean="0">
                <a:latin typeface="Arial Narrow" panose="020B0606020202030204" pitchFamily="34" charset="0"/>
              </a:rPr>
              <a:t>beschnitten </a:t>
            </a:r>
            <a:r>
              <a:rPr lang="de-AT" sz="2400" dirty="0">
                <a:latin typeface="Arial Narrow" panose="020B0606020202030204" pitchFamily="34" charset="0"/>
              </a:rPr>
              <a:t>und entweder mit anderen – bei gebundenen Archivalien </a:t>
            </a:r>
            <a:r>
              <a:rPr lang="de-AT" sz="2400" dirty="0" smtClean="0">
                <a:latin typeface="Arial Narrow" panose="020B0606020202030204" pitchFamily="34" charset="0"/>
              </a:rPr>
              <a:t>–gebunden </a:t>
            </a:r>
            <a:r>
              <a:rPr lang="de-AT" sz="2400" dirty="0">
                <a:latin typeface="Arial Narrow" panose="020B0606020202030204" pitchFamily="34" charset="0"/>
              </a:rPr>
              <a:t>oder bei Einzelstücken zur Einordnung in den Archivbestand </a:t>
            </a:r>
            <a:r>
              <a:rPr lang="de-AT" sz="2400" dirty="0" smtClean="0">
                <a:latin typeface="Arial Narrow" panose="020B0606020202030204" pitchFamily="34" charset="0"/>
              </a:rPr>
              <a:t>bereitgestellt</a:t>
            </a:r>
          </a:p>
        </p:txBody>
      </p:sp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Handbuchbinderei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Betreuung und Sicherung des historischen Buchbestandes</a:t>
            </a:r>
          </a:p>
          <a:p>
            <a:r>
              <a:rPr lang="de-AT" sz="2400" dirty="0" smtClean="0">
                <a:latin typeface="Arial Narrow" pitchFamily="34" charset="0"/>
              </a:rPr>
              <a:t>2 Sozialprojekte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Lederpflege von rund 20.000 buchförmigen Archivalien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Zweckbindungen</a:t>
            </a:r>
          </a:p>
        </p:txBody>
      </p:sp>
      <p:pic>
        <p:nvPicPr>
          <p:cNvPr id="5" name="Picture 6" descr="Stmk-Landesarchiv-Handbuchbinderei-S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772816"/>
            <a:ext cx="4038600" cy="29479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Studio für Reprografie und Medienkonvertierung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Reproduktionen für Benützer/innen</a:t>
            </a:r>
          </a:p>
          <a:p>
            <a:r>
              <a:rPr lang="de-AT" sz="2400" dirty="0" smtClean="0">
                <a:latin typeface="Arial Narrow" pitchFamily="34" charset="0"/>
              </a:rPr>
              <a:t>Anfertigung von digitalen Datensätzen zur Bestandssicherung</a:t>
            </a:r>
            <a:r>
              <a:rPr lang="de-AT" sz="2400" dirty="0">
                <a:latin typeface="Arial Narrow" pitchFamily="34" charset="0"/>
              </a:rPr>
              <a:t> </a:t>
            </a:r>
            <a:r>
              <a:rPr lang="de-AT" sz="2400" dirty="0" smtClean="0">
                <a:latin typeface="Arial Narrow" pitchFamily="34" charset="0"/>
              </a:rPr>
              <a:t>und Zugänglichmachung im Archivinformationssystem</a:t>
            </a:r>
          </a:p>
          <a:p>
            <a:pPr marL="0" indent="0">
              <a:buNone/>
            </a:pPr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12" y="1600200"/>
            <a:ext cx="31799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Rechtliche Grundlagen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0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Beratung und Benützung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Beratung und Benützung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Beratung</a:t>
            </a:r>
          </a:p>
          <a:p>
            <a:r>
              <a:rPr lang="de-AT" sz="2400" dirty="0" smtClean="0">
                <a:latin typeface="Arial Narrow" pitchFamily="34" charset="0"/>
              </a:rPr>
              <a:t>Lesesäle</a:t>
            </a:r>
          </a:p>
          <a:p>
            <a:r>
              <a:rPr lang="de-AT" sz="2400" dirty="0" smtClean="0">
                <a:latin typeface="Arial Narrow" pitchFamily="34" charset="0"/>
              </a:rPr>
              <a:t>Bereitstellung für Archivalien</a:t>
            </a:r>
          </a:p>
        </p:txBody>
      </p:sp>
      <p:pic>
        <p:nvPicPr>
          <p:cNvPr id="5" name="Picture 2" descr="C:\Users\wiesfle1\Archivwissenschaft\Vorlesung Archivwissenschaften\Archivtechnik\Lesesaal%20von%20der%20Beratung%20aus[2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119941" cy="30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Beratung und Benützung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pic>
        <p:nvPicPr>
          <p:cNvPr id="6" name="Picture 6" descr="Stmk-Landesarchiv-Lesesaal-I-S9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9424" y="2166969"/>
            <a:ext cx="4645152" cy="339242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Archivschutz und </a:t>
            </a:r>
            <a:b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archivfachliche Beratung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Archivschutz und archivfachliche Beratung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Archivschutz im Bundesland</a:t>
            </a:r>
          </a:p>
          <a:p>
            <a:r>
              <a:rPr lang="de-AT" sz="2400" dirty="0" smtClean="0">
                <a:latin typeface="Arial Narrow" pitchFamily="34" charset="0"/>
              </a:rPr>
              <a:t>Unterstützung des Staatsarchivs als Archivamt</a:t>
            </a:r>
          </a:p>
          <a:p>
            <a:r>
              <a:rPr lang="de-AT" sz="2400" dirty="0" smtClean="0">
                <a:latin typeface="Arial Narrow" pitchFamily="34" charset="0"/>
              </a:rPr>
              <a:t>Servicestelle in Fragen der Bestandserhaltung und -sicherung</a:t>
            </a:r>
          </a:p>
          <a:p>
            <a:pPr marL="0" indent="0">
              <a:buNone/>
            </a:pPr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5" name="Picture 2" descr="C:\Users\wiesfle1\Archivwissenschaft\Vorlesung Archivwissenschaften\Bilder Archiv Theologie\fff 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844824"/>
            <a:ext cx="4038600" cy="30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Ortsnamenkommission und Gemeindeheraldik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Sitz der</a:t>
            </a:r>
            <a:r>
              <a:rPr lang="de-AT" sz="2400" dirty="0">
                <a:latin typeface="Arial Narrow" pitchFamily="34" charset="0"/>
              </a:rPr>
              <a:t> </a:t>
            </a:r>
            <a:r>
              <a:rPr lang="de-AT" sz="2400" dirty="0" smtClean="0">
                <a:latin typeface="Arial Narrow" pitchFamily="34" charset="0"/>
              </a:rPr>
              <a:t>Ortsnamenkommission</a:t>
            </a:r>
          </a:p>
          <a:p>
            <a:r>
              <a:rPr lang="de-AT" sz="2400" dirty="0" smtClean="0">
                <a:latin typeface="Arial Narrow" pitchFamily="34" charset="0"/>
              </a:rPr>
              <a:t>„Heroldsamt“ des  Landes</a:t>
            </a:r>
          </a:p>
        </p:txBody>
      </p:sp>
      <p:pic>
        <p:nvPicPr>
          <p:cNvPr id="5" name="Picture 2" descr="L:\07_FINDBEHELFE\03_Archive der Landesverwaltung\HERALDIK\GEMEINDEWAPPEN BH HARTBERG\Wörth an der Lafnitz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6703" y="1600200"/>
            <a:ext cx="3981593" cy="4525963"/>
          </a:xfrm>
          <a:noFill/>
        </p:spPr>
      </p:pic>
      <p:pic>
        <p:nvPicPr>
          <p:cNvPr id="6" name="Picture 2" descr="L:\07_FINDBEHELFE\03_Archive der Landesverwaltung\HERALDIK\GEMEINDEWAPPEN BH DEUTSCHLANDSBERG\Unterberg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380000">
            <a:off x="1344811" y="3586810"/>
            <a:ext cx="2017080" cy="232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Wissenschaft und Forschung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Wissenschaft und Forschung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Ressourcen</a:t>
            </a:r>
          </a:p>
          <a:p>
            <a:r>
              <a:rPr lang="de-AT" sz="2400" dirty="0" smtClean="0">
                <a:latin typeface="Arial Narrow" pitchFamily="34" charset="0"/>
              </a:rPr>
              <a:t>Kooperationen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VÖA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Archivschule Triest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Symposion Mogersdorf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Slow. Archivverband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Historischer Verein für Steiermark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Historische Landeskommission</a:t>
            </a:r>
          </a:p>
          <a:p>
            <a:r>
              <a:rPr lang="de-AT" sz="2400" dirty="0" smtClean="0">
                <a:latin typeface="Arial Narrow" pitchFamily="34" charset="0"/>
              </a:rPr>
              <a:t>Universitäre Lehre in Graz und Wien</a:t>
            </a:r>
          </a:p>
          <a:p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4099" name="Picture 3" descr="C:\Users\wiesfle1\Documents\Dateien\Grundkurs\Bilder GK 2015\DSC02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Wissenschaft und Forschung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AT" sz="2400" dirty="0">
                <a:latin typeface="Arial Narrow" panose="020B0606020202030204" pitchFamily="34" charset="0"/>
              </a:rPr>
              <a:t>Veröffentlichungen des Steiermärkischen Landesarchivs (</a:t>
            </a:r>
            <a:r>
              <a:rPr lang="de-AT" sz="2400" dirty="0" smtClean="0">
                <a:latin typeface="Arial Narrow" panose="020B0606020202030204" pitchFamily="34" charset="0"/>
              </a:rPr>
              <a:t>39 Bände; zuletzt 2015)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Mitteilungen </a:t>
            </a:r>
            <a:r>
              <a:rPr lang="de-AT" sz="2400" dirty="0">
                <a:latin typeface="Arial Narrow" panose="020B0606020202030204" pitchFamily="34" charset="0"/>
              </a:rPr>
              <a:t>des Steiermärkischen Landesarchivs (Folge </a:t>
            </a:r>
            <a:r>
              <a:rPr lang="de-AT" sz="2400" dirty="0" smtClean="0">
                <a:latin typeface="Arial Narrow" panose="020B0606020202030204" pitchFamily="34" charset="0"/>
              </a:rPr>
              <a:t>52/53; zuletzt </a:t>
            </a:r>
            <a:r>
              <a:rPr lang="de-AT" sz="2400" dirty="0">
                <a:latin typeface="Arial Narrow" panose="020B0606020202030204" pitchFamily="34" charset="0"/>
              </a:rPr>
              <a:t>2004</a:t>
            </a:r>
            <a:r>
              <a:rPr lang="de-AT" sz="2400" dirty="0" smtClean="0">
                <a:latin typeface="Arial Narrow" panose="020B0606020202030204" pitchFamily="34" charset="0"/>
              </a:rPr>
              <a:t>)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Quellen </a:t>
            </a:r>
            <a:r>
              <a:rPr lang="de-AT" sz="2400" dirty="0">
                <a:latin typeface="Arial Narrow" panose="020B0606020202030204" pitchFamily="34" charset="0"/>
              </a:rPr>
              <a:t>aus steirischen </a:t>
            </a:r>
            <a:r>
              <a:rPr lang="de-AT" sz="2400" dirty="0" smtClean="0">
                <a:latin typeface="Arial Narrow" panose="020B0606020202030204" pitchFamily="34" charset="0"/>
              </a:rPr>
              <a:t>Archiven (1 Band) 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Große </a:t>
            </a:r>
            <a:r>
              <a:rPr lang="de-AT" sz="2400" dirty="0">
                <a:latin typeface="Arial Narrow" panose="020B0606020202030204" pitchFamily="34" charset="0"/>
              </a:rPr>
              <a:t>geschichtliche Landeskunde der Steiermark (5 Bände mit mehreren Teilbänden (zuletzt 2011),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Begleitbände </a:t>
            </a:r>
            <a:r>
              <a:rPr lang="de-AT" sz="2400" dirty="0">
                <a:latin typeface="Arial Narrow" panose="020B0606020202030204" pitchFamily="34" charset="0"/>
              </a:rPr>
              <a:t>zu Ausstellungen (6 Bände (zuletzt 2008))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err="1" smtClean="0">
                <a:latin typeface="Arial Narrow" panose="020B0606020202030204" pitchFamily="34" charset="0"/>
              </a:rPr>
              <a:t>Styriaca</a:t>
            </a:r>
            <a:r>
              <a:rPr lang="de-AT" sz="2400" dirty="0" smtClean="0">
                <a:latin typeface="Arial Narrow" panose="020B0606020202030204" pitchFamily="34" charset="0"/>
              </a:rPr>
              <a:t> </a:t>
            </a:r>
            <a:r>
              <a:rPr lang="de-AT" sz="2400" dirty="0">
                <a:latin typeface="Arial Narrow" panose="020B0606020202030204" pitchFamily="34" charset="0"/>
              </a:rPr>
              <a:t>Neue Reihe (7 Bände (zuletzt 2010)</a:t>
            </a:r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42" y="1600200"/>
            <a:ext cx="31973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Wissenschaft und Forschung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Ausstellungen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Ausstellungsraum im Parterre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s</a:t>
            </a:r>
            <a:r>
              <a:rPr lang="de-AT" sz="2000" dirty="0" smtClean="0">
                <a:latin typeface="Arial Narrow" pitchFamily="34" charset="0"/>
              </a:rPr>
              <a:t>eit 2002 14 Ausstellungen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3 Adaptionen fremder Ausstellungen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Großausstellung </a:t>
            </a:r>
            <a:r>
              <a:rPr lang="de-AT" sz="2000" dirty="0" smtClean="0">
                <a:latin typeface="Arial Narrow" pitchFamily="34" charset="0"/>
              </a:rPr>
              <a:t>2005</a:t>
            </a:r>
          </a:p>
          <a:p>
            <a:pPr lvl="1"/>
            <a:endParaRPr lang="de-AT" sz="2000" dirty="0">
              <a:latin typeface="Arial Narrow" pitchFamily="34" charset="0"/>
            </a:endParaRPr>
          </a:p>
          <a:p>
            <a:pPr lvl="1"/>
            <a:r>
              <a:rPr lang="de-AT" sz="2000" dirty="0" smtClean="0">
                <a:latin typeface="Arial Narrow" pitchFamily="34" charset="0"/>
              </a:rPr>
              <a:t>Ressourcen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Kapazitäten</a:t>
            </a:r>
            <a:endParaRPr lang="de-AT" sz="2000" dirty="0">
              <a:latin typeface="Arial Narrow" pitchFamily="34" charset="0"/>
            </a:endParaRPr>
          </a:p>
          <a:p>
            <a:pPr lvl="1"/>
            <a:endParaRPr lang="de-AT" sz="2000" dirty="0" smtClean="0">
              <a:latin typeface="Arial Narrow" pitchFamily="34" charset="0"/>
            </a:endParaRPr>
          </a:p>
          <a:p>
            <a:pPr lvl="1"/>
            <a:endParaRPr lang="de-AT" sz="2000" dirty="0" smtClean="0">
              <a:latin typeface="Arial Narrow" pitchFamily="34" charset="0"/>
            </a:endParaRPr>
          </a:p>
          <a:p>
            <a:pPr lvl="1"/>
            <a:endParaRPr lang="de-AT" sz="2000" dirty="0" smtClean="0">
              <a:latin typeface="Arial Narrow" pitchFamily="34" charset="0"/>
            </a:endParaRPr>
          </a:p>
        </p:txBody>
      </p:sp>
      <p:pic>
        <p:nvPicPr>
          <p:cNvPr id="5" name="Picture 2" descr="C:\Users\wiesfle1\Archivwissenschaft\Vorlesung Archivwissenschaften\Archivtechnik\die%20kunst%20des%20archivierens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4183112" cy="278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Rechtliche Grundlagen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Gesetz über die Sicherung, Verwahrung und Nutzung von Archivgut (Steiermärkisches Archivgesetz – StAG)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beschlossen 16. April 2013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k</a:t>
            </a:r>
            <a:r>
              <a:rPr lang="de-AT" sz="2000" dirty="0" smtClean="0">
                <a:latin typeface="Arial Narrow" pitchFamily="34" charset="0"/>
              </a:rPr>
              <a:t>undgemacht 12. </a:t>
            </a:r>
            <a:r>
              <a:rPr lang="de-AT" sz="2000" dirty="0">
                <a:latin typeface="Arial Narrow" pitchFamily="34" charset="0"/>
              </a:rPr>
              <a:t>J</a:t>
            </a:r>
            <a:r>
              <a:rPr lang="de-AT" sz="2000" dirty="0" smtClean="0">
                <a:latin typeface="Arial Narrow" pitchFamily="34" charset="0"/>
              </a:rPr>
              <a:t>uni 2013</a:t>
            </a:r>
          </a:p>
          <a:p>
            <a:pPr lvl="1"/>
            <a:r>
              <a:rPr lang="de-AT" sz="2000" dirty="0">
                <a:latin typeface="Arial Narrow" pitchFamily="34" charset="0"/>
              </a:rPr>
              <a:t>i</a:t>
            </a:r>
            <a:r>
              <a:rPr lang="de-AT" sz="2000" dirty="0" smtClean="0">
                <a:latin typeface="Arial Narrow" pitchFamily="34" charset="0"/>
              </a:rPr>
              <a:t>n Kraft getreten 13. Juni 2013</a:t>
            </a:r>
          </a:p>
        </p:txBody>
      </p:sp>
      <p:pic>
        <p:nvPicPr>
          <p:cNvPr id="6" name="Picture 10" descr="Stmk-Landesarchiv-Lagerung-S8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916832"/>
            <a:ext cx="4038600" cy="292070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Vermittlung und Fortbildung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Archivspezifische Vermittlung und (interne) Fortbildung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AT" sz="2400" dirty="0" smtClean="0">
              <a:latin typeface="Arial Narrow" pitchFamily="34" charset="0"/>
            </a:endParaRPr>
          </a:p>
          <a:p>
            <a:r>
              <a:rPr lang="de-AT" sz="2400" dirty="0" smtClean="0">
                <a:latin typeface="Arial Narrow" pitchFamily="34" charset="0"/>
              </a:rPr>
              <a:t>Vorträge</a:t>
            </a:r>
          </a:p>
          <a:p>
            <a:r>
              <a:rPr lang="de-AT" sz="2400" dirty="0" smtClean="0">
                <a:latin typeface="Arial Narrow" pitchFamily="34" charset="0"/>
              </a:rPr>
              <a:t>Tagungen</a:t>
            </a:r>
          </a:p>
          <a:p>
            <a:r>
              <a:rPr lang="de-AT" sz="2400" dirty="0" smtClean="0">
                <a:latin typeface="Arial Narrow" pitchFamily="34" charset="0"/>
              </a:rPr>
              <a:t>Archivseminare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Geschichte des Gebäudes und der Institution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Aufgaben des Landesarchivs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Präsentation von Archivalien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Rundgang mit Besuch der Depots und Werkstätten</a:t>
            </a:r>
          </a:p>
        </p:txBody>
      </p:sp>
      <p:pic>
        <p:nvPicPr>
          <p:cNvPr id="7" name="Picture 2" descr="L:\12_TRANSFER\Österreichischer-Archivtag-2015\_A4W67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038600" cy="2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Lehrlingsausbildung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Berufsbilder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Reprograf/in (1)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Buchbinder/in (2)</a:t>
            </a:r>
          </a:p>
          <a:p>
            <a:pPr lvl="1"/>
            <a:r>
              <a:rPr lang="de-AT" sz="2000" dirty="0" smtClean="0">
                <a:latin typeface="Arial Narrow" pitchFamily="34" charset="0"/>
              </a:rPr>
              <a:t>Archiv-, Bibliotheks- und Verwaltungsassistent/in (6)</a:t>
            </a:r>
          </a:p>
          <a:p>
            <a:r>
              <a:rPr lang="de-AT" sz="2400" dirty="0" smtClean="0">
                <a:latin typeface="Arial Narrow" pitchFamily="34" charset="0"/>
              </a:rPr>
              <a:t>Praktikum außer Haus</a:t>
            </a:r>
          </a:p>
          <a:p>
            <a:r>
              <a:rPr lang="de-AT" sz="2400" dirty="0" smtClean="0">
                <a:latin typeface="Arial Narrow" pitchFamily="34" charset="0"/>
              </a:rPr>
              <a:t>Berufsschule in Wien</a:t>
            </a:r>
          </a:p>
          <a:p>
            <a:r>
              <a:rPr lang="de-AT" sz="2400" dirty="0" smtClean="0">
                <a:latin typeface="Arial Narrow" pitchFamily="34" charset="0"/>
              </a:rPr>
              <a:t>Ausbildung in allen Archivbereichen</a:t>
            </a:r>
          </a:p>
        </p:txBody>
      </p:sp>
    </p:spTree>
    <p:extLst>
      <p:ext uri="{BB962C8B-B14F-4D97-AF65-F5344CB8AC3E}">
        <p14:creationId xmlns:p14="http://schemas.microsoft.com/office/powerpoint/2010/main" val="2233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pic>
        <p:nvPicPr>
          <p:cNvPr id="5" name="Picture 5" descr="Mitarbeiter-Landesarchiv-2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719" y="1600200"/>
            <a:ext cx="6920562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Herzlichen Dank!</a:t>
            </a:r>
            <a:endParaRPr lang="de-DE" dirty="0">
              <a:solidFill>
                <a:srgbClr val="8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Rechtliche Grundlagen</a:t>
            </a:r>
            <a:endParaRPr lang="de-DE" sz="32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2400" dirty="0" smtClean="0">
                <a:latin typeface="Arial Narrow" pitchFamily="34" charset="0"/>
              </a:rPr>
              <a:t>Gesetz gliedert sich in sechs Abschnitte</a:t>
            </a:r>
          </a:p>
          <a:p>
            <a:r>
              <a:rPr lang="de-AT" sz="2400" dirty="0" smtClean="0">
                <a:latin typeface="Arial Narrow" pitchFamily="34" charset="0"/>
              </a:rPr>
              <a:t>Allgemeine Bestimmungen</a:t>
            </a:r>
          </a:p>
          <a:p>
            <a:r>
              <a:rPr lang="de-AT" sz="2400" dirty="0" smtClean="0">
                <a:latin typeface="Arial Narrow" pitchFamily="34" charset="0"/>
              </a:rPr>
              <a:t>Aufgaben des Landesarchivs</a:t>
            </a:r>
          </a:p>
          <a:p>
            <a:r>
              <a:rPr lang="de-AT" sz="2400" dirty="0" smtClean="0">
                <a:latin typeface="Arial Narrow" pitchFamily="34" charset="0"/>
              </a:rPr>
              <a:t>Archivierung</a:t>
            </a:r>
          </a:p>
          <a:p>
            <a:r>
              <a:rPr lang="de-AT" sz="2400" dirty="0" smtClean="0">
                <a:latin typeface="Arial Narrow" pitchFamily="34" charset="0"/>
              </a:rPr>
              <a:t>Zugang und Nutzung des Archivgutes</a:t>
            </a:r>
          </a:p>
          <a:p>
            <a:r>
              <a:rPr lang="de-AT" sz="2400" dirty="0" smtClean="0">
                <a:latin typeface="Arial Narrow" pitchFamily="34" charset="0"/>
              </a:rPr>
              <a:t>Kommunales Archivwesen</a:t>
            </a:r>
          </a:p>
          <a:p>
            <a:r>
              <a:rPr lang="de-AT" sz="2400" dirty="0" smtClean="0">
                <a:latin typeface="Arial Narrow" pitchFamily="34" charset="0"/>
              </a:rPr>
              <a:t>Schlussbestimmungen</a:t>
            </a:r>
          </a:p>
          <a:p>
            <a:endParaRPr lang="de-AT" sz="24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/>
          <a:lstStyle/>
          <a:p>
            <a:r>
              <a:rPr lang="de-DE" dirty="0" smtClean="0">
                <a:solidFill>
                  <a:srgbClr val="800000"/>
                </a:solidFill>
                <a:latin typeface="Arial Narrow" pitchFamily="34" charset="0"/>
              </a:rPr>
              <a:t>Archivprofil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  <a:t>Das Archivprofil – </a:t>
            </a:r>
            <a:br>
              <a:rPr lang="de-DE" sz="3200" dirty="0" smtClean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2800" dirty="0" smtClean="0">
                <a:solidFill>
                  <a:srgbClr val="800000"/>
                </a:solidFill>
                <a:latin typeface="Arial Narrow" pitchFamily="34" charset="0"/>
              </a:rPr>
              <a:t>Aufgaben des </a:t>
            </a:r>
            <a:r>
              <a:rPr lang="de-DE" sz="2800" dirty="0">
                <a:solidFill>
                  <a:srgbClr val="800000"/>
                </a:solidFill>
                <a:latin typeface="Arial Narrow" pitchFamily="34" charset="0"/>
              </a:rPr>
              <a:t>L</a:t>
            </a:r>
            <a:r>
              <a:rPr lang="de-DE" sz="2800" dirty="0" smtClean="0">
                <a:solidFill>
                  <a:srgbClr val="800000"/>
                </a:solidFill>
                <a:latin typeface="Arial Narrow" pitchFamily="34" charset="0"/>
              </a:rPr>
              <a:t>andesarchivs laut Gesetz</a:t>
            </a:r>
            <a:endParaRPr lang="de-DE" sz="28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2400" dirty="0">
                <a:latin typeface="Arial Narrow" panose="020B0606020202030204" pitchFamily="34" charset="0"/>
              </a:rPr>
              <a:t>Bewertung von Schriftgut und Archivierung von Archivgut des Archivträgers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geordnete </a:t>
            </a:r>
            <a:r>
              <a:rPr lang="de-AT" sz="2400" dirty="0">
                <a:latin typeface="Arial Narrow" panose="020B0606020202030204" pitchFamily="34" charset="0"/>
              </a:rPr>
              <a:t>Archivierung </a:t>
            </a:r>
            <a:r>
              <a:rPr lang="de-AT" sz="2400" dirty="0" smtClean="0">
                <a:latin typeface="Arial Narrow" panose="020B0606020202030204" pitchFamily="34" charset="0"/>
              </a:rPr>
              <a:t>(</a:t>
            </a:r>
            <a:r>
              <a:rPr lang="de-AT" sz="2400" dirty="0">
                <a:latin typeface="Arial Narrow" panose="020B0606020202030204" pitchFamily="34" charset="0"/>
              </a:rPr>
              <a:t>Bestandserhaltung, Ordnung und Erschließung etc</a:t>
            </a:r>
            <a:r>
              <a:rPr lang="de-AT" sz="2400" dirty="0" smtClean="0">
                <a:latin typeface="Arial Narrow" panose="020B0606020202030204" pitchFamily="34" charset="0"/>
              </a:rPr>
              <a:t>.)</a:t>
            </a:r>
          </a:p>
          <a:p>
            <a:r>
              <a:rPr lang="de-AT" sz="2400" dirty="0">
                <a:latin typeface="Arial Narrow" panose="020B0606020202030204" pitchFamily="34" charset="0"/>
              </a:rPr>
              <a:t>Erwerb, Übernahme und Archivierung von Archivgut Dritter, sofern dessen Erhaltung im Interesse des Landes </a:t>
            </a:r>
            <a:r>
              <a:rPr lang="de-AT" sz="2400" dirty="0" smtClean="0">
                <a:latin typeface="Arial Narrow" panose="020B0606020202030204" pitchFamily="34" charset="0"/>
              </a:rPr>
              <a:t>liegt</a:t>
            </a:r>
          </a:p>
          <a:p>
            <a:pPr marL="0" indent="0">
              <a:buNone/>
            </a:pPr>
            <a:endParaRPr lang="de-AT" sz="2400" dirty="0" smtClean="0">
              <a:latin typeface="Arial Narrow" panose="020B0606020202030204" pitchFamily="34" charset="0"/>
            </a:endParaRPr>
          </a:p>
        </p:txBody>
      </p:sp>
      <p:pic>
        <p:nvPicPr>
          <p:cNvPr id="6" name="Picture 6" descr="Wasserleitun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2132856"/>
            <a:ext cx="4038600" cy="28048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800000"/>
                </a:solidFill>
                <a:latin typeface="Arial Narrow" pitchFamily="34" charset="0"/>
              </a:rPr>
              <a:t>Das Archivprofil – </a:t>
            </a:r>
            <a:br>
              <a:rPr lang="de-DE" sz="3200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2800" dirty="0">
                <a:solidFill>
                  <a:srgbClr val="800000"/>
                </a:solidFill>
                <a:latin typeface="Arial Narrow" pitchFamily="34" charset="0"/>
              </a:rPr>
              <a:t>Aufgaben des Landesarchivs laut </a:t>
            </a:r>
            <a:r>
              <a:rPr lang="de-DE" sz="2800" dirty="0" smtClean="0">
                <a:solidFill>
                  <a:srgbClr val="800000"/>
                </a:solidFill>
                <a:latin typeface="Arial Narrow" pitchFamily="34" charset="0"/>
              </a:rPr>
              <a:t>Gesetz</a:t>
            </a:r>
            <a:endParaRPr lang="de-DE" sz="28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de-AT" sz="2400" dirty="0">
                <a:latin typeface="Arial Narrow" panose="020B0606020202030204" pitchFamily="34" charset="0"/>
              </a:rPr>
              <a:t>Bereitstellung des Archivgutes zur Nutzung sowie archivfachliche Beratung, Beratung bei der Bearbeitung, Recherche und Forschungen im Archivgut</a:t>
            </a:r>
          </a:p>
          <a:p>
            <a:r>
              <a:rPr lang="de-AT" sz="2400" dirty="0">
                <a:latin typeface="Arial Narrow" panose="020B0606020202030204" pitchFamily="34" charset="0"/>
              </a:rPr>
              <a:t>Ausarbeitung von gutachterlichen Stellungnahmen und Beratung bei Fachfragen</a:t>
            </a:r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5" name="Picture 8" descr="Stmk-Landesarchiv-Beratung-S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4008" y="1916832"/>
            <a:ext cx="4038600" cy="2947940"/>
          </a:xfrm>
        </p:spPr>
      </p:pic>
    </p:spTree>
    <p:extLst>
      <p:ext uri="{BB962C8B-B14F-4D97-AF65-F5344CB8AC3E}">
        <p14:creationId xmlns:p14="http://schemas.microsoft.com/office/powerpoint/2010/main" val="1965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800000"/>
                </a:solidFill>
                <a:latin typeface="Arial Narrow" pitchFamily="34" charset="0"/>
              </a:rPr>
              <a:t>Das Archivprofil – </a:t>
            </a:r>
            <a:br>
              <a:rPr lang="de-DE" sz="3200" dirty="0">
                <a:solidFill>
                  <a:srgbClr val="800000"/>
                </a:solidFill>
                <a:latin typeface="Arial Narrow" pitchFamily="34" charset="0"/>
              </a:rPr>
            </a:br>
            <a:r>
              <a:rPr lang="de-DE" sz="2800" dirty="0">
                <a:solidFill>
                  <a:srgbClr val="800000"/>
                </a:solidFill>
                <a:latin typeface="Arial Narrow" pitchFamily="34" charset="0"/>
              </a:rPr>
              <a:t>Aufgaben des Landesarchivs laut </a:t>
            </a:r>
            <a:r>
              <a:rPr lang="de-DE" sz="2800" dirty="0" smtClean="0">
                <a:solidFill>
                  <a:srgbClr val="800000"/>
                </a:solidFill>
                <a:latin typeface="Arial Narrow" pitchFamily="34" charset="0"/>
              </a:rPr>
              <a:t>Gesetz</a:t>
            </a:r>
            <a:endParaRPr lang="de-DE" sz="280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AT" sz="2400" dirty="0">
                <a:latin typeface="Arial Narrow" panose="020B0606020202030204" pitchFamily="34" charset="0"/>
              </a:rPr>
              <a:t>Wissenschaftliche Forschung und die Veröffentlichung und Vermittlung wissenschaftlicher </a:t>
            </a:r>
            <a:r>
              <a:rPr lang="de-AT" sz="2400" dirty="0" smtClean="0">
                <a:latin typeface="Arial Narrow" panose="020B0606020202030204" pitchFamily="34" charset="0"/>
              </a:rPr>
              <a:t>Erkenntnisse</a:t>
            </a:r>
          </a:p>
          <a:p>
            <a:r>
              <a:rPr lang="de-AT" sz="2400" dirty="0" smtClean="0">
                <a:latin typeface="Arial Narrow" panose="020B0606020202030204" pitchFamily="34" charset="0"/>
              </a:rPr>
              <a:t>Durchführung </a:t>
            </a:r>
            <a:r>
              <a:rPr lang="de-AT" sz="2400" dirty="0">
                <a:latin typeface="Arial Narrow" panose="020B0606020202030204" pitchFamily="34" charset="0"/>
              </a:rPr>
              <a:t>und Teilnahme an archivfachlichen, historischen und landeskundlichen Forschungsvorhaben </a:t>
            </a:r>
            <a:endParaRPr lang="de-AT" sz="2400" dirty="0" smtClean="0">
              <a:latin typeface="Arial Narrow" panose="020B0606020202030204" pitchFamily="34" charset="0"/>
            </a:endParaRPr>
          </a:p>
          <a:p>
            <a:r>
              <a:rPr lang="de-AT" sz="2400" dirty="0" smtClean="0">
                <a:latin typeface="Arial Narrow" panose="020B0606020202030204" pitchFamily="34" charset="0"/>
              </a:rPr>
              <a:t>Vertretung </a:t>
            </a:r>
            <a:r>
              <a:rPr lang="de-AT" sz="2400" dirty="0">
                <a:latin typeface="Arial Narrow" panose="020B0606020202030204" pitchFamily="34" charset="0"/>
              </a:rPr>
              <a:t>des Landes in nationalen und internationalen, den Aufgabenbereich des Landesarchivs betreffenden Fachgremien</a:t>
            </a:r>
            <a:endParaRPr lang="de-AT" sz="2400" dirty="0" smtClean="0">
              <a:latin typeface="Arial Narrow" pitchFamily="34" charset="0"/>
            </a:endParaRPr>
          </a:p>
        </p:txBody>
      </p:sp>
      <p:pic>
        <p:nvPicPr>
          <p:cNvPr id="1026" name="Picture 2" descr="L:\12_TRANSFER\Österreichischer-Archivtag-2015\_A4W6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038600" cy="2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11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Microsoft Office PowerPoint</Application>
  <PresentationFormat>Bildschirmpräsentation (4:3)</PresentationFormat>
  <Paragraphs>218</Paragraphs>
  <Slides>44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5" baseType="lpstr">
      <vt:lpstr>Larissa-Design</vt:lpstr>
      <vt:lpstr>(Nicht nur)  „Gedächtnis des Landes“  Struktur, Profil und Herausforderungen eines modernen Archivbetriebes</vt:lpstr>
      <vt:lpstr>Das Steiermärkische Landesarchiv 2015</vt:lpstr>
      <vt:lpstr>Rechtliche Grundlagen</vt:lpstr>
      <vt:lpstr>Rechtliche Grundlagen</vt:lpstr>
      <vt:lpstr>Rechtliche Grundlagen</vt:lpstr>
      <vt:lpstr>Archivprofil</vt:lpstr>
      <vt:lpstr>Das Archivprofil –  Aufgaben des Landesarchivs laut Gesetz</vt:lpstr>
      <vt:lpstr>Das Archivprofil –  Aufgaben des Landesarchivs laut Gesetz</vt:lpstr>
      <vt:lpstr>Das Archivprofil –  Aufgaben des Landesarchivs laut Gesetz</vt:lpstr>
      <vt:lpstr>Status und Struktur</vt:lpstr>
      <vt:lpstr>Status und Struktur</vt:lpstr>
      <vt:lpstr>Status und Struktur</vt:lpstr>
      <vt:lpstr>Status und Struktur</vt:lpstr>
      <vt:lpstr>Bewerten und Übernehmen,  Ordnen und Erschließen</vt:lpstr>
      <vt:lpstr>Bewerten und Übernehmen</vt:lpstr>
      <vt:lpstr>Bewerten und Übernehmen</vt:lpstr>
      <vt:lpstr>Bewerten und Übernehmen</vt:lpstr>
      <vt:lpstr>Bewerten und Übernehmen</vt:lpstr>
      <vt:lpstr>Ordnen und Erschließen</vt:lpstr>
      <vt:lpstr>Ordnen und Erschließen</vt:lpstr>
      <vt:lpstr>Ordnen und Erschließen</vt:lpstr>
      <vt:lpstr>Bestandserhaltung</vt:lpstr>
      <vt:lpstr>Bestandserhaltung</vt:lpstr>
      <vt:lpstr>Bestandserhaltung – Depot</vt:lpstr>
      <vt:lpstr>Werkstätte für Restaurierung</vt:lpstr>
      <vt:lpstr>Werkstätte für Restaurierung</vt:lpstr>
      <vt:lpstr>Restaurierwerkstätte</vt:lpstr>
      <vt:lpstr>Handbuchbinderei</vt:lpstr>
      <vt:lpstr>Studio für Reprografie und Medienkonvertierung</vt:lpstr>
      <vt:lpstr>Beratung und Benützung</vt:lpstr>
      <vt:lpstr>Beratung und Benützung</vt:lpstr>
      <vt:lpstr>Beratung und Benützung</vt:lpstr>
      <vt:lpstr>Archivschutz und  archivfachliche Beratung</vt:lpstr>
      <vt:lpstr>Archivschutz und archivfachliche Beratung</vt:lpstr>
      <vt:lpstr>Ortsnamenkommission und Gemeindeheraldik</vt:lpstr>
      <vt:lpstr>Wissenschaft und Forschung</vt:lpstr>
      <vt:lpstr>Wissenschaft und Forschung</vt:lpstr>
      <vt:lpstr>Wissenschaft und Forschung</vt:lpstr>
      <vt:lpstr>Wissenschaft und Forschung</vt:lpstr>
      <vt:lpstr>Vermittlung und Fortbildung</vt:lpstr>
      <vt:lpstr>Archivspezifische Vermittlung und (interne) Fortbildung</vt:lpstr>
      <vt:lpstr>Lehrlingsausbildung</vt:lpstr>
      <vt:lpstr>PowerPoint-Präsentation</vt:lpstr>
      <vt:lpstr>Herzlichen Dank!</vt:lpstr>
    </vt:vector>
  </TitlesOfParts>
  <Company>Amt der Stmk. Landesregierung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Landesstandard</dc:creator>
  <cp:lastModifiedBy>Peter Wiesflecker</cp:lastModifiedBy>
  <cp:revision>167</cp:revision>
  <cp:lastPrinted>2015-11-21T14:40:30Z</cp:lastPrinted>
  <dcterms:created xsi:type="dcterms:W3CDTF">2011-03-14T08:25:09Z</dcterms:created>
  <dcterms:modified xsi:type="dcterms:W3CDTF">2015-11-23T12:58:56Z</dcterms:modified>
</cp:coreProperties>
</file>