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67" r:id="rId3"/>
    <p:sldId id="269" r:id="rId4"/>
    <p:sldId id="268" r:id="rId5"/>
    <p:sldId id="270" r:id="rId6"/>
    <p:sldId id="271" r:id="rId7"/>
    <p:sldId id="260" r:id="rId8"/>
    <p:sldId id="258" r:id="rId9"/>
    <p:sldId id="259" r:id="rId10"/>
    <p:sldId id="273" r:id="rId11"/>
    <p:sldId id="262" r:id="rId12"/>
    <p:sldId id="278" r:id="rId13"/>
    <p:sldId id="279" r:id="rId14"/>
    <p:sldId id="280" r:id="rId15"/>
    <p:sldId id="263" r:id="rId16"/>
    <p:sldId id="274" r:id="rId17"/>
    <p:sldId id="275" r:id="rId18"/>
    <p:sldId id="276" r:id="rId19"/>
    <p:sldId id="277" r:id="rId20"/>
    <p:sldId id="264" r:id="rId21"/>
    <p:sldId id="299" r:id="rId22"/>
    <p:sldId id="282" r:id="rId23"/>
    <p:sldId id="283" r:id="rId24"/>
    <p:sldId id="284" r:id="rId25"/>
    <p:sldId id="285" r:id="rId26"/>
    <p:sldId id="286" r:id="rId27"/>
    <p:sldId id="287" r:id="rId28"/>
    <p:sldId id="300" r:id="rId29"/>
    <p:sldId id="288" r:id="rId30"/>
    <p:sldId id="301" r:id="rId31"/>
    <p:sldId id="289" r:id="rId32"/>
    <p:sldId id="290" r:id="rId33"/>
    <p:sldId id="291" r:id="rId34"/>
    <p:sldId id="293" r:id="rId35"/>
    <p:sldId id="294" r:id="rId36"/>
    <p:sldId id="295" r:id="rId37"/>
    <p:sldId id="296" r:id="rId38"/>
    <p:sldId id="297" r:id="rId39"/>
    <p:sldId id="298" r:id="rId40"/>
    <p:sldId id="304" r:id="rId41"/>
    <p:sldId id="302" r:id="rId42"/>
    <p:sldId id="303" r:id="rId43"/>
    <p:sldId id="266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AT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Charters</c:v>
                </c:pt>
                <c:pt idx="1">
                  <c:v>Abstracts</c:v>
                </c:pt>
                <c:pt idx="2">
                  <c:v>Transcriptions</c:v>
                </c:pt>
                <c:pt idx="3">
                  <c:v>Images</c:v>
                </c:pt>
                <c:pt idx="4">
                  <c:v>Persons</c:v>
                </c:pt>
                <c:pt idx="5">
                  <c:v>Places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411762</c:v>
                </c:pt>
                <c:pt idx="1">
                  <c:v>330796</c:v>
                </c:pt>
                <c:pt idx="2">
                  <c:v>69118</c:v>
                </c:pt>
                <c:pt idx="3">
                  <c:v>596158</c:v>
                </c:pt>
                <c:pt idx="4">
                  <c:v>94686</c:v>
                </c:pt>
                <c:pt idx="5">
                  <c:v>75566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326-4F8F-AE8F-0F2900599E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195041792"/>
        <c:axId val="193977664"/>
      </c:barChart>
      <c:catAx>
        <c:axId val="195041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93977664"/>
        <c:crosses val="autoZero"/>
        <c:auto val="1"/>
        <c:lblAlgn val="ctr"/>
        <c:lblOffset val="100"/>
        <c:noMultiLvlLbl val="0"/>
      </c:catAx>
      <c:valAx>
        <c:axId val="193977664"/>
        <c:scaling>
          <c:orientation val="minMax"/>
          <c:max val="60000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9504179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C68F89-C75B-44EF-BCAF-1B6360DF300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66F0168-624B-48B3-A2F4-7A496B5B4C49}">
      <dgm:prSet/>
      <dgm:spPr/>
      <dgm:t>
        <a:bodyPr/>
        <a:lstStyle/>
        <a:p>
          <a:pPr rtl="0"/>
          <a:r>
            <a:rPr lang="en-GB" dirty="0" smtClean="0"/>
            <a:t>Online </a:t>
          </a:r>
          <a:r>
            <a:rPr lang="en-GB" dirty="0" err="1" smtClean="0"/>
            <a:t>Datenbank</a:t>
          </a:r>
          <a:r>
            <a:rPr lang="en-GB" dirty="0" smtClean="0"/>
            <a:t> </a:t>
          </a:r>
          <a:r>
            <a:rPr lang="en-GB" dirty="0" err="1" smtClean="0"/>
            <a:t>für</a:t>
          </a:r>
          <a:r>
            <a:rPr lang="en-GB" dirty="0" smtClean="0"/>
            <a:t> </a:t>
          </a:r>
          <a:r>
            <a:rPr lang="en-GB" dirty="0" err="1" smtClean="0"/>
            <a:t>mittelalterl</a:t>
          </a:r>
          <a:r>
            <a:rPr lang="en-GB" dirty="0" smtClean="0"/>
            <a:t>. u. </a:t>
          </a:r>
          <a:r>
            <a:rPr lang="en-GB" dirty="0" err="1" smtClean="0"/>
            <a:t>frühneuzeitl</a:t>
          </a:r>
          <a:r>
            <a:rPr lang="en-GB" dirty="0" smtClean="0"/>
            <a:t>. </a:t>
          </a:r>
          <a:r>
            <a:rPr lang="en-GB" dirty="0" err="1" smtClean="0"/>
            <a:t>Urkunden</a:t>
          </a:r>
          <a:endParaRPr lang="en-GB" dirty="0"/>
        </a:p>
      </dgm:t>
    </dgm:pt>
    <dgm:pt modelId="{AAD2C820-6158-403F-8427-B35B382D18B7}" type="parTrans" cxnId="{930681E4-91F7-4857-8998-E1285B78BBC1}">
      <dgm:prSet/>
      <dgm:spPr/>
      <dgm:t>
        <a:bodyPr/>
        <a:lstStyle/>
        <a:p>
          <a:endParaRPr lang="en-US"/>
        </a:p>
      </dgm:t>
    </dgm:pt>
    <dgm:pt modelId="{F1348E4F-4A94-41C5-9C69-90452178E5A2}" type="sibTrans" cxnId="{930681E4-91F7-4857-8998-E1285B78BBC1}">
      <dgm:prSet/>
      <dgm:spPr/>
      <dgm:t>
        <a:bodyPr/>
        <a:lstStyle/>
        <a:p>
          <a:endParaRPr lang="en-US"/>
        </a:p>
      </dgm:t>
    </dgm:pt>
    <dgm:pt modelId="{192717CF-0F79-4B68-9F65-C58CA7A65234}">
      <dgm:prSet/>
      <dgm:spPr/>
      <dgm:t>
        <a:bodyPr/>
        <a:lstStyle/>
        <a:p>
          <a:pPr rtl="0"/>
          <a:r>
            <a:rPr lang="en-GB" dirty="0" err="1" smtClean="0"/>
            <a:t>Kollaborative</a:t>
          </a:r>
          <a:r>
            <a:rPr lang="en-GB" dirty="0" smtClean="0"/>
            <a:t> </a:t>
          </a:r>
          <a:r>
            <a:rPr lang="en-GB" dirty="0" err="1" smtClean="0"/>
            <a:t>Plattform</a:t>
          </a:r>
          <a:r>
            <a:rPr lang="en-GB" dirty="0" smtClean="0"/>
            <a:t> und Editor</a:t>
          </a:r>
          <a:endParaRPr lang="en-GB" dirty="0"/>
        </a:p>
      </dgm:t>
    </dgm:pt>
    <dgm:pt modelId="{DD95C73F-F60E-4637-AA01-7468247EC79F}" type="parTrans" cxnId="{8B7A6CE5-CF9A-4CB0-8872-4AC63F49D706}">
      <dgm:prSet/>
      <dgm:spPr/>
      <dgm:t>
        <a:bodyPr/>
        <a:lstStyle/>
        <a:p>
          <a:endParaRPr lang="en-US"/>
        </a:p>
      </dgm:t>
    </dgm:pt>
    <dgm:pt modelId="{285DBBF3-08B0-46A7-9C34-8AABA3FB1C7E}" type="sibTrans" cxnId="{8B7A6CE5-CF9A-4CB0-8872-4AC63F49D706}">
      <dgm:prSet/>
      <dgm:spPr/>
      <dgm:t>
        <a:bodyPr/>
        <a:lstStyle/>
        <a:p>
          <a:endParaRPr lang="en-US"/>
        </a:p>
      </dgm:t>
    </dgm:pt>
    <dgm:pt modelId="{3E3B9C98-DAA3-4072-AB73-25DDE4332F39}">
      <dgm:prSet/>
      <dgm:spPr/>
      <dgm:t>
        <a:bodyPr/>
        <a:lstStyle/>
        <a:p>
          <a:pPr rtl="0"/>
          <a:r>
            <a:rPr lang="en-GB" dirty="0" smtClean="0"/>
            <a:t>Ca. 400.000 </a:t>
          </a:r>
          <a:r>
            <a:rPr lang="en-GB" dirty="0" err="1" smtClean="0"/>
            <a:t>Urkunden</a:t>
          </a:r>
          <a:r>
            <a:rPr lang="en-GB" dirty="0" smtClean="0"/>
            <a:t> </a:t>
          </a:r>
          <a:r>
            <a:rPr lang="en-GB" dirty="0" err="1" smtClean="0"/>
            <a:t>aus</a:t>
          </a:r>
          <a:r>
            <a:rPr lang="en-GB" dirty="0" smtClean="0"/>
            <a:t> </a:t>
          </a:r>
          <a:r>
            <a:rPr lang="en-GB" dirty="0" err="1" smtClean="0"/>
            <a:t>über</a:t>
          </a:r>
          <a:r>
            <a:rPr lang="en-GB" dirty="0" smtClean="0"/>
            <a:t> 130 </a:t>
          </a:r>
          <a:r>
            <a:rPr lang="en-GB" dirty="0" err="1" smtClean="0"/>
            <a:t>europ</a:t>
          </a:r>
          <a:r>
            <a:rPr lang="en-GB" dirty="0" smtClean="0"/>
            <a:t>. </a:t>
          </a:r>
          <a:r>
            <a:rPr lang="en-GB" dirty="0" err="1" smtClean="0"/>
            <a:t>Archiven</a:t>
          </a:r>
          <a:endParaRPr lang="en-GB" dirty="0"/>
        </a:p>
      </dgm:t>
    </dgm:pt>
    <dgm:pt modelId="{E294F1BD-1532-4CDD-BF9F-2D4A7A4F9F07}" type="parTrans" cxnId="{F1747365-FC29-4186-8AB9-7C027F08D3EC}">
      <dgm:prSet/>
      <dgm:spPr/>
      <dgm:t>
        <a:bodyPr/>
        <a:lstStyle/>
        <a:p>
          <a:endParaRPr lang="en-US"/>
        </a:p>
      </dgm:t>
    </dgm:pt>
    <dgm:pt modelId="{0F187EF1-E9DC-4D86-A3CB-D49E87EF3989}" type="sibTrans" cxnId="{F1747365-FC29-4186-8AB9-7C027F08D3EC}">
      <dgm:prSet/>
      <dgm:spPr/>
      <dgm:t>
        <a:bodyPr/>
        <a:lstStyle/>
        <a:p>
          <a:endParaRPr lang="en-US"/>
        </a:p>
      </dgm:t>
    </dgm:pt>
    <dgm:pt modelId="{400A1502-1D50-4558-80C8-923EE6B84B86}">
      <dgm:prSet/>
      <dgm:spPr/>
      <dgm:t>
        <a:bodyPr/>
        <a:lstStyle/>
        <a:p>
          <a:pPr rtl="0"/>
          <a:r>
            <a:rPr lang="en-GB" dirty="0" smtClean="0"/>
            <a:t>600.000 </a:t>
          </a:r>
          <a:r>
            <a:rPr lang="en-GB" dirty="0" err="1" smtClean="0"/>
            <a:t>digitale</a:t>
          </a:r>
          <a:r>
            <a:rPr lang="en-GB" dirty="0" smtClean="0"/>
            <a:t> </a:t>
          </a:r>
          <a:r>
            <a:rPr lang="en-GB" dirty="0" err="1" smtClean="0"/>
            <a:t>Bilder</a:t>
          </a:r>
          <a:endParaRPr lang="en-GB" dirty="0"/>
        </a:p>
      </dgm:t>
    </dgm:pt>
    <dgm:pt modelId="{4D4A9AF8-3F16-4B96-BC3E-E445388D3025}" type="parTrans" cxnId="{9942D2FD-6F9D-4C3E-8294-97540D63B8CD}">
      <dgm:prSet/>
      <dgm:spPr/>
      <dgm:t>
        <a:bodyPr/>
        <a:lstStyle/>
        <a:p>
          <a:endParaRPr lang="en-US"/>
        </a:p>
      </dgm:t>
    </dgm:pt>
    <dgm:pt modelId="{0A6D490E-A2DF-4828-9CD2-637EAAE03454}" type="sibTrans" cxnId="{9942D2FD-6F9D-4C3E-8294-97540D63B8CD}">
      <dgm:prSet/>
      <dgm:spPr/>
      <dgm:t>
        <a:bodyPr/>
        <a:lstStyle/>
        <a:p>
          <a:endParaRPr lang="en-US"/>
        </a:p>
      </dgm:t>
    </dgm:pt>
    <dgm:pt modelId="{7826F178-517B-4F5D-9648-F43194AE6764}">
      <dgm:prSet/>
      <dgm:spPr/>
      <dgm:t>
        <a:bodyPr/>
        <a:lstStyle/>
        <a:p>
          <a:pPr rtl="0"/>
          <a:r>
            <a:rPr lang="en-GB" dirty="0" err="1" smtClean="0"/>
            <a:t>Basiert</a:t>
          </a:r>
          <a:r>
            <a:rPr lang="en-GB" dirty="0" smtClean="0"/>
            <a:t> auf </a:t>
          </a:r>
          <a:r>
            <a:rPr lang="en-GB" dirty="0" err="1" smtClean="0"/>
            <a:t>offenen</a:t>
          </a:r>
          <a:r>
            <a:rPr lang="en-GB" dirty="0" smtClean="0"/>
            <a:t> Standards</a:t>
          </a:r>
          <a:endParaRPr lang="en-GB" dirty="0"/>
        </a:p>
      </dgm:t>
    </dgm:pt>
    <dgm:pt modelId="{CCB097FF-48A7-40E4-9A39-30B7CDC5C1ED}" type="parTrans" cxnId="{78C864A6-32CF-4415-B30C-6F1771F897B9}">
      <dgm:prSet/>
      <dgm:spPr/>
      <dgm:t>
        <a:bodyPr/>
        <a:lstStyle/>
        <a:p>
          <a:endParaRPr lang="en-US"/>
        </a:p>
      </dgm:t>
    </dgm:pt>
    <dgm:pt modelId="{AC099A1B-8169-4167-AED1-C346473D6371}" type="sibTrans" cxnId="{78C864A6-32CF-4415-B30C-6F1771F897B9}">
      <dgm:prSet/>
      <dgm:spPr/>
      <dgm:t>
        <a:bodyPr/>
        <a:lstStyle/>
        <a:p>
          <a:endParaRPr lang="en-US"/>
        </a:p>
      </dgm:t>
    </dgm:pt>
    <dgm:pt modelId="{E15AB06A-1D22-4B62-9959-976235F129D0}">
      <dgm:prSet/>
      <dgm:spPr/>
      <dgm:t>
        <a:bodyPr/>
        <a:lstStyle/>
        <a:p>
          <a:pPr rtl="0"/>
          <a:r>
            <a:rPr lang="en-GB" dirty="0" err="1" smtClean="0"/>
            <a:t>Kostenlose</a:t>
          </a:r>
          <a:r>
            <a:rPr lang="en-GB" dirty="0" smtClean="0"/>
            <a:t> </a:t>
          </a:r>
          <a:r>
            <a:rPr lang="en-GB" dirty="0" err="1" smtClean="0"/>
            <a:t>Benützung</a:t>
          </a:r>
          <a:endParaRPr lang="en-GB" dirty="0"/>
        </a:p>
      </dgm:t>
    </dgm:pt>
    <dgm:pt modelId="{50ABE401-0FA0-49B0-8D4E-704EBDF727C3}" type="parTrans" cxnId="{8C837978-11B3-4DBB-AF4E-996CEB6B140C}">
      <dgm:prSet/>
      <dgm:spPr/>
      <dgm:t>
        <a:bodyPr/>
        <a:lstStyle/>
        <a:p>
          <a:endParaRPr lang="en-US"/>
        </a:p>
      </dgm:t>
    </dgm:pt>
    <dgm:pt modelId="{742AAF44-7D7E-469E-9990-D35636583EDE}" type="sibTrans" cxnId="{8C837978-11B3-4DBB-AF4E-996CEB6B140C}">
      <dgm:prSet/>
      <dgm:spPr/>
      <dgm:t>
        <a:bodyPr/>
        <a:lstStyle/>
        <a:p>
          <a:endParaRPr lang="en-US"/>
        </a:p>
      </dgm:t>
    </dgm:pt>
    <dgm:pt modelId="{5A78775C-168A-4A61-BDAD-6E0DD0259BB8}" type="pres">
      <dgm:prSet presAssocID="{89C68F89-C75B-44EF-BCAF-1B6360DF30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F0770BC3-48BC-4EF1-9050-0A684D8FD73F}" type="pres">
      <dgm:prSet presAssocID="{666F0168-624B-48B3-A2F4-7A496B5B4C49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9B3B1CEC-F835-495A-8942-379314B1E3B3}" type="pres">
      <dgm:prSet presAssocID="{F1348E4F-4A94-41C5-9C69-90452178E5A2}" presName="spacer" presStyleCnt="0"/>
      <dgm:spPr/>
    </dgm:pt>
    <dgm:pt modelId="{2F64E88F-A51A-4464-A4D7-E5A97FF9A29F}" type="pres">
      <dgm:prSet presAssocID="{192717CF-0F79-4B68-9F65-C58CA7A65234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E23729D3-7C12-4170-9F43-D25A365F40E2}" type="pres">
      <dgm:prSet presAssocID="{285DBBF3-08B0-46A7-9C34-8AABA3FB1C7E}" presName="spacer" presStyleCnt="0"/>
      <dgm:spPr/>
    </dgm:pt>
    <dgm:pt modelId="{154592F2-E466-4DB8-BCEC-609EE87BAB77}" type="pres">
      <dgm:prSet presAssocID="{3E3B9C98-DAA3-4072-AB73-25DDE4332F39}" presName="parentText" presStyleLbl="node1" presStyleIdx="2" presStyleCnt="6" custLinFactNeighborY="37798">
        <dgm:presLayoutVars>
          <dgm:chMax val="0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897EAA11-A06B-4504-AE0B-E5F2BEF08807}" type="pres">
      <dgm:prSet presAssocID="{0F187EF1-E9DC-4D86-A3CB-D49E87EF3989}" presName="spacer" presStyleCnt="0"/>
      <dgm:spPr/>
    </dgm:pt>
    <dgm:pt modelId="{544941F1-1C6C-4C58-B37B-6AFD304011CF}" type="pres">
      <dgm:prSet presAssocID="{400A1502-1D50-4558-80C8-923EE6B84B86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788E54AD-B540-4FA4-9664-0C1C0AE409D5}" type="pres">
      <dgm:prSet presAssocID="{0A6D490E-A2DF-4828-9CD2-637EAAE03454}" presName="spacer" presStyleCnt="0"/>
      <dgm:spPr/>
    </dgm:pt>
    <dgm:pt modelId="{A04E4703-0FD4-4D04-BCF3-B541E3BE5DD8}" type="pres">
      <dgm:prSet presAssocID="{7826F178-517B-4F5D-9648-F43194AE6764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834D8C32-0915-4AD3-8D91-6BE7A30EE0CA}" type="pres">
      <dgm:prSet presAssocID="{AC099A1B-8169-4167-AED1-C346473D6371}" presName="spacer" presStyleCnt="0"/>
      <dgm:spPr/>
    </dgm:pt>
    <dgm:pt modelId="{56204F9A-1C79-43ED-85FB-F174BFE143CB}" type="pres">
      <dgm:prSet presAssocID="{E15AB06A-1D22-4B62-9959-976235F129D0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7AF35BBC-3253-4BB6-94FA-3EBAB7FB509F}" type="presOf" srcId="{E15AB06A-1D22-4B62-9959-976235F129D0}" destId="{56204F9A-1C79-43ED-85FB-F174BFE143CB}" srcOrd="0" destOrd="0" presId="urn:microsoft.com/office/officeart/2005/8/layout/vList2"/>
    <dgm:cxn modelId="{B7347D06-8816-47B8-AA47-872E27D6C4B0}" type="presOf" srcId="{400A1502-1D50-4558-80C8-923EE6B84B86}" destId="{544941F1-1C6C-4C58-B37B-6AFD304011CF}" srcOrd="0" destOrd="0" presId="urn:microsoft.com/office/officeart/2005/8/layout/vList2"/>
    <dgm:cxn modelId="{752C34BA-1F7A-4582-80BD-C5DED1510D29}" type="presOf" srcId="{7826F178-517B-4F5D-9648-F43194AE6764}" destId="{A04E4703-0FD4-4D04-BCF3-B541E3BE5DD8}" srcOrd="0" destOrd="0" presId="urn:microsoft.com/office/officeart/2005/8/layout/vList2"/>
    <dgm:cxn modelId="{8C837978-11B3-4DBB-AF4E-996CEB6B140C}" srcId="{89C68F89-C75B-44EF-BCAF-1B6360DF3007}" destId="{E15AB06A-1D22-4B62-9959-976235F129D0}" srcOrd="5" destOrd="0" parTransId="{50ABE401-0FA0-49B0-8D4E-704EBDF727C3}" sibTransId="{742AAF44-7D7E-469E-9990-D35636583EDE}"/>
    <dgm:cxn modelId="{78C864A6-32CF-4415-B30C-6F1771F897B9}" srcId="{89C68F89-C75B-44EF-BCAF-1B6360DF3007}" destId="{7826F178-517B-4F5D-9648-F43194AE6764}" srcOrd="4" destOrd="0" parTransId="{CCB097FF-48A7-40E4-9A39-30B7CDC5C1ED}" sibTransId="{AC099A1B-8169-4167-AED1-C346473D6371}"/>
    <dgm:cxn modelId="{930681E4-91F7-4857-8998-E1285B78BBC1}" srcId="{89C68F89-C75B-44EF-BCAF-1B6360DF3007}" destId="{666F0168-624B-48B3-A2F4-7A496B5B4C49}" srcOrd="0" destOrd="0" parTransId="{AAD2C820-6158-403F-8427-B35B382D18B7}" sibTransId="{F1348E4F-4A94-41C5-9C69-90452178E5A2}"/>
    <dgm:cxn modelId="{BFB5CD7B-4990-4E71-99DB-08753CE6ACF4}" type="presOf" srcId="{666F0168-624B-48B3-A2F4-7A496B5B4C49}" destId="{F0770BC3-48BC-4EF1-9050-0A684D8FD73F}" srcOrd="0" destOrd="0" presId="urn:microsoft.com/office/officeart/2005/8/layout/vList2"/>
    <dgm:cxn modelId="{8B7A6CE5-CF9A-4CB0-8872-4AC63F49D706}" srcId="{89C68F89-C75B-44EF-BCAF-1B6360DF3007}" destId="{192717CF-0F79-4B68-9F65-C58CA7A65234}" srcOrd="1" destOrd="0" parTransId="{DD95C73F-F60E-4637-AA01-7468247EC79F}" sibTransId="{285DBBF3-08B0-46A7-9C34-8AABA3FB1C7E}"/>
    <dgm:cxn modelId="{9942D2FD-6F9D-4C3E-8294-97540D63B8CD}" srcId="{89C68F89-C75B-44EF-BCAF-1B6360DF3007}" destId="{400A1502-1D50-4558-80C8-923EE6B84B86}" srcOrd="3" destOrd="0" parTransId="{4D4A9AF8-3F16-4B96-BC3E-E445388D3025}" sibTransId="{0A6D490E-A2DF-4828-9CD2-637EAAE03454}"/>
    <dgm:cxn modelId="{75F25EC3-2EA0-40E5-AC1B-6D7C7FDF4A25}" type="presOf" srcId="{89C68F89-C75B-44EF-BCAF-1B6360DF3007}" destId="{5A78775C-168A-4A61-BDAD-6E0DD0259BB8}" srcOrd="0" destOrd="0" presId="urn:microsoft.com/office/officeart/2005/8/layout/vList2"/>
    <dgm:cxn modelId="{71BC03C6-3F83-4020-BD90-94902429F947}" type="presOf" srcId="{3E3B9C98-DAA3-4072-AB73-25DDE4332F39}" destId="{154592F2-E466-4DB8-BCEC-609EE87BAB77}" srcOrd="0" destOrd="0" presId="urn:microsoft.com/office/officeart/2005/8/layout/vList2"/>
    <dgm:cxn modelId="{F1747365-FC29-4186-8AB9-7C027F08D3EC}" srcId="{89C68F89-C75B-44EF-BCAF-1B6360DF3007}" destId="{3E3B9C98-DAA3-4072-AB73-25DDE4332F39}" srcOrd="2" destOrd="0" parTransId="{E294F1BD-1532-4CDD-BF9F-2D4A7A4F9F07}" sibTransId="{0F187EF1-E9DC-4D86-A3CB-D49E87EF3989}"/>
    <dgm:cxn modelId="{5FA9F83F-DC85-45B2-BA0C-5DAD02486B87}" type="presOf" srcId="{192717CF-0F79-4B68-9F65-C58CA7A65234}" destId="{2F64E88F-A51A-4464-A4D7-E5A97FF9A29F}" srcOrd="0" destOrd="0" presId="urn:microsoft.com/office/officeart/2005/8/layout/vList2"/>
    <dgm:cxn modelId="{5F1A58CC-9631-46A3-BB72-1545EEFFA82F}" type="presParOf" srcId="{5A78775C-168A-4A61-BDAD-6E0DD0259BB8}" destId="{F0770BC3-48BC-4EF1-9050-0A684D8FD73F}" srcOrd="0" destOrd="0" presId="urn:microsoft.com/office/officeart/2005/8/layout/vList2"/>
    <dgm:cxn modelId="{5FFC65B2-634B-443B-89D3-9C3E288EB298}" type="presParOf" srcId="{5A78775C-168A-4A61-BDAD-6E0DD0259BB8}" destId="{9B3B1CEC-F835-495A-8942-379314B1E3B3}" srcOrd="1" destOrd="0" presId="urn:microsoft.com/office/officeart/2005/8/layout/vList2"/>
    <dgm:cxn modelId="{0E391686-4736-44DC-908F-8A47F35ADC82}" type="presParOf" srcId="{5A78775C-168A-4A61-BDAD-6E0DD0259BB8}" destId="{2F64E88F-A51A-4464-A4D7-E5A97FF9A29F}" srcOrd="2" destOrd="0" presId="urn:microsoft.com/office/officeart/2005/8/layout/vList2"/>
    <dgm:cxn modelId="{3E512BA8-0918-4632-AFE0-37CB3E322CCD}" type="presParOf" srcId="{5A78775C-168A-4A61-BDAD-6E0DD0259BB8}" destId="{E23729D3-7C12-4170-9F43-D25A365F40E2}" srcOrd="3" destOrd="0" presId="urn:microsoft.com/office/officeart/2005/8/layout/vList2"/>
    <dgm:cxn modelId="{4989CE6A-7968-4B94-942D-66A907421668}" type="presParOf" srcId="{5A78775C-168A-4A61-BDAD-6E0DD0259BB8}" destId="{154592F2-E466-4DB8-BCEC-609EE87BAB77}" srcOrd="4" destOrd="0" presId="urn:microsoft.com/office/officeart/2005/8/layout/vList2"/>
    <dgm:cxn modelId="{D25EAB78-FA39-4AED-B59B-8C884C43442B}" type="presParOf" srcId="{5A78775C-168A-4A61-BDAD-6E0DD0259BB8}" destId="{897EAA11-A06B-4504-AE0B-E5F2BEF08807}" srcOrd="5" destOrd="0" presId="urn:microsoft.com/office/officeart/2005/8/layout/vList2"/>
    <dgm:cxn modelId="{4ADA9750-BDEB-441D-B0AA-D488DB224E8C}" type="presParOf" srcId="{5A78775C-168A-4A61-BDAD-6E0DD0259BB8}" destId="{544941F1-1C6C-4C58-B37B-6AFD304011CF}" srcOrd="6" destOrd="0" presId="urn:microsoft.com/office/officeart/2005/8/layout/vList2"/>
    <dgm:cxn modelId="{C0125E2D-016E-442C-BB25-FF9FB1E93B16}" type="presParOf" srcId="{5A78775C-168A-4A61-BDAD-6E0DD0259BB8}" destId="{788E54AD-B540-4FA4-9664-0C1C0AE409D5}" srcOrd="7" destOrd="0" presId="urn:microsoft.com/office/officeart/2005/8/layout/vList2"/>
    <dgm:cxn modelId="{14B04375-926E-47CD-8583-E5C375E2BB54}" type="presParOf" srcId="{5A78775C-168A-4A61-BDAD-6E0DD0259BB8}" destId="{A04E4703-0FD4-4D04-BCF3-B541E3BE5DD8}" srcOrd="8" destOrd="0" presId="urn:microsoft.com/office/officeart/2005/8/layout/vList2"/>
    <dgm:cxn modelId="{27123228-BA36-4B1E-8254-CD4B42277A5E}" type="presParOf" srcId="{5A78775C-168A-4A61-BDAD-6E0DD0259BB8}" destId="{834D8C32-0915-4AD3-8D91-6BE7A30EE0CA}" srcOrd="9" destOrd="0" presId="urn:microsoft.com/office/officeart/2005/8/layout/vList2"/>
    <dgm:cxn modelId="{25D1C852-8748-4B43-9885-CF348090B484}" type="presParOf" srcId="{5A78775C-168A-4A61-BDAD-6E0DD0259BB8}" destId="{56204F9A-1C79-43ED-85FB-F174BFE143CB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770BC3-48BC-4EF1-9050-0A684D8FD73F}">
      <dsp:nvSpPr>
        <dsp:cNvPr id="0" name=""/>
        <dsp:cNvSpPr/>
      </dsp:nvSpPr>
      <dsp:spPr>
        <a:xfrm>
          <a:off x="0" y="287644"/>
          <a:ext cx="6535023" cy="479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Online </a:t>
          </a:r>
          <a:r>
            <a:rPr lang="en-GB" sz="2000" kern="1200" dirty="0" err="1" smtClean="0"/>
            <a:t>Datenbank</a:t>
          </a:r>
          <a:r>
            <a:rPr lang="en-GB" sz="2000" kern="1200" dirty="0" smtClean="0"/>
            <a:t> </a:t>
          </a:r>
          <a:r>
            <a:rPr lang="en-GB" sz="2000" kern="1200" dirty="0" err="1" smtClean="0"/>
            <a:t>für</a:t>
          </a:r>
          <a:r>
            <a:rPr lang="en-GB" sz="2000" kern="1200" dirty="0" smtClean="0"/>
            <a:t> </a:t>
          </a:r>
          <a:r>
            <a:rPr lang="en-GB" sz="2000" kern="1200" dirty="0" err="1" smtClean="0"/>
            <a:t>mittelalterl</a:t>
          </a:r>
          <a:r>
            <a:rPr lang="en-GB" sz="2000" kern="1200" dirty="0" smtClean="0"/>
            <a:t>. u. </a:t>
          </a:r>
          <a:r>
            <a:rPr lang="en-GB" sz="2000" kern="1200" dirty="0" err="1" smtClean="0"/>
            <a:t>frühneuzeitl</a:t>
          </a:r>
          <a:r>
            <a:rPr lang="en-GB" sz="2000" kern="1200" dirty="0" smtClean="0"/>
            <a:t>. </a:t>
          </a:r>
          <a:r>
            <a:rPr lang="en-GB" sz="2000" kern="1200" dirty="0" err="1" smtClean="0"/>
            <a:t>Urkunden</a:t>
          </a:r>
          <a:endParaRPr lang="en-GB" sz="2000" kern="1200" dirty="0"/>
        </a:p>
      </dsp:txBody>
      <dsp:txXfrm>
        <a:off x="23417" y="311061"/>
        <a:ext cx="6488189" cy="432866"/>
      </dsp:txXfrm>
    </dsp:sp>
    <dsp:sp modelId="{2F64E88F-A51A-4464-A4D7-E5A97FF9A29F}">
      <dsp:nvSpPr>
        <dsp:cNvPr id="0" name=""/>
        <dsp:cNvSpPr/>
      </dsp:nvSpPr>
      <dsp:spPr>
        <a:xfrm>
          <a:off x="0" y="824944"/>
          <a:ext cx="6535023" cy="4797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err="1" smtClean="0"/>
            <a:t>Kollaborative</a:t>
          </a:r>
          <a:r>
            <a:rPr lang="en-GB" sz="2000" kern="1200" dirty="0" smtClean="0"/>
            <a:t> </a:t>
          </a:r>
          <a:r>
            <a:rPr lang="en-GB" sz="2000" kern="1200" dirty="0" err="1" smtClean="0"/>
            <a:t>Plattform</a:t>
          </a:r>
          <a:r>
            <a:rPr lang="en-GB" sz="2000" kern="1200" dirty="0" smtClean="0"/>
            <a:t> und Editor</a:t>
          </a:r>
          <a:endParaRPr lang="en-GB" sz="2000" kern="1200" dirty="0"/>
        </a:p>
      </dsp:txBody>
      <dsp:txXfrm>
        <a:off x="23417" y="848361"/>
        <a:ext cx="6488189" cy="432866"/>
      </dsp:txXfrm>
    </dsp:sp>
    <dsp:sp modelId="{154592F2-E466-4DB8-BCEC-609EE87BAB77}">
      <dsp:nvSpPr>
        <dsp:cNvPr id="0" name=""/>
        <dsp:cNvSpPr/>
      </dsp:nvSpPr>
      <dsp:spPr>
        <a:xfrm>
          <a:off x="0" y="1384016"/>
          <a:ext cx="6535023" cy="479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Ca. 400.000 </a:t>
          </a:r>
          <a:r>
            <a:rPr lang="en-GB" sz="2000" kern="1200" dirty="0" err="1" smtClean="0"/>
            <a:t>Urkunden</a:t>
          </a:r>
          <a:r>
            <a:rPr lang="en-GB" sz="2000" kern="1200" dirty="0" smtClean="0"/>
            <a:t> </a:t>
          </a:r>
          <a:r>
            <a:rPr lang="en-GB" sz="2000" kern="1200" dirty="0" err="1" smtClean="0"/>
            <a:t>aus</a:t>
          </a:r>
          <a:r>
            <a:rPr lang="en-GB" sz="2000" kern="1200" dirty="0" smtClean="0"/>
            <a:t> </a:t>
          </a:r>
          <a:r>
            <a:rPr lang="en-GB" sz="2000" kern="1200" dirty="0" err="1" smtClean="0"/>
            <a:t>über</a:t>
          </a:r>
          <a:r>
            <a:rPr lang="en-GB" sz="2000" kern="1200" dirty="0" smtClean="0"/>
            <a:t> 130 </a:t>
          </a:r>
          <a:r>
            <a:rPr lang="en-GB" sz="2000" kern="1200" dirty="0" err="1" smtClean="0"/>
            <a:t>europ</a:t>
          </a:r>
          <a:r>
            <a:rPr lang="en-GB" sz="2000" kern="1200" dirty="0" smtClean="0"/>
            <a:t>. </a:t>
          </a:r>
          <a:r>
            <a:rPr lang="en-GB" sz="2000" kern="1200" dirty="0" err="1" smtClean="0"/>
            <a:t>Archiven</a:t>
          </a:r>
          <a:endParaRPr lang="en-GB" sz="2000" kern="1200" dirty="0"/>
        </a:p>
      </dsp:txBody>
      <dsp:txXfrm>
        <a:off x="23417" y="1407433"/>
        <a:ext cx="6488189" cy="432866"/>
      </dsp:txXfrm>
    </dsp:sp>
    <dsp:sp modelId="{544941F1-1C6C-4C58-B37B-6AFD304011CF}">
      <dsp:nvSpPr>
        <dsp:cNvPr id="0" name=""/>
        <dsp:cNvSpPr/>
      </dsp:nvSpPr>
      <dsp:spPr>
        <a:xfrm>
          <a:off x="0" y="1899545"/>
          <a:ext cx="6535023" cy="4797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600.000 </a:t>
          </a:r>
          <a:r>
            <a:rPr lang="en-GB" sz="2000" kern="1200" dirty="0" err="1" smtClean="0"/>
            <a:t>digitale</a:t>
          </a:r>
          <a:r>
            <a:rPr lang="en-GB" sz="2000" kern="1200" dirty="0" smtClean="0"/>
            <a:t> </a:t>
          </a:r>
          <a:r>
            <a:rPr lang="en-GB" sz="2000" kern="1200" dirty="0" err="1" smtClean="0"/>
            <a:t>Bilder</a:t>
          </a:r>
          <a:endParaRPr lang="en-GB" sz="2000" kern="1200" dirty="0"/>
        </a:p>
      </dsp:txBody>
      <dsp:txXfrm>
        <a:off x="23417" y="1922962"/>
        <a:ext cx="6488189" cy="432866"/>
      </dsp:txXfrm>
    </dsp:sp>
    <dsp:sp modelId="{A04E4703-0FD4-4D04-BCF3-B541E3BE5DD8}">
      <dsp:nvSpPr>
        <dsp:cNvPr id="0" name=""/>
        <dsp:cNvSpPr/>
      </dsp:nvSpPr>
      <dsp:spPr>
        <a:xfrm>
          <a:off x="0" y="2436845"/>
          <a:ext cx="6535023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err="1" smtClean="0"/>
            <a:t>Basiert</a:t>
          </a:r>
          <a:r>
            <a:rPr lang="en-GB" sz="2000" kern="1200" dirty="0" smtClean="0"/>
            <a:t> auf </a:t>
          </a:r>
          <a:r>
            <a:rPr lang="en-GB" sz="2000" kern="1200" dirty="0" err="1" smtClean="0"/>
            <a:t>offenen</a:t>
          </a:r>
          <a:r>
            <a:rPr lang="en-GB" sz="2000" kern="1200" dirty="0" smtClean="0"/>
            <a:t> Standards</a:t>
          </a:r>
          <a:endParaRPr lang="en-GB" sz="2000" kern="1200" dirty="0"/>
        </a:p>
      </dsp:txBody>
      <dsp:txXfrm>
        <a:off x="23417" y="2460262"/>
        <a:ext cx="6488189" cy="432866"/>
      </dsp:txXfrm>
    </dsp:sp>
    <dsp:sp modelId="{56204F9A-1C79-43ED-85FB-F174BFE143CB}">
      <dsp:nvSpPr>
        <dsp:cNvPr id="0" name=""/>
        <dsp:cNvSpPr/>
      </dsp:nvSpPr>
      <dsp:spPr>
        <a:xfrm>
          <a:off x="0" y="2974145"/>
          <a:ext cx="6535023" cy="479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err="1" smtClean="0"/>
            <a:t>Kostenlose</a:t>
          </a:r>
          <a:r>
            <a:rPr lang="en-GB" sz="2000" kern="1200" dirty="0" smtClean="0"/>
            <a:t> </a:t>
          </a:r>
          <a:r>
            <a:rPr lang="en-GB" sz="2000" kern="1200" dirty="0" err="1" smtClean="0"/>
            <a:t>Benützung</a:t>
          </a:r>
          <a:endParaRPr lang="en-GB" sz="2000" kern="1200" dirty="0"/>
        </a:p>
      </dsp:txBody>
      <dsp:txXfrm>
        <a:off x="23417" y="2997562"/>
        <a:ext cx="6488189" cy="432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355EB-E8E5-4941-8B10-99239986FFEF}" type="datetimeFigureOut">
              <a:rPr lang="de-AT" smtClean="0"/>
              <a:t>27.10.2015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2885C-DC44-4499-897F-2955F781723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1008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DFD1C8-72A8-43A7-80DA-B237E0291C3E}" type="slidenum">
              <a:rPr lang="de-DE" altLang="de-DE"/>
              <a:pPr eaLnBrk="1" hangingPunct="1"/>
              <a:t>3</a:t>
            </a:fld>
            <a:endParaRPr lang="de-DE" altLang="de-DE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D9C238-B28C-4C29-9B3E-0142A517102E}" type="slidenum">
              <a:rPr lang="de-DE" altLang="de-DE"/>
              <a:pPr eaLnBrk="1" hangingPunct="1"/>
              <a:t>6</a:t>
            </a:fld>
            <a:endParaRPr lang="de-DE" altLang="de-DE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FBED1-EB91-4D2D-80F8-FF2DA9934BD8}" type="slidenum">
              <a:rPr lang="de-DE"/>
              <a:pPr/>
              <a:t>29</a:t>
            </a:fld>
            <a:endParaRPr lang="de-DE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1372" y="1122363"/>
            <a:ext cx="6897414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1372" y="3602038"/>
            <a:ext cx="6897414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7D2B-8709-49AA-A068-72CC7CE53130}" type="datetimeFigureOut">
              <a:rPr lang="en-GB" smtClean="0"/>
              <a:t>27/10/2015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929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7D2B-8709-49AA-A068-72CC7CE53130}" type="datetimeFigureOut">
              <a:rPr lang="en-GB" smtClean="0"/>
              <a:t>27/10/2015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315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040524"/>
            <a:ext cx="1971675" cy="49267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4076" y="1040524"/>
            <a:ext cx="4955299" cy="49267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7D2B-8709-49AA-A068-72CC7CE53130}" type="datetimeFigureOut">
              <a:rPr lang="en-GB" smtClean="0"/>
              <a:t>27/10/2015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3810671-7416-41EF-9090-F46B6EC8A5A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373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09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7D2B-8709-49AA-A068-72CC7CE53130}" type="datetimeFigureOut">
              <a:rPr lang="en-GB" smtClean="0"/>
              <a:t>27/10/2015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634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606" y="1709739"/>
            <a:ext cx="7004981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5606" y="4589464"/>
            <a:ext cx="7004982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7D2B-8709-49AA-A068-72CC7CE53130}" type="datetimeFigureOut">
              <a:rPr lang="en-GB" smtClean="0"/>
              <a:t>27/10/2015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433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9840" y="1825625"/>
            <a:ext cx="344476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4606" y="1825625"/>
            <a:ext cx="3580743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7D2B-8709-49AA-A068-72CC7CE53130}" type="datetimeFigureOut">
              <a:rPr lang="en-GB" smtClean="0"/>
              <a:t>27/10/2015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45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723" y="969579"/>
            <a:ext cx="7018817" cy="7211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722" y="1681163"/>
            <a:ext cx="347629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97721" y="2505075"/>
            <a:ext cx="3476298" cy="345429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4019" y="1681163"/>
            <a:ext cx="354252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4021" y="2505075"/>
            <a:ext cx="3542520" cy="345429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7D2B-8709-49AA-A068-72CC7CE53130}" type="datetimeFigureOut">
              <a:rPr lang="en-GB" smtClean="0"/>
              <a:t>27/10/2015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358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7D2B-8709-49AA-A068-72CC7CE53130}" type="datetimeFigureOut">
              <a:rPr lang="en-GB" smtClean="0"/>
              <a:t>27/10/2015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103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7D2B-8709-49AA-A068-72CC7CE53130}" type="datetimeFigureOut">
              <a:rPr lang="en-GB" smtClean="0"/>
              <a:t>27/10/2015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20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1958" y="987426"/>
            <a:ext cx="2301765" cy="1069974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1957" y="2057400"/>
            <a:ext cx="230176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7D2B-8709-49AA-A068-72CC7CE53130}" type="datetimeFigureOut">
              <a:rPr lang="en-GB" smtClean="0"/>
              <a:t>27/10/2015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657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841" y="987426"/>
            <a:ext cx="2309648" cy="1069974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95617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9841" y="2057400"/>
            <a:ext cx="2309648" cy="38862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7D2B-8709-49AA-A068-72CC7CE53130}" type="datetimeFigureOut">
              <a:rPr lang="en-GB" smtClean="0"/>
              <a:t>27/10/2015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947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9840" y="977462"/>
            <a:ext cx="7025509" cy="713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9840" y="1825626"/>
            <a:ext cx="7025509" cy="4110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83974" y="6309054"/>
            <a:ext cx="86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B7D2B-8709-49AA-A068-72CC7CE53130}" type="datetimeFigureOut">
              <a:rPr lang="en-GB" smtClean="0"/>
              <a:t>27/10/2015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3507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onasterium.net/" TargetMode="Externa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monasterium.net/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Monasterium &amp; MOM-CA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Eine</a:t>
            </a:r>
            <a:r>
              <a:rPr lang="en-GB" dirty="0" smtClean="0"/>
              <a:t> </a:t>
            </a:r>
            <a:r>
              <a:rPr lang="en-GB" dirty="0" err="1" smtClean="0"/>
              <a:t>Einführung</a:t>
            </a:r>
            <a:endParaRPr lang="en-GB" dirty="0" smtClean="0"/>
          </a:p>
          <a:p>
            <a:r>
              <a:rPr lang="en-GB" dirty="0" smtClean="0"/>
              <a:t>Thomas Aigner</a:t>
            </a:r>
          </a:p>
          <a:p>
            <a:r>
              <a:rPr lang="en-GB" dirty="0" smtClean="0"/>
              <a:t>27. 10. 2015 / Brno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904" y="1116537"/>
            <a:ext cx="2554881" cy="10814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1372" y="5243119"/>
            <a:ext cx="6897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hlinkClick r:id="rId3"/>
              </a:rPr>
              <a:t>http://monasterium.net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718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62" y="1080976"/>
            <a:ext cx="7025509" cy="713227"/>
          </a:xfrm>
        </p:spPr>
        <p:txBody>
          <a:bodyPr/>
          <a:lstStyle/>
          <a:p>
            <a:r>
              <a:rPr lang="en-US" dirty="0" err="1" smtClean="0"/>
              <a:t>Wesentliche</a:t>
            </a:r>
            <a:r>
              <a:rPr lang="en-US" dirty="0" smtClean="0"/>
              <a:t> </a:t>
            </a:r>
            <a:r>
              <a:rPr lang="en-US" dirty="0" err="1" smtClean="0"/>
              <a:t>Funktionen</a:t>
            </a:r>
            <a:endParaRPr lang="de-AT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2714419" y="3744561"/>
            <a:ext cx="1203150" cy="1033114"/>
            <a:chOff x="1789034" y="1716536"/>
            <a:chExt cx="1203150" cy="1033114"/>
          </a:xfrm>
        </p:grpSpPr>
        <p:sp>
          <p:nvSpPr>
            <p:cNvPr id="45" name="Sechseck 44"/>
            <p:cNvSpPr/>
            <p:nvPr/>
          </p:nvSpPr>
          <p:spPr>
            <a:xfrm>
              <a:off x="1789034" y="1716536"/>
              <a:ext cx="1203150" cy="103311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Sechseck 4"/>
            <p:cNvSpPr/>
            <p:nvPr/>
          </p:nvSpPr>
          <p:spPr>
            <a:xfrm>
              <a:off x="1975389" y="1876555"/>
              <a:ext cx="830440" cy="7130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7780" rIns="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Frontend</a:t>
              </a:r>
              <a:endParaRPr lang="de-AT" sz="1400" kern="1200" dirty="0"/>
            </a:p>
          </p:txBody>
        </p:sp>
      </p:grpSp>
      <p:sp>
        <p:nvSpPr>
          <p:cNvPr id="7" name="Sechseck 6"/>
          <p:cNvSpPr/>
          <p:nvPr/>
        </p:nvSpPr>
        <p:spPr>
          <a:xfrm>
            <a:off x="1679046" y="3173290"/>
            <a:ext cx="1203150" cy="103311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uppieren 8"/>
          <p:cNvGrpSpPr/>
          <p:nvPr/>
        </p:nvGrpSpPr>
        <p:grpSpPr>
          <a:xfrm>
            <a:off x="3749792" y="3170175"/>
            <a:ext cx="1203150" cy="1033114"/>
            <a:chOff x="2824407" y="1142150"/>
            <a:chExt cx="1203150" cy="1033114"/>
          </a:xfrm>
        </p:grpSpPr>
        <p:sp>
          <p:nvSpPr>
            <p:cNvPr id="43" name="Sechseck 42"/>
            <p:cNvSpPr/>
            <p:nvPr/>
          </p:nvSpPr>
          <p:spPr>
            <a:xfrm>
              <a:off x="2824407" y="1142150"/>
              <a:ext cx="1203150" cy="103311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Sechseck 9"/>
            <p:cNvSpPr/>
            <p:nvPr/>
          </p:nvSpPr>
          <p:spPr>
            <a:xfrm>
              <a:off x="3010762" y="1302169"/>
              <a:ext cx="830440" cy="7130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7780" rIns="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err="1" smtClean="0"/>
                <a:t>Suche</a:t>
              </a:r>
              <a:endParaRPr lang="de-AT" sz="1400" kern="1200" dirty="0"/>
            </a:p>
          </p:txBody>
        </p:sp>
      </p:grpSp>
      <p:sp>
        <p:nvSpPr>
          <p:cNvPr id="11" name="Sechseck 10"/>
          <p:cNvSpPr/>
          <p:nvPr/>
        </p:nvSpPr>
        <p:spPr>
          <a:xfrm>
            <a:off x="4784527" y="3742224"/>
            <a:ext cx="1203150" cy="103311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uppieren 12"/>
          <p:cNvGrpSpPr/>
          <p:nvPr/>
        </p:nvGrpSpPr>
        <p:grpSpPr>
          <a:xfrm>
            <a:off x="2714419" y="2602410"/>
            <a:ext cx="1203150" cy="1033114"/>
            <a:chOff x="1789034" y="574385"/>
            <a:chExt cx="1203150" cy="1033114"/>
          </a:xfrm>
        </p:grpSpPr>
        <p:sp>
          <p:nvSpPr>
            <p:cNvPr id="41" name="Sechseck 40"/>
            <p:cNvSpPr/>
            <p:nvPr/>
          </p:nvSpPr>
          <p:spPr>
            <a:xfrm>
              <a:off x="1789034" y="574385"/>
              <a:ext cx="1203150" cy="103311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Sechseck 14"/>
            <p:cNvSpPr/>
            <p:nvPr/>
          </p:nvSpPr>
          <p:spPr>
            <a:xfrm>
              <a:off x="1975389" y="734404"/>
              <a:ext cx="830440" cy="7130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7780" rIns="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err="1" smtClean="0"/>
                <a:t>Sammlungen</a:t>
              </a:r>
              <a:endParaRPr lang="de-AT" sz="1200" kern="1200" dirty="0"/>
            </a:p>
          </p:txBody>
        </p:sp>
      </p:grpSp>
      <p:sp>
        <p:nvSpPr>
          <p:cNvPr id="15" name="Sechseck 14"/>
          <p:cNvSpPr/>
          <p:nvPr/>
        </p:nvSpPr>
        <p:spPr>
          <a:xfrm>
            <a:off x="3749792" y="2028025"/>
            <a:ext cx="1203150" cy="103311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uppieren 16"/>
          <p:cNvGrpSpPr/>
          <p:nvPr/>
        </p:nvGrpSpPr>
        <p:grpSpPr>
          <a:xfrm>
            <a:off x="4784527" y="2600073"/>
            <a:ext cx="1203150" cy="1033114"/>
            <a:chOff x="3859142" y="572048"/>
            <a:chExt cx="1203150" cy="1033114"/>
          </a:xfrm>
        </p:grpSpPr>
        <p:sp>
          <p:nvSpPr>
            <p:cNvPr id="39" name="Sechseck 38"/>
            <p:cNvSpPr/>
            <p:nvPr/>
          </p:nvSpPr>
          <p:spPr>
            <a:xfrm>
              <a:off x="3859142" y="572048"/>
              <a:ext cx="1203150" cy="103311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Sechseck 19"/>
            <p:cNvSpPr/>
            <p:nvPr/>
          </p:nvSpPr>
          <p:spPr>
            <a:xfrm>
              <a:off x="4045497" y="732067"/>
              <a:ext cx="830440" cy="7130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7780" rIns="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Editor</a:t>
              </a:r>
              <a:endParaRPr lang="de-AT" sz="1400" kern="1200" dirty="0"/>
            </a:p>
          </p:txBody>
        </p:sp>
      </p:grpSp>
      <p:sp>
        <p:nvSpPr>
          <p:cNvPr id="19" name="Sechseck 18"/>
          <p:cNvSpPr/>
          <p:nvPr/>
        </p:nvSpPr>
        <p:spPr>
          <a:xfrm>
            <a:off x="5819900" y="3181079"/>
            <a:ext cx="1203150" cy="103311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000" r="-13000"/>
            </a:stretch>
          </a:blipFill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Gruppieren 20"/>
          <p:cNvGrpSpPr/>
          <p:nvPr/>
        </p:nvGrpSpPr>
        <p:grpSpPr>
          <a:xfrm>
            <a:off x="5819900" y="2038928"/>
            <a:ext cx="1203150" cy="1033114"/>
            <a:chOff x="4894515" y="10903"/>
            <a:chExt cx="1203150" cy="1033114"/>
          </a:xfrm>
        </p:grpSpPr>
        <p:sp>
          <p:nvSpPr>
            <p:cNvPr id="37" name="Sechseck 36"/>
            <p:cNvSpPr/>
            <p:nvPr/>
          </p:nvSpPr>
          <p:spPr>
            <a:xfrm>
              <a:off x="4894515" y="10903"/>
              <a:ext cx="1203150" cy="103311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Sechseck 24"/>
            <p:cNvSpPr/>
            <p:nvPr/>
          </p:nvSpPr>
          <p:spPr>
            <a:xfrm>
              <a:off x="5080870" y="170922"/>
              <a:ext cx="830440" cy="7130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7780" rIns="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Image tools</a:t>
              </a:r>
              <a:endParaRPr lang="de-AT" sz="1400" kern="1200" dirty="0"/>
            </a:p>
          </p:txBody>
        </p:sp>
      </p:grpSp>
      <p:sp>
        <p:nvSpPr>
          <p:cNvPr id="23" name="Sechseck 22"/>
          <p:cNvSpPr/>
          <p:nvPr/>
        </p:nvSpPr>
        <p:spPr>
          <a:xfrm>
            <a:off x="6855272" y="2615261"/>
            <a:ext cx="1203150" cy="103311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7000" b="-17000"/>
            </a:stretch>
          </a:blipFill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5" name="Gruppieren 24"/>
          <p:cNvGrpSpPr/>
          <p:nvPr/>
        </p:nvGrpSpPr>
        <p:grpSpPr>
          <a:xfrm>
            <a:off x="6855272" y="3755464"/>
            <a:ext cx="1203150" cy="1033114"/>
            <a:chOff x="5929887" y="1727439"/>
            <a:chExt cx="1203150" cy="1033114"/>
          </a:xfrm>
        </p:grpSpPr>
        <p:sp>
          <p:nvSpPr>
            <p:cNvPr id="35" name="Sechseck 34"/>
            <p:cNvSpPr/>
            <p:nvPr/>
          </p:nvSpPr>
          <p:spPr>
            <a:xfrm>
              <a:off x="5929887" y="1727439"/>
              <a:ext cx="1203150" cy="103311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Sechseck 29"/>
            <p:cNvSpPr/>
            <p:nvPr/>
          </p:nvSpPr>
          <p:spPr>
            <a:xfrm>
              <a:off x="6116242" y="1887458"/>
              <a:ext cx="830440" cy="7130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7780" rIns="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Image collections</a:t>
              </a:r>
              <a:endParaRPr lang="de-AT" sz="1400" kern="1200" dirty="0"/>
            </a:p>
          </p:txBody>
        </p:sp>
      </p:grpSp>
      <p:sp>
        <p:nvSpPr>
          <p:cNvPr id="27" name="Sechseck 26"/>
          <p:cNvSpPr/>
          <p:nvPr/>
        </p:nvSpPr>
        <p:spPr>
          <a:xfrm>
            <a:off x="5819900" y="4321282"/>
            <a:ext cx="1203150" cy="103311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000" b="-9000"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9" name="Gruppieren 28"/>
          <p:cNvGrpSpPr/>
          <p:nvPr/>
        </p:nvGrpSpPr>
        <p:grpSpPr>
          <a:xfrm>
            <a:off x="3748516" y="4314662"/>
            <a:ext cx="1203150" cy="1033114"/>
            <a:chOff x="2823131" y="2286637"/>
            <a:chExt cx="1203150" cy="1033114"/>
          </a:xfrm>
        </p:grpSpPr>
        <p:sp>
          <p:nvSpPr>
            <p:cNvPr id="33" name="Sechseck 32"/>
            <p:cNvSpPr/>
            <p:nvPr/>
          </p:nvSpPr>
          <p:spPr>
            <a:xfrm>
              <a:off x="2823131" y="2286637"/>
              <a:ext cx="1203150" cy="103311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Sechseck 34"/>
            <p:cNvSpPr/>
            <p:nvPr/>
          </p:nvSpPr>
          <p:spPr>
            <a:xfrm>
              <a:off x="3009486" y="2446656"/>
              <a:ext cx="830440" cy="7130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7780" rIns="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err="1" smtClean="0"/>
                <a:t>MyArchive</a:t>
              </a:r>
              <a:endParaRPr lang="de-AT" sz="1400" kern="1200" dirty="0"/>
            </a:p>
          </p:txBody>
        </p:sp>
      </p:grpSp>
      <p:sp>
        <p:nvSpPr>
          <p:cNvPr id="31" name="Sechseck 30"/>
          <p:cNvSpPr/>
          <p:nvPr/>
        </p:nvSpPr>
        <p:spPr>
          <a:xfrm>
            <a:off x="2713781" y="4889048"/>
            <a:ext cx="1203150" cy="103311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03509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Öffentlich</a:t>
            </a:r>
            <a:r>
              <a:rPr lang="en-GB" dirty="0" smtClean="0"/>
              <a:t>: </a:t>
            </a:r>
            <a:r>
              <a:rPr lang="en-GB" dirty="0" err="1" smtClean="0"/>
              <a:t>Datenbank</a:t>
            </a:r>
            <a:r>
              <a:rPr lang="en-GB" dirty="0" smtClean="0"/>
              <a:t> und </a:t>
            </a:r>
            <a:r>
              <a:rPr lang="en-GB" dirty="0" err="1" smtClean="0"/>
              <a:t>Suche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24" b="-11924"/>
          <a:stretch/>
        </p:blipFill>
        <p:spPr>
          <a:xfrm>
            <a:off x="1593909" y="1690689"/>
            <a:ext cx="3317752" cy="4104881"/>
          </a:xfrm>
          <a:ln>
            <a:solidFill>
              <a:schemeClr val="accent1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2" b="-10672"/>
          <a:stretch/>
        </p:blipFill>
        <p:spPr>
          <a:xfrm>
            <a:off x="5012851" y="1690689"/>
            <a:ext cx="3376140" cy="4104882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5756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1212" y="1194255"/>
            <a:ext cx="2309648" cy="1069974"/>
          </a:xfrm>
        </p:spPr>
        <p:txBody>
          <a:bodyPr/>
          <a:lstStyle/>
          <a:p>
            <a:r>
              <a:rPr lang="en-US" dirty="0" smtClean="0"/>
              <a:t>Frontend</a:t>
            </a:r>
            <a:endParaRPr lang="de-AT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4" t="9185" r="11390" b="13298"/>
          <a:stretch/>
        </p:blipFill>
        <p:spPr>
          <a:xfrm>
            <a:off x="4069190" y="1063626"/>
            <a:ext cx="4287324" cy="4873625"/>
          </a:xfrm>
          <a:ln w="28575"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12.03.2015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9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8" t="2304" r="12283" b="80845"/>
          <a:stretch/>
        </p:blipFill>
        <p:spPr>
          <a:xfrm>
            <a:off x="3792936" y="1063625"/>
            <a:ext cx="4670854" cy="4882034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069" y="1303111"/>
            <a:ext cx="2309648" cy="1069974"/>
          </a:xfrm>
        </p:spPr>
        <p:txBody>
          <a:bodyPr/>
          <a:lstStyle/>
          <a:p>
            <a:r>
              <a:rPr lang="en-US" dirty="0" err="1" smtClean="0"/>
              <a:t>Suche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1895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2" t="2752" r="11580" b="74570"/>
          <a:stretch/>
        </p:blipFill>
        <p:spPr>
          <a:xfrm>
            <a:off x="3767648" y="1074510"/>
            <a:ext cx="4629150" cy="485293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1981" y="1074513"/>
            <a:ext cx="2309648" cy="1069974"/>
          </a:xfrm>
        </p:spPr>
        <p:txBody>
          <a:bodyPr/>
          <a:lstStyle/>
          <a:p>
            <a:r>
              <a:rPr lang="en-US" dirty="0" err="1" smtClean="0"/>
              <a:t>Sammlungen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7291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Privat</a:t>
            </a:r>
            <a:r>
              <a:rPr lang="en-GB" dirty="0" smtClean="0"/>
              <a:t>: </a:t>
            </a:r>
            <a:r>
              <a:rPr lang="en-GB" dirty="0" err="1" smtClean="0"/>
              <a:t>Userspace</a:t>
            </a:r>
            <a:r>
              <a:rPr lang="en-GB" dirty="0" smtClean="0"/>
              <a:t> und Editor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13"/>
          <a:stretch/>
        </p:blipFill>
        <p:spPr>
          <a:xfrm>
            <a:off x="1692382" y="1690689"/>
            <a:ext cx="6620423" cy="16145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" r="-1" b="31310"/>
          <a:stretch/>
        </p:blipFill>
        <p:spPr>
          <a:xfrm>
            <a:off x="1692382" y="3429546"/>
            <a:ext cx="6620423" cy="245113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283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8958" r="11484" b="22638"/>
          <a:stretch/>
        </p:blipFill>
        <p:spPr>
          <a:xfrm>
            <a:off x="3766455" y="1063626"/>
            <a:ext cx="4659087" cy="4876346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927" y="1390197"/>
            <a:ext cx="2309648" cy="1069974"/>
          </a:xfrm>
        </p:spPr>
        <p:txBody>
          <a:bodyPr/>
          <a:lstStyle/>
          <a:p>
            <a:r>
              <a:rPr lang="en-US" dirty="0" smtClean="0"/>
              <a:t>Editor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5520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269" y="1194254"/>
            <a:ext cx="2309648" cy="1069974"/>
          </a:xfrm>
        </p:spPr>
        <p:txBody>
          <a:bodyPr/>
          <a:lstStyle/>
          <a:p>
            <a:r>
              <a:rPr lang="en-US" dirty="0" smtClean="0"/>
              <a:t>Editions- management</a:t>
            </a:r>
            <a:endParaRPr lang="de-AT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7" t="9473" r="11718" b="30635"/>
          <a:stretch/>
        </p:blipFill>
        <p:spPr>
          <a:xfrm>
            <a:off x="3778534" y="1020083"/>
            <a:ext cx="4629150" cy="4956174"/>
          </a:xfrm>
          <a:ln w="28575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1414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470" y="1237797"/>
            <a:ext cx="2309648" cy="1069974"/>
          </a:xfrm>
        </p:spPr>
        <p:txBody>
          <a:bodyPr/>
          <a:lstStyle/>
          <a:p>
            <a:r>
              <a:rPr lang="en-US" dirty="0" err="1" smtClean="0"/>
              <a:t>Bildwerkzeug</a:t>
            </a:r>
            <a:endParaRPr lang="de-AT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2" r="24542"/>
          <a:stretch/>
        </p:blipFill>
        <p:spPr>
          <a:xfrm>
            <a:off x="3756762" y="1009197"/>
            <a:ext cx="4629150" cy="4956174"/>
          </a:xfrm>
          <a:ln w="28575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1467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8323" y="1009198"/>
            <a:ext cx="2309648" cy="1069974"/>
          </a:xfrm>
        </p:spPr>
        <p:txBody>
          <a:bodyPr/>
          <a:lstStyle/>
          <a:p>
            <a:r>
              <a:rPr lang="en-US" dirty="0" err="1" smtClean="0"/>
              <a:t>Bildsammlungen</a:t>
            </a:r>
            <a:endParaRPr lang="de-AT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4" t="2079" r="24246" b="82351"/>
          <a:stretch/>
        </p:blipFill>
        <p:spPr>
          <a:xfrm>
            <a:off x="3745873" y="1009198"/>
            <a:ext cx="4629150" cy="4956174"/>
          </a:xfrm>
          <a:ln w="28575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952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551" y="3507172"/>
            <a:ext cx="2890353" cy="438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europe_austria_mark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865" y="1111733"/>
            <a:ext cx="2736304" cy="2680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melk_sti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584" y="999912"/>
            <a:ext cx="3609502" cy="27071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SpAR Urk1409_komprimiert Kopie Kop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397" y="3055601"/>
            <a:ext cx="3009900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europe_austria_mark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448" y="1045343"/>
            <a:ext cx="5025708" cy="4923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pAR Urk1409_komprimiert Kopie Kop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576" y="1045343"/>
            <a:ext cx="5260975" cy="578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melk_sti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77" y="1487865"/>
            <a:ext cx="5616624" cy="4212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7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Einsatzgebiete</a:t>
            </a:r>
            <a:r>
              <a:rPr lang="en-GB" dirty="0" smtClean="0"/>
              <a:t>: </a:t>
            </a:r>
            <a:r>
              <a:rPr lang="en-GB" dirty="0" err="1" smtClean="0"/>
              <a:t>Forschung</a:t>
            </a:r>
            <a:r>
              <a:rPr lang="en-GB" dirty="0" smtClean="0"/>
              <a:t> und </a:t>
            </a:r>
            <a:r>
              <a:rPr lang="en-GB" dirty="0" err="1" smtClean="0"/>
              <a:t>Lehre</a:t>
            </a:r>
            <a:endParaRPr lang="en-GB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8" t="1957" r="775" b="1417"/>
          <a:stretch/>
        </p:blipFill>
        <p:spPr>
          <a:xfrm>
            <a:off x="1679076" y="2002589"/>
            <a:ext cx="3052315" cy="3550924"/>
          </a:xfrm>
          <a:ln>
            <a:solidFill>
              <a:schemeClr val="accent1"/>
            </a:solidFill>
          </a:ln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t="883" r="1425" b="1146"/>
          <a:stretch/>
        </p:blipFill>
        <p:spPr>
          <a:xfrm>
            <a:off x="4985588" y="2002589"/>
            <a:ext cx="3360105" cy="3550924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4954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67526" y="2986553"/>
            <a:ext cx="2396360" cy="713227"/>
          </a:xfrm>
        </p:spPr>
        <p:txBody>
          <a:bodyPr>
            <a:normAutofit/>
          </a:bodyPr>
          <a:lstStyle/>
          <a:p>
            <a:r>
              <a:rPr lang="en-GB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Sphragistik</a:t>
            </a:r>
            <a:endParaRPr lang="en-GB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Grafik 6" descr="Siegel Pileus Münch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307" y="3167743"/>
            <a:ext cx="942236" cy="1617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0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KAE_A_MA_4-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742903" y="4588537"/>
            <a:ext cx="3000396" cy="1200329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/>
              <a:t>Petrus, Kardinal von St. </a:t>
            </a:r>
            <a:r>
              <a:rPr lang="de-DE" b="1" dirty="0" err="1" smtClean="0"/>
              <a:t>Praxedis</a:t>
            </a:r>
            <a:r>
              <a:rPr lang="de-DE" b="1" dirty="0" smtClean="0"/>
              <a:t>, bestätigt alle bischöflichen Briefe an den Abt von Einsiedeln</a:t>
            </a:r>
            <a:endParaRPr lang="en-US" b="1" dirty="0" smtClean="0"/>
          </a:p>
        </p:txBody>
      </p:sp>
      <p:sp>
        <p:nvSpPr>
          <p:cNvPr id="4" name="Rechteck 3"/>
          <p:cNvSpPr/>
          <p:nvPr/>
        </p:nvSpPr>
        <p:spPr>
          <a:xfrm>
            <a:off x="2500298" y="3071810"/>
            <a:ext cx="2857520" cy="36433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285720" y="4786322"/>
            <a:ext cx="1857388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Frankfurt a. M.</a:t>
            </a:r>
          </a:p>
          <a:p>
            <a:r>
              <a:rPr lang="en-US" b="1" dirty="0" smtClean="0"/>
              <a:t>1380 Mai 3</a:t>
            </a:r>
            <a:endParaRPr lang="en-US" b="1" dirty="0"/>
          </a:p>
        </p:txBody>
      </p:sp>
      <p:pic>
        <p:nvPicPr>
          <p:cNvPr id="9" name="Grafik 8" descr="Siegelres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56" y="443882"/>
            <a:ext cx="4786346" cy="627126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91419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Suche Praxed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571472" y="2285992"/>
            <a:ext cx="1928826" cy="10715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33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Praxedis_Ergebnis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" y="0"/>
            <a:ext cx="9144000" cy="6858000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571472" y="2214554"/>
            <a:ext cx="2357454" cy="1000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492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ileus_München 1379_Datensat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"/>
            <a:ext cx="9144000" cy="6858024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071538" y="1214422"/>
            <a:ext cx="6858048" cy="2000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18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ileus_München 13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083915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572132" y="4058387"/>
            <a:ext cx="3143272" cy="14773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Pileus</a:t>
            </a:r>
            <a:r>
              <a:rPr lang="de-DE" b="1" dirty="0" smtClean="0"/>
              <a:t>, Kardinal von St. </a:t>
            </a:r>
            <a:r>
              <a:rPr lang="de-DE" b="1" dirty="0" err="1" smtClean="0"/>
              <a:t>Praxedis</a:t>
            </a:r>
            <a:r>
              <a:rPr lang="de-DE" b="1" dirty="0" smtClean="0"/>
              <a:t> in Rom, erlaubt dem Kloster St. Jakob am Anger, seine Abteibaulichkeiten zu erweitern</a:t>
            </a:r>
            <a:endParaRPr lang="en-US" b="1" dirty="0"/>
          </a:p>
        </p:txBody>
      </p:sp>
      <p:sp>
        <p:nvSpPr>
          <p:cNvPr id="4" name="Rechteck 3"/>
          <p:cNvSpPr/>
          <p:nvPr/>
        </p:nvSpPr>
        <p:spPr>
          <a:xfrm>
            <a:off x="2571736" y="3357562"/>
            <a:ext cx="2357454" cy="31432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357158" y="4500570"/>
            <a:ext cx="1643074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Mergentheim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1379 </a:t>
            </a:r>
            <a:r>
              <a:rPr lang="en-US" b="1" dirty="0" err="1" smtClean="0"/>
              <a:t>Juli</a:t>
            </a:r>
            <a:r>
              <a:rPr lang="en-US" b="1" dirty="0" smtClean="0"/>
              <a:t> 14</a:t>
            </a:r>
            <a:endParaRPr lang="en-US" b="1" dirty="0"/>
          </a:p>
        </p:txBody>
      </p:sp>
      <p:pic>
        <p:nvPicPr>
          <p:cNvPr id="7" name="Grafik 6" descr="Siegel Pileus Münch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70" y="928670"/>
            <a:ext cx="3286993" cy="564357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371180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429256" y="1714488"/>
            <a:ext cx="1643074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Mergentheim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1379 </a:t>
            </a:r>
            <a:r>
              <a:rPr lang="en-US" b="1" dirty="0" err="1" smtClean="0"/>
              <a:t>Juli</a:t>
            </a:r>
            <a:r>
              <a:rPr lang="en-US" b="1" dirty="0" smtClean="0"/>
              <a:t> 14</a:t>
            </a:r>
            <a:endParaRPr lang="en-US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357290" y="1711099"/>
            <a:ext cx="1857388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Frankfurt a. M.</a:t>
            </a:r>
          </a:p>
          <a:p>
            <a:r>
              <a:rPr lang="en-US" b="1" dirty="0" smtClean="0"/>
              <a:t>1380 Mai 3</a:t>
            </a:r>
            <a:endParaRPr lang="en-US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1390908" y="2844225"/>
            <a:ext cx="2000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PETRUS...</a:t>
            </a:r>
            <a:endParaRPr lang="en-US" sz="32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462874" y="2844225"/>
            <a:ext cx="1680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PILEUS...</a:t>
            </a:r>
            <a:endParaRPr lang="en-US" sz="32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1214414" y="1038509"/>
            <a:ext cx="200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KA Einsiedeln</a:t>
            </a:r>
            <a:endParaRPr lang="en-US" sz="24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5214942" y="1038509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/>
              <a:t>HStA</a:t>
            </a:r>
            <a:r>
              <a:rPr lang="de-DE" sz="2400" b="1" dirty="0" smtClean="0"/>
              <a:t> München</a:t>
            </a:r>
            <a:endParaRPr lang="en-US" sz="2400" b="1" dirty="0"/>
          </a:p>
        </p:txBody>
      </p:sp>
      <p:pic>
        <p:nvPicPr>
          <p:cNvPr id="8" name="Grafik 7" descr="Petrus_Einsiedel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3756046"/>
            <a:ext cx="3022600" cy="267335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Grafik 8" descr="Pileus_Münch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3827484"/>
            <a:ext cx="3071834" cy="253958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12" name="Gerade Verbindung 11"/>
          <p:cNvCxnSpPr/>
          <p:nvPr/>
        </p:nvCxnSpPr>
        <p:spPr>
          <a:xfrm>
            <a:off x="1285852" y="2786058"/>
            <a:ext cx="1676692" cy="6296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V="1">
            <a:off x="1285852" y="2772787"/>
            <a:ext cx="1748130" cy="6562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392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40429" y="2986553"/>
            <a:ext cx="2623457" cy="713227"/>
          </a:xfrm>
        </p:spPr>
        <p:txBody>
          <a:bodyPr>
            <a:normAutofit fontScale="90000"/>
          </a:bodyPr>
          <a:lstStyle/>
          <a:p>
            <a:r>
              <a:rPr lang="en-GB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Paläographie</a:t>
            </a:r>
            <a:endParaRPr lang="en-GB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Göttweig2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5332" y="3429567"/>
            <a:ext cx="2371725" cy="719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8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Göttweig1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0188" y="1792735"/>
            <a:ext cx="2371725" cy="744537"/>
          </a:xfrm>
          <a:prstGeom prst="rect">
            <a:avLst/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5502275" y="1792735"/>
            <a:ext cx="3170238" cy="6771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 smtClean="0">
                <a:solidFill>
                  <a:srgbClr val="FF0000"/>
                </a:solidFill>
                <a:cs typeface="Arial" charset="0"/>
              </a:rPr>
              <a:t>Bischof Ulrich von Passau </a:t>
            </a:r>
            <a:r>
              <a:rPr lang="de-DE" b="1" dirty="0" smtClean="0">
                <a:solidFill>
                  <a:srgbClr val="FF0000"/>
                </a:solidFill>
                <a:cs typeface="Arial" charset="0"/>
              </a:rPr>
              <a:t>1096</a:t>
            </a:r>
            <a:endParaRPr lang="de-DE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25" name="Picture 4" descr="Göttweig2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0188" y="2656335"/>
            <a:ext cx="2371725" cy="719137"/>
          </a:xfrm>
          <a:prstGeom prst="rect">
            <a:avLst/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502275" y="2649985"/>
            <a:ext cx="3070253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 smtClean="0">
                <a:solidFill>
                  <a:srgbClr val="008000"/>
                </a:solidFill>
                <a:cs typeface="Arial" charset="0"/>
              </a:rPr>
              <a:t>Bischof </a:t>
            </a:r>
            <a:r>
              <a:rPr lang="de-DE" sz="2000" b="1" dirty="0" err="1" smtClean="0">
                <a:solidFill>
                  <a:srgbClr val="008000"/>
                </a:solidFill>
                <a:cs typeface="Arial" charset="0"/>
              </a:rPr>
              <a:t>Reginbert</a:t>
            </a:r>
            <a:r>
              <a:rPr lang="de-DE" sz="2000" b="1" dirty="0" smtClean="0">
                <a:solidFill>
                  <a:srgbClr val="008000"/>
                </a:solidFill>
                <a:cs typeface="Arial" charset="0"/>
              </a:rPr>
              <a:t> von Passau</a:t>
            </a:r>
            <a:r>
              <a:rPr lang="de-DE" b="1" dirty="0" smtClean="0">
                <a:solidFill>
                  <a:srgbClr val="008000"/>
                </a:solidFill>
                <a:cs typeface="Arial" charset="0"/>
              </a:rPr>
              <a:t> </a:t>
            </a:r>
            <a:r>
              <a:rPr lang="de-DE" sz="2000" b="1" dirty="0" smtClean="0">
                <a:solidFill>
                  <a:srgbClr val="008000"/>
                </a:solidFill>
                <a:cs typeface="Arial" charset="0"/>
              </a:rPr>
              <a:t>1141</a:t>
            </a:r>
            <a:endParaRPr lang="de-DE" b="1" dirty="0">
              <a:solidFill>
                <a:srgbClr val="008000"/>
              </a:solidFill>
              <a:cs typeface="Arial" charset="0"/>
            </a:endParaRPr>
          </a:p>
        </p:txBody>
      </p:sp>
      <p:pic>
        <p:nvPicPr>
          <p:cNvPr id="27" name="Picture 6" descr="Göttweig3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70188" y="3521522"/>
            <a:ext cx="2360612" cy="830263"/>
          </a:xfrm>
          <a:prstGeom prst="rect">
            <a:avLst/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5502275" y="3586610"/>
            <a:ext cx="317023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>
                <a:solidFill>
                  <a:srgbClr val="0033CC"/>
                </a:solidFill>
                <a:cs typeface="Arial" charset="0"/>
              </a:rPr>
              <a:t>Albero de </a:t>
            </a:r>
            <a:r>
              <a:rPr lang="de-DE" sz="2000" b="1" dirty="0" err="1">
                <a:solidFill>
                  <a:srgbClr val="0033CC"/>
                </a:solidFill>
                <a:cs typeface="Arial" charset="0"/>
              </a:rPr>
              <a:t>Kuenring</a:t>
            </a:r>
            <a:r>
              <a:rPr lang="de-DE" sz="2000" b="1" dirty="0">
                <a:solidFill>
                  <a:srgbClr val="0033CC"/>
                </a:solidFill>
                <a:cs typeface="Arial" charset="0"/>
              </a:rPr>
              <a:t> 1246</a:t>
            </a:r>
          </a:p>
        </p:txBody>
      </p:sp>
      <p:pic>
        <p:nvPicPr>
          <p:cNvPr id="29" name="Picture 8" descr="Göttweig4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0188" y="4529585"/>
            <a:ext cx="2368550" cy="722312"/>
          </a:xfrm>
          <a:prstGeom prst="rect">
            <a:avLst/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5502275" y="4594672"/>
            <a:ext cx="342744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 err="1">
                <a:solidFill>
                  <a:srgbClr val="660066"/>
                </a:solidFill>
                <a:cs typeface="Arial" charset="0"/>
              </a:rPr>
              <a:t>Chadolt</a:t>
            </a:r>
            <a:r>
              <a:rPr lang="de-DE" sz="2000" b="1" dirty="0">
                <a:solidFill>
                  <a:srgbClr val="660066"/>
                </a:solidFill>
                <a:cs typeface="Arial" charset="0"/>
              </a:rPr>
              <a:t> de Hackenberg 1351</a:t>
            </a:r>
          </a:p>
        </p:txBody>
      </p:sp>
      <p:pic>
        <p:nvPicPr>
          <p:cNvPr id="31" name="Picture 10" descr="Göttweig5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70188" y="5393185"/>
            <a:ext cx="2374900" cy="928687"/>
          </a:xfrm>
          <a:prstGeom prst="rect">
            <a:avLst/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5502275" y="5531297"/>
            <a:ext cx="273685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 smtClean="0">
                <a:solidFill>
                  <a:srgbClr val="993300"/>
                </a:solidFill>
                <a:cs typeface="Arial" charset="0"/>
              </a:rPr>
              <a:t>König Friedrich IV. 1450</a:t>
            </a:r>
            <a:endParaRPr lang="de-DE" sz="2000" b="1" dirty="0">
              <a:solidFill>
                <a:srgbClr val="993300"/>
              </a:solidFill>
              <a:cs typeface="Arial" charset="0"/>
            </a:endParaRPr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647700" y="1943547"/>
            <a:ext cx="1733550" cy="360363"/>
          </a:xfrm>
          <a:prstGeom prst="rect">
            <a:avLst/>
          </a:prstGeom>
          <a:solidFill>
            <a:srgbClr val="FFE67D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de-DE" b="1" dirty="0">
                <a:solidFill>
                  <a:srgbClr val="FF0000"/>
                </a:solidFill>
                <a:cs typeface="Arial" charset="0"/>
              </a:rPr>
              <a:t>11. </a:t>
            </a:r>
            <a:r>
              <a:rPr lang="de-DE" b="1" dirty="0" smtClean="0">
                <a:solidFill>
                  <a:srgbClr val="FF0000"/>
                </a:solidFill>
                <a:cs typeface="Arial" charset="0"/>
              </a:rPr>
              <a:t>Jahrhundert</a:t>
            </a:r>
            <a:endParaRPr lang="de-DE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647700" y="2794447"/>
            <a:ext cx="1733550" cy="360363"/>
          </a:xfrm>
          <a:prstGeom prst="rect">
            <a:avLst/>
          </a:prstGeom>
          <a:solidFill>
            <a:srgbClr val="FFE67D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de-DE" b="1" dirty="0">
                <a:solidFill>
                  <a:srgbClr val="FF0000"/>
                </a:solidFill>
                <a:cs typeface="Arial" charset="0"/>
              </a:rPr>
              <a:t>12. Jahrhundert</a:t>
            </a: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593725" y="3735835"/>
            <a:ext cx="1795463" cy="360362"/>
          </a:xfrm>
          <a:prstGeom prst="rect">
            <a:avLst/>
          </a:prstGeom>
          <a:solidFill>
            <a:srgbClr val="FFE67D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de-DE" b="1" dirty="0">
                <a:solidFill>
                  <a:srgbClr val="FF0000"/>
                </a:solidFill>
                <a:cs typeface="Arial" charset="0"/>
              </a:rPr>
              <a:t>13. Jahrhundert</a:t>
            </a: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571500" y="4672460"/>
            <a:ext cx="1795463" cy="360362"/>
          </a:xfrm>
          <a:prstGeom prst="rect">
            <a:avLst/>
          </a:prstGeom>
          <a:solidFill>
            <a:srgbClr val="FFE67D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de-DE" b="1" dirty="0">
                <a:solidFill>
                  <a:srgbClr val="FF0000"/>
                </a:solidFill>
                <a:cs typeface="Arial" charset="0"/>
              </a:rPr>
              <a:t>14. Jahrhundert</a:t>
            </a: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595313" y="5512247"/>
            <a:ext cx="1733550" cy="360363"/>
          </a:xfrm>
          <a:prstGeom prst="rect">
            <a:avLst/>
          </a:prstGeom>
          <a:solidFill>
            <a:srgbClr val="FFE67D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de-DE" b="1" dirty="0">
                <a:solidFill>
                  <a:srgbClr val="FF0000"/>
                </a:solidFill>
                <a:cs typeface="Arial" charset="0"/>
              </a:rPr>
              <a:t>15. Jahrhundert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1643063" y="964060"/>
            <a:ext cx="51435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 smtClean="0">
                <a:solidFill>
                  <a:schemeClr val="bg2">
                    <a:lumMod val="10000"/>
                  </a:schemeClr>
                </a:solidFill>
              </a:rPr>
              <a:t>Benediktinerkloster </a:t>
            </a:r>
            <a:r>
              <a:rPr lang="de-DE" sz="2400" b="1" dirty="0" smtClean="0">
                <a:solidFill>
                  <a:srgbClr val="FF0000"/>
                </a:solidFill>
              </a:rPr>
              <a:t>Göttweig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277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utoUpdateAnimBg="0"/>
      <p:bldP spid="26" grpId="0" autoUpdateAnimBg="0"/>
      <p:bldP spid="28" grpId="0" autoUpdateAnimBg="0"/>
      <p:bldP spid="30" grpId="0" autoUpdateAnimBg="0"/>
      <p:bldP spid="32" grpId="0" autoUpdateAnimBg="0"/>
      <p:bldP spid="33" grpId="0" animBg="1" autoUpdateAnimBg="0"/>
      <p:bldP spid="34" grpId="0" animBg="1" autoUpdateAnimBg="0"/>
      <p:bldP spid="35" grpId="0" animBg="1" autoUpdateAnimBg="0"/>
      <p:bldP spid="36" grpId="0" animBg="1" autoUpdateAnimBg="0"/>
      <p:bldP spid="37" grpId="0" animBg="1" autoUpdateAnimBg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europa_gebleic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2" y="-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3" descr="HHStA_12880228_AUR_r_kle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14897"/>
            <a:ext cx="136207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 descr="HHStA_10560703_AUR_r_kle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548284"/>
            <a:ext cx="18732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 descr="HHStA_15121219_AUR_002_kle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204047"/>
            <a:ext cx="15113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 descr="StAS__138406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275484"/>
            <a:ext cx="1700213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Picture 7" descr="World-wide-we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890934"/>
            <a:ext cx="2232025" cy="18954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20" name="Line 8"/>
          <p:cNvSpPr>
            <a:spLocks noChangeShapeType="1"/>
          </p:cNvSpPr>
          <p:nvPr/>
        </p:nvSpPr>
        <p:spPr bwMode="auto">
          <a:xfrm flipH="1">
            <a:off x="1979613" y="2187922"/>
            <a:ext cx="1152525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 flipH="1">
            <a:off x="2843213" y="3051522"/>
            <a:ext cx="792162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0122" name="Line 10"/>
          <p:cNvSpPr>
            <a:spLocks noChangeShapeType="1"/>
          </p:cNvSpPr>
          <p:nvPr/>
        </p:nvSpPr>
        <p:spPr bwMode="auto">
          <a:xfrm>
            <a:off x="4859338" y="3051522"/>
            <a:ext cx="7302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5724525" y="2548284"/>
            <a:ext cx="792163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0124" name="Line 12"/>
          <p:cNvSpPr>
            <a:spLocks noChangeShapeType="1"/>
          </p:cNvSpPr>
          <p:nvPr/>
        </p:nvSpPr>
        <p:spPr bwMode="auto">
          <a:xfrm>
            <a:off x="1979613" y="3195984"/>
            <a:ext cx="460851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0125" name="Line 13"/>
          <p:cNvSpPr>
            <a:spLocks noChangeShapeType="1"/>
          </p:cNvSpPr>
          <p:nvPr/>
        </p:nvSpPr>
        <p:spPr bwMode="auto">
          <a:xfrm flipH="1">
            <a:off x="5508625" y="3627784"/>
            <a:ext cx="10795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0126" name="Line 14"/>
          <p:cNvSpPr>
            <a:spLocks noChangeShapeType="1"/>
          </p:cNvSpPr>
          <p:nvPr/>
        </p:nvSpPr>
        <p:spPr bwMode="auto">
          <a:xfrm>
            <a:off x="3203575" y="4780309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0127" name="Line 15"/>
          <p:cNvSpPr>
            <a:spLocks noChangeShapeType="1"/>
          </p:cNvSpPr>
          <p:nvPr/>
        </p:nvSpPr>
        <p:spPr bwMode="auto">
          <a:xfrm>
            <a:off x="1763713" y="3699222"/>
            <a:ext cx="3603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0128" name="Line 16"/>
          <p:cNvSpPr>
            <a:spLocks noChangeShapeType="1"/>
          </p:cNvSpPr>
          <p:nvPr/>
        </p:nvSpPr>
        <p:spPr bwMode="auto">
          <a:xfrm>
            <a:off x="1835150" y="3340447"/>
            <a:ext cx="2592388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0129" name="Line 17"/>
          <p:cNvSpPr>
            <a:spLocks noChangeShapeType="1"/>
          </p:cNvSpPr>
          <p:nvPr/>
        </p:nvSpPr>
        <p:spPr bwMode="auto">
          <a:xfrm flipV="1">
            <a:off x="3203575" y="3556347"/>
            <a:ext cx="3313113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0130" name="Line 18"/>
          <p:cNvSpPr>
            <a:spLocks noChangeShapeType="1"/>
          </p:cNvSpPr>
          <p:nvPr/>
        </p:nvSpPr>
        <p:spPr bwMode="auto">
          <a:xfrm flipV="1">
            <a:off x="5940425" y="4348509"/>
            <a:ext cx="107950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0131" name="Line 19"/>
          <p:cNvSpPr>
            <a:spLocks noChangeShapeType="1"/>
          </p:cNvSpPr>
          <p:nvPr/>
        </p:nvSpPr>
        <p:spPr bwMode="auto">
          <a:xfrm flipH="1">
            <a:off x="1331913" y="1898997"/>
            <a:ext cx="1871662" cy="3744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pic>
        <p:nvPicPr>
          <p:cNvPr id="90132" name="Picture 20" descr="HHStA_10560703_AUR_r_klei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923309"/>
            <a:ext cx="936625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3" name="Picture 21" descr="StAS__138406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053484"/>
            <a:ext cx="112395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4" name="Picture 22" descr="HHStA_12880228_AUR_r_klei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748059"/>
            <a:ext cx="5445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5" name="Picture 23" descr="StAS__138406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32159"/>
            <a:ext cx="647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36" name="Line 24"/>
          <p:cNvSpPr>
            <a:spLocks noChangeShapeType="1"/>
          </p:cNvSpPr>
          <p:nvPr/>
        </p:nvSpPr>
        <p:spPr bwMode="auto">
          <a:xfrm flipV="1">
            <a:off x="5724525" y="1035397"/>
            <a:ext cx="2195513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0137" name="Line 25"/>
          <p:cNvSpPr>
            <a:spLocks noChangeShapeType="1"/>
          </p:cNvSpPr>
          <p:nvPr/>
        </p:nvSpPr>
        <p:spPr bwMode="auto">
          <a:xfrm>
            <a:off x="5148263" y="2907059"/>
            <a:ext cx="2519362" cy="285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0138" name="Line 26"/>
          <p:cNvSpPr>
            <a:spLocks noChangeShapeType="1"/>
          </p:cNvSpPr>
          <p:nvPr/>
        </p:nvSpPr>
        <p:spPr bwMode="auto">
          <a:xfrm flipH="1">
            <a:off x="3203575" y="3051522"/>
            <a:ext cx="936625" cy="2665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0139" name="Line 27"/>
          <p:cNvSpPr>
            <a:spLocks noChangeShapeType="1"/>
          </p:cNvSpPr>
          <p:nvPr/>
        </p:nvSpPr>
        <p:spPr bwMode="auto">
          <a:xfrm flipH="1" flipV="1">
            <a:off x="1403350" y="890934"/>
            <a:ext cx="18002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pic>
        <p:nvPicPr>
          <p:cNvPr id="90140" name="Picture 28" descr="HHStA_12880228_AUR_r_klei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932834"/>
            <a:ext cx="5445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41" name="Line 29"/>
          <p:cNvSpPr>
            <a:spLocks noChangeShapeType="1"/>
          </p:cNvSpPr>
          <p:nvPr/>
        </p:nvSpPr>
        <p:spPr bwMode="auto">
          <a:xfrm>
            <a:off x="827088" y="1106834"/>
            <a:ext cx="6840537" cy="511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0142" name="Line 30"/>
          <p:cNvSpPr>
            <a:spLocks noChangeShapeType="1"/>
          </p:cNvSpPr>
          <p:nvPr/>
        </p:nvSpPr>
        <p:spPr bwMode="auto">
          <a:xfrm flipH="1">
            <a:off x="1547813" y="1324322"/>
            <a:ext cx="6408737" cy="4535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0143" name="Line 31"/>
          <p:cNvSpPr>
            <a:spLocks noChangeShapeType="1"/>
          </p:cNvSpPr>
          <p:nvPr/>
        </p:nvSpPr>
        <p:spPr bwMode="auto">
          <a:xfrm flipV="1">
            <a:off x="3779838" y="4564409"/>
            <a:ext cx="3889375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0144" name="Line 32"/>
          <p:cNvSpPr>
            <a:spLocks noChangeShapeType="1"/>
          </p:cNvSpPr>
          <p:nvPr/>
        </p:nvSpPr>
        <p:spPr bwMode="auto">
          <a:xfrm>
            <a:off x="4067175" y="6364634"/>
            <a:ext cx="3600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0145" name="Line 33"/>
          <p:cNvSpPr>
            <a:spLocks noChangeShapeType="1"/>
          </p:cNvSpPr>
          <p:nvPr/>
        </p:nvSpPr>
        <p:spPr bwMode="auto">
          <a:xfrm>
            <a:off x="684213" y="3843684"/>
            <a:ext cx="431800" cy="1871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626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90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90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0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90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90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90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90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90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90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0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0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0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0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4" dur="2000"/>
                                        <p:tgtEl>
                                          <p:spTgt spid="90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90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90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90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90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90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90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90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90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90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90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0" grpId="0" animBg="1"/>
      <p:bldP spid="90121" grpId="0" animBg="1"/>
      <p:bldP spid="90122" grpId="0" animBg="1"/>
      <p:bldP spid="90123" grpId="0" animBg="1"/>
      <p:bldP spid="90124" grpId="0" animBg="1"/>
      <p:bldP spid="90125" grpId="0" animBg="1"/>
      <p:bldP spid="90125" grpId="1" animBg="1"/>
      <p:bldP spid="90126" grpId="0" animBg="1"/>
      <p:bldP spid="90127" grpId="0" animBg="1"/>
      <p:bldP spid="90128" grpId="0" animBg="1"/>
      <p:bldP spid="90129" grpId="0" animBg="1"/>
      <p:bldP spid="90130" grpId="0" animBg="1"/>
      <p:bldP spid="90131" grpId="0" animBg="1"/>
      <p:bldP spid="90136" grpId="0" animBg="1"/>
      <p:bldP spid="90137" grpId="0" animBg="1"/>
      <p:bldP spid="90138" grpId="0" animBg="1"/>
      <p:bldP spid="90139" grpId="0" animBg="1"/>
      <p:bldP spid="90141" grpId="0" animBg="1"/>
      <p:bldP spid="90142" grpId="0" animBg="1"/>
      <p:bldP spid="90143" grpId="0" animBg="1"/>
      <p:bldP spid="90144" grpId="0" animBg="1"/>
      <p:bldP spid="9014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09801" y="2986553"/>
            <a:ext cx="2754086" cy="713227"/>
          </a:xfrm>
        </p:spPr>
        <p:txBody>
          <a:bodyPr>
            <a:normAutofit fontScale="90000"/>
          </a:bodyPr>
          <a:lstStyle/>
          <a:p>
            <a:r>
              <a:rPr lang="en-GB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Diplomatik</a:t>
            </a:r>
            <a:r>
              <a:rPr lang="en-GB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Annotation</a:t>
            </a:r>
            <a:endParaRPr lang="en-GB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SpAR Urk1409_komprimiert Kopie Kop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91" y="2873827"/>
            <a:ext cx="2062714" cy="226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77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6"/>
          <p:cNvSpPr>
            <a:spLocks noChangeArrowheads="1"/>
          </p:cNvSpPr>
          <p:nvPr/>
        </p:nvSpPr>
        <p:spPr bwMode="auto">
          <a:xfrm>
            <a:off x="3733800" y="1981200"/>
            <a:ext cx="3810000" cy="762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648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24"/>
            <a:ext cx="9144000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43577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6" descr="C:\Dokumente und Einstellungen\Padmasambawa\Desktop\Forma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4410" y="1557123"/>
            <a:ext cx="1849437" cy="43164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" name="Picture 87" descr="C:\Dokumente und Einstellungen\Padmasambawa\Desktop\Inhal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576" y="1557123"/>
            <a:ext cx="2528888" cy="43084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" name="Picture 88" descr="C:\Dokumente und Einstellungen\Padmasambawa\Desktop\Diplomatik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3302" y="1557123"/>
            <a:ext cx="2200275" cy="47164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3" name="Textfeld 22"/>
          <p:cNvSpPr txBox="1"/>
          <p:nvPr/>
        </p:nvSpPr>
        <p:spPr>
          <a:xfrm>
            <a:off x="1278359" y="915735"/>
            <a:ext cx="135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Inhalt</a:t>
            </a:r>
            <a:endParaRPr lang="en-US" sz="2400" b="1" dirty="0"/>
          </a:p>
        </p:txBody>
      </p:sp>
      <p:sp>
        <p:nvSpPr>
          <p:cNvPr id="24" name="Textfeld 23"/>
          <p:cNvSpPr txBox="1"/>
          <p:nvPr/>
        </p:nvSpPr>
        <p:spPr>
          <a:xfrm>
            <a:off x="3839254" y="915736"/>
            <a:ext cx="1643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Struktur</a:t>
            </a:r>
            <a:endParaRPr lang="en-US" sz="2400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5837470" y="915736"/>
            <a:ext cx="278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Formular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128995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3644169" y="299117"/>
            <a:ext cx="6419056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Bild-</a:t>
            </a:r>
            <a:r>
              <a:rPr kumimoji="0" lang="de-AT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Annotierung</a:t>
            </a:r>
            <a:endParaRPr kumimoji="0" lang="de-AT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22"/>
            <a:ext cx="9144000" cy="495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2987824" y="1428736"/>
            <a:ext cx="2520280" cy="93610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22"/>
            <a:ext cx="9144000" cy="421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1857356" y="4714884"/>
            <a:ext cx="1656184" cy="87406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22"/>
            <a:ext cx="91440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59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3522712" y="450170"/>
            <a:ext cx="6419056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Extraktion</a:t>
            </a:r>
            <a:r>
              <a:rPr kumimoji="0" lang="de-AT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 Bildteil</a:t>
            </a:r>
            <a:endParaRPr kumimoji="0" lang="de-AT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275"/>
            <a:ext cx="9286875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6156176" y="1772816"/>
            <a:ext cx="576064" cy="108012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/>
          <p:cNvSpPr/>
          <p:nvPr/>
        </p:nvSpPr>
        <p:spPr>
          <a:xfrm>
            <a:off x="1331640" y="5589240"/>
            <a:ext cx="576064" cy="126876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6" name="Gerade Verbindung mit Pfeil 5"/>
          <p:cNvCxnSpPr>
            <a:stCxn id="4" idx="2"/>
          </p:cNvCxnSpPr>
          <p:nvPr/>
        </p:nvCxnSpPr>
        <p:spPr>
          <a:xfrm flipH="1">
            <a:off x="1907704" y="2852936"/>
            <a:ext cx="4536504" cy="3370684"/>
          </a:xfrm>
          <a:prstGeom prst="straightConnector1">
            <a:avLst/>
          </a:prstGeom>
          <a:ln w="762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06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93385" y="492354"/>
            <a:ext cx="7615262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… Verwaltung in Sammlungen</a:t>
            </a:r>
            <a:endParaRPr kumimoji="0" lang="de-AT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275"/>
            <a:ext cx="9286875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1331640" y="5589240"/>
            <a:ext cx="576064" cy="126876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/>
          <p:cNvSpPr/>
          <p:nvPr/>
        </p:nvSpPr>
        <p:spPr>
          <a:xfrm>
            <a:off x="179512" y="4941168"/>
            <a:ext cx="2880320" cy="648072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Rechteck 5"/>
          <p:cNvSpPr/>
          <p:nvPr/>
        </p:nvSpPr>
        <p:spPr>
          <a:xfrm>
            <a:off x="3779912" y="4797152"/>
            <a:ext cx="3312368" cy="108012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7" name="Gerade Verbindung mit Pfeil 6"/>
          <p:cNvCxnSpPr>
            <a:stCxn id="5" idx="3"/>
            <a:endCxn id="6" idx="1"/>
          </p:cNvCxnSpPr>
          <p:nvPr/>
        </p:nvCxnSpPr>
        <p:spPr>
          <a:xfrm>
            <a:off x="3059832" y="5265204"/>
            <a:ext cx="720080" cy="72008"/>
          </a:xfrm>
          <a:prstGeom prst="straightConnector1">
            <a:avLst/>
          </a:prstGeom>
          <a:ln w="762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78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3846173" y="516619"/>
            <a:ext cx="6419056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Bildvergleich</a:t>
            </a:r>
            <a:endParaRPr kumimoji="0" lang="de-AT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571612"/>
            <a:ext cx="8543146" cy="4449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69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3824565" y="171430"/>
            <a:ext cx="6419056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Bildvergleich</a:t>
            </a:r>
            <a:endParaRPr kumimoji="0" lang="de-AT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2" y="1072458"/>
            <a:ext cx="69342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308" y="2952693"/>
            <a:ext cx="32004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19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3323658" y="320676"/>
            <a:ext cx="6419056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Veröffentlichung</a:t>
            </a:r>
            <a:endParaRPr kumimoji="0" lang="de-AT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8" t="16504" r="28994" b="12456"/>
          <a:stretch/>
        </p:blipFill>
        <p:spPr bwMode="auto">
          <a:xfrm>
            <a:off x="1907704" y="1310302"/>
            <a:ext cx="5544616" cy="486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5292080" y="2420888"/>
            <a:ext cx="576064" cy="72008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2330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47364" y="4281267"/>
            <a:ext cx="4222069" cy="1470025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de-AT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eine Reise </a:t>
            </a:r>
            <a:br>
              <a:rPr lang="de-AT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AT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 Ungewisse</a:t>
            </a:r>
            <a:endParaRPr lang="de-AT" sz="6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5" descr="A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788767"/>
            <a:ext cx="2655887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64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05001" y="3008325"/>
            <a:ext cx="3788228" cy="713227"/>
          </a:xfrm>
        </p:spPr>
        <p:txBody>
          <a:bodyPr>
            <a:normAutofit fontScale="90000"/>
          </a:bodyPr>
          <a:lstStyle/>
          <a:p>
            <a:r>
              <a:rPr lang="en-GB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Regionalgeschichte</a:t>
            </a:r>
            <a:endParaRPr lang="en-GB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058" y="3069771"/>
            <a:ext cx="2785921" cy="145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66" y="1270501"/>
            <a:ext cx="8236474" cy="3742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328881" y="2638653"/>
            <a:ext cx="1512168" cy="502940"/>
          </a:xfrm>
          <a:prstGeom prst="ellipse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4" name="Gerade Verbindung mit Pfeil 3"/>
          <p:cNvCxnSpPr/>
          <p:nvPr/>
        </p:nvCxnSpPr>
        <p:spPr>
          <a:xfrm>
            <a:off x="1819028" y="3174167"/>
            <a:ext cx="4050094" cy="22322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4716016" y="5590981"/>
            <a:ext cx="2232248" cy="646331"/>
          </a:xfrm>
          <a:prstGeom prst="rect">
            <a:avLst/>
          </a:prstGeom>
          <a:solidFill>
            <a:schemeClr val="accent1">
              <a:alpha val="23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3600" dirty="0" smtClean="0"/>
              <a:t>977 Treffer</a:t>
            </a:r>
            <a:endParaRPr lang="de-AT" sz="3600" dirty="0"/>
          </a:p>
        </p:txBody>
      </p:sp>
    </p:spTree>
    <p:extLst>
      <p:ext uri="{BB962C8B-B14F-4D97-AF65-F5344CB8AC3E}">
        <p14:creationId xmlns:p14="http://schemas.microsoft.com/office/powerpoint/2010/main" val="362464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39552" y="1124744"/>
            <a:ext cx="324036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/>
              <a:t>Kloster </a:t>
            </a:r>
            <a:r>
              <a:rPr lang="de-AT" dirty="0" err="1" smtClean="0"/>
              <a:t>Raitenhaslach</a:t>
            </a:r>
            <a:r>
              <a:rPr lang="de-AT" dirty="0" smtClean="0"/>
              <a:t> (</a:t>
            </a:r>
            <a:r>
              <a:rPr lang="de-AT" dirty="0" err="1" smtClean="0"/>
              <a:t>BayHStA</a:t>
            </a:r>
            <a:r>
              <a:rPr lang="de-AT" dirty="0" smtClean="0"/>
              <a:t>): 1196, 1198, 1209, 1210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179733" y="3501008"/>
            <a:ext cx="252028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AT" dirty="0" err="1" smtClean="0"/>
              <a:t>Erzstift</a:t>
            </a:r>
            <a:r>
              <a:rPr lang="de-AT" dirty="0" smtClean="0"/>
              <a:t> Salzburg (</a:t>
            </a:r>
            <a:r>
              <a:rPr lang="de-AT" dirty="0" err="1" smtClean="0"/>
              <a:t>HHStA</a:t>
            </a:r>
            <a:r>
              <a:rPr lang="de-AT" dirty="0" smtClean="0"/>
              <a:t>): </a:t>
            </a:r>
          </a:p>
          <a:p>
            <a:r>
              <a:rPr lang="de-AT" dirty="0" smtClean="0"/>
              <a:t>1198, 1207, 1218/1232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4372392" y="5865372"/>
            <a:ext cx="232835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/>
              <a:t>Kärntner Landesarchiv: 1198, 1199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345010" y="4643844"/>
            <a:ext cx="235500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AT" dirty="0" err="1" smtClean="0"/>
              <a:t>Erzabtei</a:t>
            </a:r>
            <a:r>
              <a:rPr lang="de-AT" dirty="0" smtClean="0"/>
              <a:t> St. Peter: 1210</a:t>
            </a:r>
            <a:endParaRPr lang="de-AT" dirty="0"/>
          </a:p>
        </p:txBody>
      </p:sp>
      <p:sp>
        <p:nvSpPr>
          <p:cNvPr id="6" name="Textfeld 5"/>
          <p:cNvSpPr txBox="1"/>
          <p:nvPr/>
        </p:nvSpPr>
        <p:spPr>
          <a:xfrm>
            <a:off x="2627784" y="5291916"/>
            <a:ext cx="295232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/>
              <a:t>Kloster </a:t>
            </a:r>
            <a:r>
              <a:rPr lang="de-AT" dirty="0" err="1" smtClean="0"/>
              <a:t>Michaelbeuern</a:t>
            </a:r>
            <a:r>
              <a:rPr lang="de-AT" dirty="0" smtClean="0"/>
              <a:t>: 1212</a:t>
            </a:r>
            <a:endParaRPr lang="de-AT" dirty="0"/>
          </a:p>
        </p:txBody>
      </p:sp>
      <p:sp>
        <p:nvSpPr>
          <p:cNvPr id="7" name="Textfeld 6"/>
          <p:cNvSpPr txBox="1"/>
          <p:nvPr/>
        </p:nvSpPr>
        <p:spPr>
          <a:xfrm>
            <a:off x="4932040" y="1484784"/>
            <a:ext cx="321654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/>
              <a:t>Kloster Heiligenkreuz/NÖ: 1219</a:t>
            </a:r>
            <a:endParaRPr lang="de-AT" dirty="0"/>
          </a:p>
        </p:txBody>
      </p:sp>
      <p:sp>
        <p:nvSpPr>
          <p:cNvPr id="8" name="Textfeld 7"/>
          <p:cNvSpPr txBox="1"/>
          <p:nvPr/>
        </p:nvSpPr>
        <p:spPr>
          <a:xfrm>
            <a:off x="395536" y="2420888"/>
            <a:ext cx="208867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/>
              <a:t>Domkapitel Salzburg (</a:t>
            </a:r>
            <a:r>
              <a:rPr lang="de-AT" dirty="0" err="1" smtClean="0"/>
              <a:t>HHStA</a:t>
            </a:r>
            <a:r>
              <a:rPr lang="de-AT" dirty="0" smtClean="0"/>
              <a:t>): 1220, 1221</a:t>
            </a:r>
            <a:endParaRPr lang="de-AT" dirty="0"/>
          </a:p>
        </p:txBody>
      </p:sp>
      <p:sp>
        <p:nvSpPr>
          <p:cNvPr id="9" name="Textfeld 8"/>
          <p:cNvSpPr txBox="1"/>
          <p:nvPr/>
        </p:nvSpPr>
        <p:spPr>
          <a:xfrm>
            <a:off x="6012160" y="5085184"/>
            <a:ext cx="280831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AT" dirty="0" smtClean="0"/>
              <a:t>Kloster </a:t>
            </a:r>
            <a:r>
              <a:rPr lang="de-AT" dirty="0" err="1" smtClean="0"/>
              <a:t>Admont</a:t>
            </a:r>
            <a:r>
              <a:rPr lang="de-AT" dirty="0" smtClean="0"/>
              <a:t>: 1220, 1221</a:t>
            </a:r>
            <a:endParaRPr lang="de-A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47816"/>
            <a:ext cx="5657850" cy="2543175"/>
          </a:xfrm>
          <a:prstGeom prst="rect">
            <a:avLst/>
          </a:prstGeom>
          <a:solidFill>
            <a:schemeClr val="bg2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646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Let’s get busy</a:t>
            </a:r>
            <a:endParaRPr lang="en-GB" dirty="0"/>
          </a:p>
        </p:txBody>
      </p:sp>
      <p:pic>
        <p:nvPicPr>
          <p:cNvPr id="4" name="Content Placeholder 3" descr="Description Men at work sign (green).svg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57" y="1690689"/>
            <a:ext cx="3368473" cy="2942341"/>
          </a:xfrm>
        </p:spPr>
      </p:pic>
      <p:sp>
        <p:nvSpPr>
          <p:cNvPr id="5" name="TextBox 4"/>
          <p:cNvSpPr txBox="1"/>
          <p:nvPr/>
        </p:nvSpPr>
        <p:spPr>
          <a:xfrm>
            <a:off x="1489840" y="4823670"/>
            <a:ext cx="7025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hlinkClick r:id="rId3"/>
              </a:rPr>
              <a:t>http://monasterium.net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6493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90057" y="1810551"/>
            <a:ext cx="5791200" cy="3566994"/>
          </a:xfrm>
        </p:spPr>
        <p:txBody>
          <a:bodyPr/>
          <a:lstStyle/>
          <a:p>
            <a:pPr marL="0" indent="0" algn="ctr">
              <a:buNone/>
            </a:pPr>
            <a:r>
              <a:rPr lang="de-A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2002 – 2008</a:t>
            </a:r>
          </a:p>
          <a:p>
            <a:pPr marL="0" indent="0" algn="ctr">
              <a:buNone/>
            </a:pPr>
            <a:endParaRPr lang="de-AT" dirty="0" smtClean="0"/>
          </a:p>
          <a:p>
            <a:pPr marL="0" indent="0" algn="ctr">
              <a:buNone/>
            </a:pPr>
            <a:r>
              <a:rPr lang="de-AT" dirty="0" smtClean="0"/>
              <a:t>1 Staat </a:t>
            </a:r>
            <a:r>
              <a:rPr lang="de-AT" dirty="0"/>
              <a:t>– </a:t>
            </a:r>
            <a:r>
              <a:rPr lang="de-AT" dirty="0" smtClean="0"/>
              <a:t>11 Staaten</a:t>
            </a:r>
          </a:p>
          <a:p>
            <a:pPr marL="0" indent="0" algn="ctr">
              <a:buNone/>
            </a:pPr>
            <a:r>
              <a:rPr lang="de-AT" dirty="0" smtClean="0"/>
              <a:t>11 Archive – 60 Archive</a:t>
            </a:r>
          </a:p>
          <a:p>
            <a:pPr marL="0" indent="0" algn="ctr">
              <a:buNone/>
            </a:pPr>
            <a:r>
              <a:rPr lang="de-AT" dirty="0" smtClean="0"/>
              <a:t>Kirchliche </a:t>
            </a:r>
            <a:r>
              <a:rPr lang="de-AT" dirty="0"/>
              <a:t>U</a:t>
            </a:r>
            <a:r>
              <a:rPr lang="de-AT" dirty="0" smtClean="0"/>
              <a:t>rkunden – Alle Urkunden</a:t>
            </a:r>
          </a:p>
          <a:p>
            <a:pPr marL="0" indent="0" algn="ctr">
              <a:buNone/>
            </a:pPr>
            <a:r>
              <a:rPr lang="de-AT" dirty="0" smtClean="0"/>
              <a:t>20.000 Urkunden – 80.000 Urkunden</a:t>
            </a:r>
          </a:p>
          <a:p>
            <a:pPr marL="0" indent="0" algn="ctr">
              <a:buNone/>
            </a:pPr>
            <a:r>
              <a:rPr lang="de-AT" dirty="0" smtClean="0"/>
              <a:t>Findbuch.net – MOM.CA</a:t>
            </a:r>
          </a:p>
          <a:p>
            <a:pPr marL="0" indent="0" algn="ctr">
              <a:buNone/>
            </a:pPr>
            <a:r>
              <a:rPr lang="de-AT" dirty="0" smtClean="0"/>
              <a:t>Zentrale </a:t>
            </a:r>
            <a:r>
              <a:rPr lang="de-AT" dirty="0"/>
              <a:t>– </a:t>
            </a:r>
            <a:r>
              <a:rPr lang="de-AT" dirty="0" smtClean="0"/>
              <a:t>Dezentrale Verwaltung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7364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flintstones quar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283" y="1306287"/>
            <a:ext cx="6645857" cy="44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19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Warum</a:t>
            </a:r>
            <a:r>
              <a:rPr lang="en-GB" dirty="0" smtClean="0"/>
              <a:t> MOM-CA = </a:t>
            </a:r>
            <a:r>
              <a:rPr lang="en-GB" dirty="0"/>
              <a:t>C</a:t>
            </a:r>
            <a:r>
              <a:rPr lang="en-GB" dirty="0" smtClean="0"/>
              <a:t>ollaborative Archive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855" y="2197914"/>
            <a:ext cx="1419781" cy="175134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65446" y="2211347"/>
            <a:ext cx="2246555" cy="1724479"/>
            <a:chOff x="3016536" y="2269503"/>
            <a:chExt cx="2448609" cy="1879578"/>
          </a:xfrm>
        </p:grpSpPr>
        <p:grpSp>
          <p:nvGrpSpPr>
            <p:cNvPr id="9" name="Group 8"/>
            <p:cNvGrpSpPr/>
            <p:nvPr/>
          </p:nvGrpSpPr>
          <p:grpSpPr>
            <a:xfrm>
              <a:off x="3845436" y="2269503"/>
              <a:ext cx="1619709" cy="1879578"/>
              <a:chOff x="3399184" y="1739642"/>
              <a:chExt cx="2118442" cy="2458329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99184" y="1739642"/>
                <a:ext cx="2118442" cy="1215099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35644" y="3074274"/>
                <a:ext cx="1145877" cy="402847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1779" y="3817864"/>
                <a:ext cx="1192131" cy="26737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7844" y="3085197"/>
                <a:ext cx="568486" cy="60221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33227" y="3596655"/>
                <a:ext cx="601316" cy="601316"/>
              </a:xfrm>
              <a:prstGeom prst="rect">
                <a:avLst/>
              </a:prstGeom>
            </p:spPr>
          </p:pic>
        </p:grpSp>
        <p:sp>
          <p:nvSpPr>
            <p:cNvPr id="10" name="Plus 9"/>
            <p:cNvSpPr/>
            <p:nvPr/>
          </p:nvSpPr>
          <p:spPr>
            <a:xfrm>
              <a:off x="3016536" y="2902521"/>
              <a:ext cx="597800" cy="613545"/>
            </a:xfrm>
            <a:prstGeom prst="mathPlus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967078" y="2441228"/>
            <a:ext cx="2105255" cy="1183180"/>
            <a:chOff x="5634169" y="2520060"/>
            <a:chExt cx="2294601" cy="1289595"/>
          </a:xfrm>
        </p:grpSpPr>
        <p:grpSp>
          <p:nvGrpSpPr>
            <p:cNvPr id="17" name="Group 16"/>
            <p:cNvGrpSpPr/>
            <p:nvPr/>
          </p:nvGrpSpPr>
          <p:grpSpPr>
            <a:xfrm>
              <a:off x="6400993" y="2520060"/>
              <a:ext cx="1527777" cy="1289595"/>
              <a:chOff x="5545888" y="3158929"/>
              <a:chExt cx="1778441" cy="150118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1556" y="3158929"/>
                <a:ext cx="1487106" cy="150118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5888" y="3924009"/>
                <a:ext cx="1778441" cy="729161"/>
              </a:xfrm>
              <a:prstGeom prst="rect">
                <a:avLst/>
              </a:prstGeom>
            </p:spPr>
          </p:pic>
        </p:grpSp>
        <p:sp>
          <p:nvSpPr>
            <p:cNvPr id="18" name="Plus 17"/>
            <p:cNvSpPr/>
            <p:nvPr/>
          </p:nvSpPr>
          <p:spPr>
            <a:xfrm>
              <a:off x="5634169" y="2902521"/>
              <a:ext cx="597800" cy="613545"/>
            </a:xfrm>
            <a:prstGeom prst="mathPlus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12240" y="4142826"/>
            <a:ext cx="4314855" cy="1339415"/>
            <a:chOff x="2195586" y="4374699"/>
            <a:chExt cx="4702931" cy="1459881"/>
          </a:xfrm>
        </p:grpSpPr>
        <p:sp>
          <p:nvSpPr>
            <p:cNvPr id="22" name="Equal 21"/>
            <p:cNvSpPr/>
            <p:nvPr/>
          </p:nvSpPr>
          <p:spPr>
            <a:xfrm>
              <a:off x="2195586" y="5049061"/>
              <a:ext cx="785519" cy="785519"/>
            </a:xfrm>
            <a:prstGeom prst="mathEqual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766" y="4374699"/>
              <a:ext cx="3532751" cy="1459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70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Einige</a:t>
            </a:r>
            <a:r>
              <a:rPr lang="en-GB" dirty="0" smtClean="0"/>
              <a:t> </a:t>
            </a:r>
            <a:r>
              <a:rPr lang="en-GB" dirty="0" err="1" smtClean="0"/>
              <a:t>Fakten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3019695"/>
              </p:ext>
            </p:extLst>
          </p:nvPr>
        </p:nvGraphicFramePr>
        <p:xfrm>
          <a:off x="1719744" y="1828800"/>
          <a:ext cx="6535024" cy="3741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394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770BC3-48BC-4EF1-9050-0A684D8FD7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F0770BC3-48BC-4EF1-9050-0A684D8FD7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F0770BC3-48BC-4EF1-9050-0A684D8FD7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F0770BC3-48BC-4EF1-9050-0A684D8FD7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64E88F-A51A-4464-A4D7-E5A97FF9A2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dgm id="{2F64E88F-A51A-4464-A4D7-E5A97FF9A2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2F64E88F-A51A-4464-A4D7-E5A97FF9A2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2F64E88F-A51A-4464-A4D7-E5A97FF9A2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4592F2-E466-4DB8-BCEC-609EE87BA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dgm id="{154592F2-E466-4DB8-BCEC-609EE87BAB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dgm id="{154592F2-E466-4DB8-BCEC-609EE87BA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dgm id="{154592F2-E466-4DB8-BCEC-609EE87BA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44941F1-1C6C-4C58-B37B-6AFD304011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graphicEl>
                                              <a:dgm id="{544941F1-1C6C-4C58-B37B-6AFD304011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dgm id="{544941F1-1C6C-4C58-B37B-6AFD304011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dgm id="{544941F1-1C6C-4C58-B37B-6AFD304011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4E4703-0FD4-4D04-BCF3-B541E3BE5D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A04E4703-0FD4-4D04-BCF3-B541E3BE5D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A04E4703-0FD4-4D04-BCF3-B541E3BE5D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A04E4703-0FD4-4D04-BCF3-B541E3BE5D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204F9A-1C79-43ED-85FB-F174BFE1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56204F9A-1C79-43ED-85FB-F174BFE143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56204F9A-1C79-43ED-85FB-F174BFE1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56204F9A-1C79-43ED-85FB-F174BFE1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Statistik</a:t>
            </a:r>
            <a:endParaRPr lang="en-GB" dirty="0"/>
          </a:p>
        </p:txBody>
      </p:sp>
      <p:graphicFrame>
        <p:nvGraphicFramePr>
          <p:cNvPr id="4" name="Content Placeholder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765753"/>
              </p:ext>
            </p:extLst>
          </p:nvPr>
        </p:nvGraphicFramePr>
        <p:xfrm>
          <a:off x="1489840" y="1921079"/>
          <a:ext cx="7025509" cy="401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67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:o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01F6F"/>
      </a:accent1>
      <a:accent2>
        <a:srgbClr val="968DC4"/>
      </a:accent2>
      <a:accent3>
        <a:srgbClr val="8CC640"/>
      </a:accent3>
      <a:accent4>
        <a:srgbClr val="4DC1AD"/>
      </a:accent4>
      <a:accent5>
        <a:srgbClr val="00ADEE"/>
      </a:accent5>
      <a:accent6>
        <a:srgbClr val="585756"/>
      </a:accent6>
      <a:hlink>
        <a:srgbClr val="00ADEE"/>
      </a:hlink>
      <a:folHlink>
        <a:srgbClr val="901F6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</Words>
  <Application>Microsoft Office PowerPoint</Application>
  <PresentationFormat>Bildschirmpräsentation (4:3)</PresentationFormat>
  <Paragraphs>95</Paragraphs>
  <Slides>43</Slides>
  <Notes>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44" baseType="lpstr">
      <vt:lpstr>Office Theme</vt:lpstr>
      <vt:lpstr>Monasterium &amp; MOM-CA</vt:lpstr>
      <vt:lpstr>PowerPoint-Präsentation</vt:lpstr>
      <vt:lpstr>PowerPoint-Präsentation</vt:lpstr>
      <vt:lpstr>… eine Reise  ins Ungewisse</vt:lpstr>
      <vt:lpstr>PowerPoint-Präsentation</vt:lpstr>
      <vt:lpstr>PowerPoint-Präsentation</vt:lpstr>
      <vt:lpstr>Warum MOM-CA = Collaborative Archive</vt:lpstr>
      <vt:lpstr>Einige Fakten</vt:lpstr>
      <vt:lpstr>Statistik</vt:lpstr>
      <vt:lpstr>Wesentliche Funktionen</vt:lpstr>
      <vt:lpstr>Öffentlich: Datenbank und Suche</vt:lpstr>
      <vt:lpstr>Frontend</vt:lpstr>
      <vt:lpstr>Suche</vt:lpstr>
      <vt:lpstr>Sammlungen</vt:lpstr>
      <vt:lpstr>Privat: Userspace und Editor</vt:lpstr>
      <vt:lpstr>Editor</vt:lpstr>
      <vt:lpstr>Editions- management</vt:lpstr>
      <vt:lpstr>Bildwerkzeug</vt:lpstr>
      <vt:lpstr>Bildsammlungen</vt:lpstr>
      <vt:lpstr>Einsatzgebiete: Forschung und Lehre</vt:lpstr>
      <vt:lpstr>Sphragistik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Paläographie</vt:lpstr>
      <vt:lpstr>PowerPoint-Präsentation</vt:lpstr>
      <vt:lpstr>Diplomatik &amp; Annotation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Regionalgeschichte</vt:lpstr>
      <vt:lpstr>PowerPoint-Präsentation</vt:lpstr>
      <vt:lpstr>PowerPoint-Präsentation</vt:lpstr>
      <vt:lpstr>Let’s get busy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Monasterium &amp; MOM-CA</dc:title>
  <dc:creator>Daniel Jeller</dc:creator>
  <cp:lastModifiedBy>odilo</cp:lastModifiedBy>
  <cp:revision>33</cp:revision>
  <dcterms:created xsi:type="dcterms:W3CDTF">2015-10-15T06:50:33Z</dcterms:created>
  <dcterms:modified xsi:type="dcterms:W3CDTF">2015-10-27T13:30:04Z</dcterms:modified>
</cp:coreProperties>
</file>