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56" r:id="rId2"/>
    <p:sldId id="275" r:id="rId3"/>
    <p:sldId id="326" r:id="rId4"/>
    <p:sldId id="276" r:id="rId5"/>
    <p:sldId id="327" r:id="rId6"/>
    <p:sldId id="258" r:id="rId7"/>
    <p:sldId id="259" r:id="rId8"/>
    <p:sldId id="260" r:id="rId9"/>
    <p:sldId id="261" r:id="rId10"/>
    <p:sldId id="262" r:id="rId11"/>
    <p:sldId id="263" r:id="rId12"/>
    <p:sldId id="290" r:id="rId13"/>
    <p:sldId id="264" r:id="rId14"/>
    <p:sldId id="265" r:id="rId15"/>
    <p:sldId id="266" r:id="rId16"/>
    <p:sldId id="321" r:id="rId17"/>
    <p:sldId id="310" r:id="rId18"/>
    <p:sldId id="322" r:id="rId19"/>
    <p:sldId id="268" r:id="rId20"/>
    <p:sldId id="269" r:id="rId21"/>
    <p:sldId id="277" r:id="rId22"/>
    <p:sldId id="281" r:id="rId23"/>
    <p:sldId id="279" r:id="rId24"/>
    <p:sldId id="280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1" r:id="rId34"/>
    <p:sldId id="292" r:id="rId35"/>
    <p:sldId id="293" r:id="rId36"/>
    <p:sldId id="294" r:id="rId37"/>
    <p:sldId id="295" r:id="rId38"/>
    <p:sldId id="297" r:id="rId39"/>
    <p:sldId id="296" r:id="rId40"/>
    <p:sldId id="298" r:id="rId41"/>
    <p:sldId id="299" r:id="rId42"/>
    <p:sldId id="300" r:id="rId43"/>
    <p:sldId id="303" r:id="rId44"/>
    <p:sldId id="328" r:id="rId45"/>
    <p:sldId id="329" r:id="rId46"/>
    <p:sldId id="330" r:id="rId47"/>
    <p:sldId id="331" r:id="rId48"/>
    <p:sldId id="332" r:id="rId49"/>
    <p:sldId id="305" r:id="rId50"/>
    <p:sldId id="306" r:id="rId51"/>
    <p:sldId id="307" r:id="rId52"/>
    <p:sldId id="311" r:id="rId53"/>
    <p:sldId id="313" r:id="rId54"/>
    <p:sldId id="316" r:id="rId55"/>
    <p:sldId id="317" r:id="rId56"/>
    <p:sldId id="318" r:id="rId57"/>
    <p:sldId id="320" r:id="rId58"/>
    <p:sldId id="323" r:id="rId59"/>
    <p:sldId id="324" r:id="rId60"/>
    <p:sldId id="325" r:id="rId61"/>
    <p:sldId id="270" r:id="rId62"/>
    <p:sldId id="271" r:id="rId63"/>
    <p:sldId id="272" r:id="rId6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6EEC39-FC3C-406F-8EFB-69A520803228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F5CCE575-5A17-43BD-B057-30517F226DAA}">
      <dgm:prSet phldrT="[Text]" custT="1"/>
      <dgm:spPr/>
      <dgm:t>
        <a:bodyPr/>
        <a:lstStyle/>
        <a:p>
          <a:r>
            <a:rPr lang="cs-CZ" sz="1400" dirty="0" smtClean="0"/>
            <a:t>NÁBOŽENSTVÍ</a:t>
          </a:r>
          <a:endParaRPr lang="cs-CZ" sz="1400" dirty="0"/>
        </a:p>
      </dgm:t>
    </dgm:pt>
    <dgm:pt modelId="{26970E52-F9A7-4A99-AA9D-F6242C7D50D4}" type="parTrans" cxnId="{F491F52D-4452-45D2-8B61-DDC5B216095D}">
      <dgm:prSet/>
      <dgm:spPr/>
      <dgm:t>
        <a:bodyPr/>
        <a:lstStyle/>
        <a:p>
          <a:endParaRPr lang="cs-CZ"/>
        </a:p>
      </dgm:t>
    </dgm:pt>
    <dgm:pt modelId="{A3B4DAFD-26F2-4145-874D-394BE43AE1CD}" type="sibTrans" cxnId="{F491F52D-4452-45D2-8B61-DDC5B216095D}">
      <dgm:prSet/>
      <dgm:spPr/>
      <dgm:t>
        <a:bodyPr/>
        <a:lstStyle/>
        <a:p>
          <a:endParaRPr lang="cs-CZ"/>
        </a:p>
      </dgm:t>
    </dgm:pt>
    <dgm:pt modelId="{466887D3-86A4-4BAD-A8A9-BF895B999903}">
      <dgm:prSet phldrT="[Text]" custT="1"/>
      <dgm:spPr/>
      <dgm:t>
        <a:bodyPr/>
        <a:lstStyle/>
        <a:p>
          <a:r>
            <a:rPr lang="cs-CZ" sz="1400" dirty="0" smtClean="0"/>
            <a:t>UMĚNÍ</a:t>
          </a:r>
          <a:endParaRPr lang="cs-CZ" sz="1400" dirty="0"/>
        </a:p>
      </dgm:t>
    </dgm:pt>
    <dgm:pt modelId="{ECB75E0A-94F8-4FEA-8350-30BCD975B380}" type="parTrans" cxnId="{E3C1B14A-35E0-40F8-B1BB-EE71A4272538}">
      <dgm:prSet/>
      <dgm:spPr/>
      <dgm:t>
        <a:bodyPr/>
        <a:lstStyle/>
        <a:p>
          <a:endParaRPr lang="cs-CZ"/>
        </a:p>
      </dgm:t>
    </dgm:pt>
    <dgm:pt modelId="{4B821591-491D-4880-B07B-7EE49CBAFA87}" type="sibTrans" cxnId="{E3C1B14A-35E0-40F8-B1BB-EE71A4272538}">
      <dgm:prSet/>
      <dgm:spPr/>
      <dgm:t>
        <a:bodyPr/>
        <a:lstStyle/>
        <a:p>
          <a:endParaRPr lang="cs-CZ"/>
        </a:p>
      </dgm:t>
    </dgm:pt>
    <dgm:pt modelId="{5BF63070-1474-4233-9042-B08B170D9F08}">
      <dgm:prSet phldrT="[Text]" custT="1"/>
      <dgm:spPr/>
      <dgm:t>
        <a:bodyPr/>
        <a:lstStyle/>
        <a:p>
          <a:r>
            <a:rPr lang="cs-CZ" sz="1400" dirty="0" smtClean="0"/>
            <a:t>POLITIKA</a:t>
          </a:r>
          <a:endParaRPr lang="cs-CZ" sz="1400" dirty="0"/>
        </a:p>
      </dgm:t>
    </dgm:pt>
    <dgm:pt modelId="{9AAB61F8-1410-443D-85AE-91A74863C8CB}" type="parTrans" cxnId="{36C66D34-1311-41A6-AA80-4B1AE3BF7E82}">
      <dgm:prSet/>
      <dgm:spPr/>
      <dgm:t>
        <a:bodyPr/>
        <a:lstStyle/>
        <a:p>
          <a:endParaRPr lang="cs-CZ"/>
        </a:p>
      </dgm:t>
    </dgm:pt>
    <dgm:pt modelId="{54387B33-0AD1-4DF0-8766-CB7BD04D4DBA}" type="sibTrans" cxnId="{36C66D34-1311-41A6-AA80-4B1AE3BF7E82}">
      <dgm:prSet/>
      <dgm:spPr/>
      <dgm:t>
        <a:bodyPr/>
        <a:lstStyle/>
        <a:p>
          <a:endParaRPr lang="cs-CZ"/>
        </a:p>
      </dgm:t>
    </dgm:pt>
    <dgm:pt modelId="{D988A7A7-7D54-45F2-B138-D90DECF385B6}">
      <dgm:prSet custT="1"/>
      <dgm:spPr/>
      <dgm:t>
        <a:bodyPr/>
        <a:lstStyle/>
        <a:p>
          <a:r>
            <a:rPr lang="cs-CZ" sz="1400" dirty="0" smtClean="0"/>
            <a:t>ZÁBAVA</a:t>
          </a:r>
          <a:endParaRPr lang="cs-CZ" sz="1400" dirty="0"/>
        </a:p>
      </dgm:t>
    </dgm:pt>
    <dgm:pt modelId="{629A455A-FEB3-4840-A3BB-5204D741E9A0}" type="parTrans" cxnId="{424D888A-7144-451A-8D0B-7DD6641564E9}">
      <dgm:prSet/>
      <dgm:spPr/>
      <dgm:t>
        <a:bodyPr/>
        <a:lstStyle/>
        <a:p>
          <a:endParaRPr lang="cs-CZ"/>
        </a:p>
      </dgm:t>
    </dgm:pt>
    <dgm:pt modelId="{7C8D6EDB-4733-4075-8B79-8485799CA3FF}" type="sibTrans" cxnId="{424D888A-7144-451A-8D0B-7DD6641564E9}">
      <dgm:prSet/>
      <dgm:spPr/>
      <dgm:t>
        <a:bodyPr/>
        <a:lstStyle/>
        <a:p>
          <a:endParaRPr lang="cs-CZ"/>
        </a:p>
      </dgm:t>
    </dgm:pt>
    <dgm:pt modelId="{60EC2195-897F-4510-850F-0BFF049683C1}" type="pres">
      <dgm:prSet presAssocID="{C86EEC39-FC3C-406F-8EFB-69A520803228}" presName="compositeShape" presStyleCnt="0">
        <dgm:presLayoutVars>
          <dgm:chMax val="7"/>
          <dgm:dir/>
          <dgm:resizeHandles val="exact"/>
        </dgm:presLayoutVars>
      </dgm:prSet>
      <dgm:spPr/>
    </dgm:pt>
    <dgm:pt modelId="{8A667349-3AA4-4E10-9600-FCD796DA9304}" type="pres">
      <dgm:prSet presAssocID="{D988A7A7-7D54-45F2-B138-D90DECF385B6}" presName="circ1" presStyleLbl="vennNode1" presStyleIdx="0" presStyleCnt="4"/>
      <dgm:spPr/>
      <dgm:t>
        <a:bodyPr/>
        <a:lstStyle/>
        <a:p>
          <a:endParaRPr lang="cs-CZ"/>
        </a:p>
      </dgm:t>
    </dgm:pt>
    <dgm:pt modelId="{58EE856A-D3F4-4F30-AF3F-CC8FC6C8D92A}" type="pres">
      <dgm:prSet presAssocID="{D988A7A7-7D54-45F2-B138-D90DECF385B6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0E13E5E-5808-4761-A8E4-BEBD6156C055}" type="pres">
      <dgm:prSet presAssocID="{F5CCE575-5A17-43BD-B057-30517F226DAA}" presName="circ2" presStyleLbl="vennNode1" presStyleIdx="1" presStyleCnt="4" custLinFactNeighborX="1589"/>
      <dgm:spPr/>
      <dgm:t>
        <a:bodyPr/>
        <a:lstStyle/>
        <a:p>
          <a:endParaRPr lang="cs-CZ"/>
        </a:p>
      </dgm:t>
    </dgm:pt>
    <dgm:pt modelId="{EC3E7E09-0961-4990-8ACF-D2C6C228BB0E}" type="pres">
      <dgm:prSet presAssocID="{F5CCE575-5A17-43BD-B057-30517F226DAA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48634E0-6465-4FCA-8141-09DF7D1F13D1}" type="pres">
      <dgm:prSet presAssocID="{466887D3-86A4-4BAD-A8A9-BF895B999903}" presName="circ3" presStyleLbl="vennNode1" presStyleIdx="2" presStyleCnt="4"/>
      <dgm:spPr/>
      <dgm:t>
        <a:bodyPr/>
        <a:lstStyle/>
        <a:p>
          <a:endParaRPr lang="cs-CZ"/>
        </a:p>
      </dgm:t>
    </dgm:pt>
    <dgm:pt modelId="{C24C48AD-7A78-46E5-B53E-7CC9BB4657D4}" type="pres">
      <dgm:prSet presAssocID="{466887D3-86A4-4BAD-A8A9-BF895B999903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6481D26-26FC-4F3F-BCAE-738FF4D85694}" type="pres">
      <dgm:prSet presAssocID="{5BF63070-1474-4233-9042-B08B170D9F08}" presName="circ4" presStyleLbl="vennNode1" presStyleIdx="3" presStyleCnt="4"/>
      <dgm:spPr/>
      <dgm:t>
        <a:bodyPr/>
        <a:lstStyle/>
        <a:p>
          <a:endParaRPr lang="cs-CZ"/>
        </a:p>
      </dgm:t>
    </dgm:pt>
    <dgm:pt modelId="{EA58987C-D9C9-4DFB-A07A-0F894FAA1EC4}" type="pres">
      <dgm:prSet presAssocID="{5BF63070-1474-4233-9042-B08B170D9F08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C0F7FCB2-304A-41E7-9290-587534B81AE7}" type="presOf" srcId="{F5CCE575-5A17-43BD-B057-30517F226DAA}" destId="{EC3E7E09-0961-4990-8ACF-D2C6C228BB0E}" srcOrd="1" destOrd="0" presId="urn:microsoft.com/office/officeart/2005/8/layout/venn1"/>
    <dgm:cxn modelId="{BD2331E9-46BA-4A5C-9C37-1C3CD58E957A}" type="presOf" srcId="{D988A7A7-7D54-45F2-B138-D90DECF385B6}" destId="{8A667349-3AA4-4E10-9600-FCD796DA9304}" srcOrd="0" destOrd="0" presId="urn:microsoft.com/office/officeart/2005/8/layout/venn1"/>
    <dgm:cxn modelId="{9228DF28-6EDB-4C5D-837D-EFD829C687EB}" type="presOf" srcId="{F5CCE575-5A17-43BD-B057-30517F226DAA}" destId="{70E13E5E-5808-4761-A8E4-BEBD6156C055}" srcOrd="0" destOrd="0" presId="urn:microsoft.com/office/officeart/2005/8/layout/venn1"/>
    <dgm:cxn modelId="{424D888A-7144-451A-8D0B-7DD6641564E9}" srcId="{C86EEC39-FC3C-406F-8EFB-69A520803228}" destId="{D988A7A7-7D54-45F2-B138-D90DECF385B6}" srcOrd="0" destOrd="0" parTransId="{629A455A-FEB3-4840-A3BB-5204D741E9A0}" sibTransId="{7C8D6EDB-4733-4075-8B79-8485799CA3FF}"/>
    <dgm:cxn modelId="{4FD5235F-CD7A-465A-92A3-1814373628BD}" type="presOf" srcId="{466887D3-86A4-4BAD-A8A9-BF895B999903}" destId="{C24C48AD-7A78-46E5-B53E-7CC9BB4657D4}" srcOrd="1" destOrd="0" presId="urn:microsoft.com/office/officeart/2005/8/layout/venn1"/>
    <dgm:cxn modelId="{BE23405C-A547-4A9D-8731-277CC896F0B9}" type="presOf" srcId="{5BF63070-1474-4233-9042-B08B170D9F08}" destId="{EA58987C-D9C9-4DFB-A07A-0F894FAA1EC4}" srcOrd="1" destOrd="0" presId="urn:microsoft.com/office/officeart/2005/8/layout/venn1"/>
    <dgm:cxn modelId="{F491F52D-4452-45D2-8B61-DDC5B216095D}" srcId="{C86EEC39-FC3C-406F-8EFB-69A520803228}" destId="{F5CCE575-5A17-43BD-B057-30517F226DAA}" srcOrd="1" destOrd="0" parTransId="{26970E52-F9A7-4A99-AA9D-F6242C7D50D4}" sibTransId="{A3B4DAFD-26F2-4145-874D-394BE43AE1CD}"/>
    <dgm:cxn modelId="{B8D45772-F7A4-4C58-83C5-DF957FBAB001}" type="presOf" srcId="{D988A7A7-7D54-45F2-B138-D90DECF385B6}" destId="{58EE856A-D3F4-4F30-AF3F-CC8FC6C8D92A}" srcOrd="1" destOrd="0" presId="urn:microsoft.com/office/officeart/2005/8/layout/venn1"/>
    <dgm:cxn modelId="{4D7163D4-012C-49E7-845B-8898EC180515}" type="presOf" srcId="{C86EEC39-FC3C-406F-8EFB-69A520803228}" destId="{60EC2195-897F-4510-850F-0BFF049683C1}" srcOrd="0" destOrd="0" presId="urn:microsoft.com/office/officeart/2005/8/layout/venn1"/>
    <dgm:cxn modelId="{E057C91B-3291-47AE-B993-40708E5D6B0F}" type="presOf" srcId="{5BF63070-1474-4233-9042-B08B170D9F08}" destId="{D6481D26-26FC-4F3F-BCAE-738FF4D85694}" srcOrd="0" destOrd="0" presId="urn:microsoft.com/office/officeart/2005/8/layout/venn1"/>
    <dgm:cxn modelId="{36C66D34-1311-41A6-AA80-4B1AE3BF7E82}" srcId="{C86EEC39-FC3C-406F-8EFB-69A520803228}" destId="{5BF63070-1474-4233-9042-B08B170D9F08}" srcOrd="3" destOrd="0" parTransId="{9AAB61F8-1410-443D-85AE-91A74863C8CB}" sibTransId="{54387B33-0AD1-4DF0-8766-CB7BD04D4DBA}"/>
    <dgm:cxn modelId="{48C6B243-5279-4588-B613-FB682761F2B1}" type="presOf" srcId="{466887D3-86A4-4BAD-A8A9-BF895B999903}" destId="{A48634E0-6465-4FCA-8141-09DF7D1F13D1}" srcOrd="0" destOrd="0" presId="urn:microsoft.com/office/officeart/2005/8/layout/venn1"/>
    <dgm:cxn modelId="{E3C1B14A-35E0-40F8-B1BB-EE71A4272538}" srcId="{C86EEC39-FC3C-406F-8EFB-69A520803228}" destId="{466887D3-86A4-4BAD-A8A9-BF895B999903}" srcOrd="2" destOrd="0" parTransId="{ECB75E0A-94F8-4FEA-8350-30BCD975B380}" sibTransId="{4B821591-491D-4880-B07B-7EE49CBAFA87}"/>
    <dgm:cxn modelId="{13294A94-3489-490C-B738-FA69053756D1}" type="presParOf" srcId="{60EC2195-897F-4510-850F-0BFF049683C1}" destId="{8A667349-3AA4-4E10-9600-FCD796DA9304}" srcOrd="0" destOrd="0" presId="urn:microsoft.com/office/officeart/2005/8/layout/venn1"/>
    <dgm:cxn modelId="{68B71423-FC1E-463D-A0EE-70C014301131}" type="presParOf" srcId="{60EC2195-897F-4510-850F-0BFF049683C1}" destId="{58EE856A-D3F4-4F30-AF3F-CC8FC6C8D92A}" srcOrd="1" destOrd="0" presId="urn:microsoft.com/office/officeart/2005/8/layout/venn1"/>
    <dgm:cxn modelId="{48E12A43-F81F-47D1-A0A1-563AD6D3B60F}" type="presParOf" srcId="{60EC2195-897F-4510-850F-0BFF049683C1}" destId="{70E13E5E-5808-4761-A8E4-BEBD6156C055}" srcOrd="2" destOrd="0" presId="urn:microsoft.com/office/officeart/2005/8/layout/venn1"/>
    <dgm:cxn modelId="{4CD7AD21-52A6-461B-BAE2-36D45D31D554}" type="presParOf" srcId="{60EC2195-897F-4510-850F-0BFF049683C1}" destId="{EC3E7E09-0961-4990-8ACF-D2C6C228BB0E}" srcOrd="3" destOrd="0" presId="urn:microsoft.com/office/officeart/2005/8/layout/venn1"/>
    <dgm:cxn modelId="{70CCA791-7CD8-40C6-A528-BF8DEE41BABD}" type="presParOf" srcId="{60EC2195-897F-4510-850F-0BFF049683C1}" destId="{A48634E0-6465-4FCA-8141-09DF7D1F13D1}" srcOrd="4" destOrd="0" presId="urn:microsoft.com/office/officeart/2005/8/layout/venn1"/>
    <dgm:cxn modelId="{7F75DC8D-1DC7-47F2-9652-6CACED91FD21}" type="presParOf" srcId="{60EC2195-897F-4510-850F-0BFF049683C1}" destId="{C24C48AD-7A78-46E5-B53E-7CC9BB4657D4}" srcOrd="5" destOrd="0" presId="urn:microsoft.com/office/officeart/2005/8/layout/venn1"/>
    <dgm:cxn modelId="{4B393C7F-A7BC-4BC5-B907-B996D2AD4E39}" type="presParOf" srcId="{60EC2195-897F-4510-850F-0BFF049683C1}" destId="{D6481D26-26FC-4F3F-BCAE-738FF4D85694}" srcOrd="6" destOrd="0" presId="urn:microsoft.com/office/officeart/2005/8/layout/venn1"/>
    <dgm:cxn modelId="{3F9F72F7-FD49-438F-A60C-773944896202}" type="presParOf" srcId="{60EC2195-897F-4510-850F-0BFF049683C1}" destId="{EA58987C-D9C9-4DFB-A07A-0F894FAA1EC4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667349-3AA4-4E10-9600-FCD796DA9304}">
      <dsp:nvSpPr>
        <dsp:cNvPr id="0" name=""/>
        <dsp:cNvSpPr/>
      </dsp:nvSpPr>
      <dsp:spPr>
        <a:xfrm>
          <a:off x="1010992" y="33123"/>
          <a:ext cx="1722431" cy="172243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dirty="0" smtClean="0"/>
            <a:t>ZÁBAVA</a:t>
          </a:r>
          <a:endParaRPr lang="cs-CZ" sz="1400" kern="1200" dirty="0"/>
        </a:p>
      </dsp:txBody>
      <dsp:txXfrm>
        <a:off x="1209734" y="264989"/>
        <a:ext cx="1324947" cy="546540"/>
      </dsp:txXfrm>
    </dsp:sp>
    <dsp:sp modelId="{70E13E5E-5808-4761-A8E4-BEBD6156C055}">
      <dsp:nvSpPr>
        <dsp:cNvPr id="0" name=""/>
        <dsp:cNvSpPr/>
      </dsp:nvSpPr>
      <dsp:spPr>
        <a:xfrm>
          <a:off x="1800206" y="794968"/>
          <a:ext cx="1722431" cy="172243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dirty="0" smtClean="0"/>
            <a:t>NÁBOŽENSTVÍ</a:t>
          </a:r>
          <a:endParaRPr lang="cs-CZ" sz="1400" kern="1200" dirty="0"/>
        </a:p>
      </dsp:txBody>
      <dsp:txXfrm>
        <a:off x="2727669" y="993710"/>
        <a:ext cx="662473" cy="1324947"/>
      </dsp:txXfrm>
    </dsp:sp>
    <dsp:sp modelId="{A48634E0-6465-4FCA-8141-09DF7D1F13D1}">
      <dsp:nvSpPr>
        <dsp:cNvPr id="0" name=""/>
        <dsp:cNvSpPr/>
      </dsp:nvSpPr>
      <dsp:spPr>
        <a:xfrm>
          <a:off x="1010992" y="1556812"/>
          <a:ext cx="1722431" cy="172243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dirty="0" smtClean="0"/>
            <a:t>UMĚNÍ</a:t>
          </a:r>
          <a:endParaRPr lang="cs-CZ" sz="1400" kern="1200" dirty="0"/>
        </a:p>
      </dsp:txBody>
      <dsp:txXfrm>
        <a:off x="1209734" y="2500837"/>
        <a:ext cx="1324947" cy="546540"/>
      </dsp:txXfrm>
    </dsp:sp>
    <dsp:sp modelId="{D6481D26-26FC-4F3F-BCAE-738FF4D85694}">
      <dsp:nvSpPr>
        <dsp:cNvPr id="0" name=""/>
        <dsp:cNvSpPr/>
      </dsp:nvSpPr>
      <dsp:spPr>
        <a:xfrm>
          <a:off x="249147" y="794968"/>
          <a:ext cx="1722431" cy="172243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dirty="0" smtClean="0"/>
            <a:t>POLITIKA</a:t>
          </a:r>
          <a:endParaRPr lang="cs-CZ" sz="1400" kern="1200" dirty="0"/>
        </a:p>
      </dsp:txBody>
      <dsp:txXfrm>
        <a:off x="381642" y="993710"/>
        <a:ext cx="662473" cy="13249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image" Target="../media/image8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4E4C2A-CB8E-403A-A0E5-06F8CF3713F6}" type="datetimeFigureOut">
              <a:rPr lang="cs-CZ" smtClean="0"/>
              <a:t>7.10.2015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28116C-8BDF-4930-B9A0-0C26FB2F66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7412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+</a:t>
            </a:r>
            <a:r>
              <a:rPr lang="cs-CZ" baseline="0" dirty="0" smtClean="0"/>
              <a:t> v </a:t>
            </a:r>
            <a:r>
              <a:rPr lang="cs-CZ" baseline="0" dirty="0" err="1" smtClean="0"/>
              <a:t>Acharňanech</a:t>
            </a:r>
            <a:r>
              <a:rPr lang="cs-CZ" baseline="0" dirty="0" smtClean="0"/>
              <a:t> komická parodie </a:t>
            </a:r>
            <a:r>
              <a:rPr lang="cs-CZ" baseline="0" dirty="0" err="1" smtClean="0"/>
              <a:t>pompé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DF8CA-3C07-46EA-8421-858DEC23BEE5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03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4036E3EC-49A8-42D1-9FEE-35A162B425FF}" type="slidenum">
              <a:rPr lang="cs-CZ" altLang="cs-CZ" sz="1200" smtClean="0"/>
              <a:pPr eaLnBrk="1" hangingPunct="1"/>
              <a:t>12</a:t>
            </a:fld>
            <a:endParaRPr lang="cs-CZ" altLang="cs-CZ" sz="1200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  <p:sp>
        <p:nvSpPr>
          <p:cNvPr id="7475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6B914FF-3A81-40EA-A55F-D83EE3DDCF77}" type="slidenum">
              <a:rPr lang="cs-CZ" altLang="cs-CZ" sz="1200" smtClean="0"/>
              <a:pPr eaLnBrk="1" hangingPunct="1"/>
              <a:t>42</a:t>
            </a:fld>
            <a:endParaRPr lang="cs-CZ" altLang="cs-CZ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30D34-6951-4E5A-961F-622DF838E4DC}" type="datetimeFigureOut">
              <a:rPr lang="cs-CZ" smtClean="0"/>
              <a:t>7.10.2015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AA137-176E-4A1C-9F46-F658FDD974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1919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30D34-6951-4E5A-961F-622DF838E4DC}" type="datetimeFigureOut">
              <a:rPr lang="cs-CZ" smtClean="0"/>
              <a:t>7.10.2015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AA137-176E-4A1C-9F46-F658FDD974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1025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30D34-6951-4E5A-961F-622DF838E4DC}" type="datetimeFigureOut">
              <a:rPr lang="cs-CZ" smtClean="0"/>
              <a:t>7.10.2015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AA137-176E-4A1C-9F46-F658FDD974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7625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30D34-6951-4E5A-961F-622DF838E4DC}" type="datetimeFigureOut">
              <a:rPr lang="cs-CZ" smtClean="0"/>
              <a:t>7.10.2015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AA137-176E-4A1C-9F46-F658FDD974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0873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30D34-6951-4E5A-961F-622DF838E4DC}" type="datetimeFigureOut">
              <a:rPr lang="cs-CZ" smtClean="0"/>
              <a:t>7.10.2015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AA137-176E-4A1C-9F46-F658FDD974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2905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30D34-6951-4E5A-961F-622DF838E4DC}" type="datetimeFigureOut">
              <a:rPr lang="cs-CZ" smtClean="0"/>
              <a:t>7.10.2015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AA137-176E-4A1C-9F46-F658FDD974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16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30D34-6951-4E5A-961F-622DF838E4DC}" type="datetimeFigureOut">
              <a:rPr lang="cs-CZ" smtClean="0"/>
              <a:t>7.10.2015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AA137-176E-4A1C-9F46-F658FDD974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4716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30D34-6951-4E5A-961F-622DF838E4DC}" type="datetimeFigureOut">
              <a:rPr lang="cs-CZ" smtClean="0"/>
              <a:t>7.10.2015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AA137-176E-4A1C-9F46-F658FDD974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1921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30D34-6951-4E5A-961F-622DF838E4DC}" type="datetimeFigureOut">
              <a:rPr lang="cs-CZ" smtClean="0"/>
              <a:t>7.10.2015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AA137-176E-4A1C-9F46-F658FDD974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0746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30D34-6951-4E5A-961F-622DF838E4DC}" type="datetimeFigureOut">
              <a:rPr lang="cs-CZ" smtClean="0"/>
              <a:t>7.10.2015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AA137-176E-4A1C-9F46-F658FDD974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5408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30D34-6951-4E5A-961F-622DF838E4DC}" type="datetimeFigureOut">
              <a:rPr lang="cs-CZ" smtClean="0"/>
              <a:t>7.10.2015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AA137-176E-4A1C-9F46-F658FDD974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0381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30D34-6951-4E5A-961F-622DF838E4DC}" type="datetimeFigureOut">
              <a:rPr lang="cs-CZ" smtClean="0"/>
              <a:t>7.10.2015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AA137-176E-4A1C-9F46-F658FDD974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5465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4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8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005" y="260648"/>
            <a:ext cx="7772400" cy="720080"/>
          </a:xfrm>
        </p:spPr>
        <p:txBody>
          <a:bodyPr>
            <a:noAutofit/>
          </a:bodyPr>
          <a:lstStyle/>
          <a:p>
            <a:r>
              <a:rPr lang="cs-CZ" b="1" dirty="0" smtClean="0"/>
              <a:t>ŘECKÉ DIVADLO</a:t>
            </a:r>
            <a:endParaRPr lang="cs-CZ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2" y="1268760"/>
            <a:ext cx="7583487" cy="515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2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7975"/>
            <a:ext cx="9144000" cy="370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31540" y="846004"/>
            <a:ext cx="8280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/>
              <a:t>Mytologický předobraz procesí</a:t>
            </a:r>
            <a:r>
              <a:rPr lang="cs-CZ" dirty="0" smtClean="0"/>
              <a:t>: Dionýsos s </a:t>
            </a:r>
            <a:r>
              <a:rPr lang="cs-CZ" dirty="0" err="1" smtClean="0"/>
              <a:t>Ariadné</a:t>
            </a:r>
            <a:r>
              <a:rPr lang="cs-CZ" dirty="0" smtClean="0"/>
              <a:t> na voze, </a:t>
            </a:r>
            <a:r>
              <a:rPr lang="cs-CZ" dirty="0" err="1" smtClean="0"/>
              <a:t>satyrové</a:t>
            </a:r>
            <a:r>
              <a:rPr lang="cs-CZ" dirty="0" smtClean="0"/>
              <a:t>, mainady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3663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b="1" dirty="0" smtClean="0"/>
              <a:t>Soutěž (agon) v dithyrambech</a:t>
            </a:r>
            <a:endParaRPr lang="cs-CZ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780928"/>
            <a:ext cx="5256584" cy="3869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10274" y="1550695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- </a:t>
            </a:r>
            <a:r>
              <a:rPr lang="cs-CZ" sz="2000" dirty="0" smtClean="0"/>
              <a:t>20 dithyrambů, celkem 1000 tanečníků</a:t>
            </a:r>
          </a:p>
          <a:p>
            <a:r>
              <a:rPr lang="cs-CZ" sz="2000" dirty="0" smtClean="0"/>
              <a:t>- celkem 10 dithyrambických sborů chlapců a 10 mužů, každý sbor 50 tanečníků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70489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pPr eaLnBrk="1" hangingPunct="1"/>
            <a:r>
              <a:rPr lang="cs-CZ" altLang="cs-CZ" b="1" dirty="0" smtClean="0"/>
              <a:t>Dramatický agon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Porota vybraná losem</a:t>
            </a:r>
          </a:p>
          <a:p>
            <a:pPr eaLnBrk="1" hangingPunct="1"/>
            <a:r>
              <a:rPr lang="cs-CZ" altLang="cs-CZ" dirty="0" smtClean="0"/>
              <a:t>Ocenění:</a:t>
            </a:r>
            <a:r>
              <a:rPr lang="cs-CZ" altLang="cs-CZ" dirty="0" smtClean="0">
                <a:cs typeface="Times New Roman" charset="0"/>
              </a:rPr>
              <a:t> </a:t>
            </a:r>
            <a:endParaRPr lang="cs-CZ" altLang="cs-CZ" dirty="0" smtClean="0"/>
          </a:p>
          <a:p>
            <a:pPr marL="0" indent="0" eaLnBrk="1" hangingPunct="1">
              <a:buNone/>
            </a:pPr>
            <a:r>
              <a:rPr lang="cs-CZ" altLang="cs-CZ" dirty="0" smtClean="0">
                <a:cs typeface="Times New Roman" charset="0"/>
              </a:rPr>
              <a:t>    - tragičtí autoři a jejich </a:t>
            </a:r>
            <a:r>
              <a:rPr lang="cs-CZ" altLang="cs-CZ" dirty="0" err="1" smtClean="0">
                <a:cs typeface="Times New Roman" charset="0"/>
              </a:rPr>
              <a:t>chorégové</a:t>
            </a:r>
            <a:r>
              <a:rPr lang="cs-CZ" altLang="cs-CZ" dirty="0" smtClean="0">
                <a:cs typeface="Times New Roman" charset="0"/>
              </a:rPr>
              <a:t> (od r. 534 př. n. l.)</a:t>
            </a:r>
            <a:endParaRPr lang="cs-CZ" altLang="cs-CZ" dirty="0" smtClean="0"/>
          </a:p>
          <a:p>
            <a:pPr marL="0" indent="0" eaLnBrk="1" hangingPunct="1">
              <a:buNone/>
            </a:pPr>
            <a:r>
              <a:rPr lang="cs-CZ" altLang="cs-CZ" dirty="0">
                <a:cs typeface="Times New Roman" charset="0"/>
              </a:rPr>
              <a:t> </a:t>
            </a:r>
            <a:r>
              <a:rPr lang="cs-CZ" altLang="cs-CZ" dirty="0" smtClean="0">
                <a:cs typeface="Times New Roman" charset="0"/>
              </a:rPr>
              <a:t>   - komičtí autoři (od r. 486 př. n. l.)</a:t>
            </a:r>
            <a:endParaRPr lang="cs-CZ" altLang="cs-CZ" dirty="0"/>
          </a:p>
          <a:p>
            <a:pPr marL="0" indent="0" eaLnBrk="1" hangingPunct="1">
              <a:buNone/>
            </a:pPr>
            <a:r>
              <a:rPr lang="cs-CZ" altLang="cs-CZ" dirty="0" smtClean="0">
                <a:cs typeface="Times New Roman" charset="0"/>
              </a:rPr>
              <a:t>    - tragičtí herci (449 př. n. l.) </a:t>
            </a:r>
            <a:endParaRPr lang="cs-CZ" altLang="cs-CZ" dirty="0" smtClean="0"/>
          </a:p>
          <a:p>
            <a:pPr marL="0" indent="0" eaLnBrk="1" hangingPunct="1">
              <a:buNone/>
            </a:pPr>
            <a:r>
              <a:rPr lang="cs-CZ" altLang="cs-CZ" dirty="0" smtClean="0">
                <a:cs typeface="Times New Roman" charset="0"/>
              </a:rPr>
              <a:t>    - herci komedií (329 př. n. l.)</a:t>
            </a:r>
            <a:endParaRPr lang="cs-CZ" altLang="cs-CZ" dirty="0" smtClean="0">
              <a:latin typeface="Arial" charset="0"/>
              <a:cs typeface="Arial" charset="0"/>
            </a:endParaRPr>
          </a:p>
          <a:p>
            <a:pPr eaLnBrk="1" hangingPunct="1"/>
            <a:endParaRPr lang="cs-CZ" altLang="cs-CZ" dirty="0" smtClean="0"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69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Velké Dionýsie – aktéři</a:t>
            </a:r>
            <a:endParaRPr lang="cs-CZ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467544" y="1412776"/>
            <a:ext cx="417646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err="1"/>
              <a:t>a</a:t>
            </a:r>
            <a:r>
              <a:rPr lang="cs-CZ" sz="2000" b="1" dirty="0" err="1" smtClean="0"/>
              <a:t>rchon</a:t>
            </a:r>
            <a:r>
              <a:rPr lang="cs-CZ" sz="2000" b="1" dirty="0" smtClean="0"/>
              <a:t> eponymos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err="1" smtClean="0"/>
              <a:t>chorégos</a:t>
            </a:r>
            <a:r>
              <a:rPr lang="cs-CZ" sz="2000" b="1" dirty="0" smtClean="0"/>
              <a:t> </a:t>
            </a:r>
          </a:p>
          <a:p>
            <a:r>
              <a:rPr lang="cs-CZ" sz="2000" dirty="0"/>
              <a:t> </a:t>
            </a:r>
            <a:r>
              <a:rPr lang="cs-CZ" sz="2000" dirty="0" smtClean="0"/>
              <a:t>     - </a:t>
            </a:r>
            <a:r>
              <a:rPr lang="cs-CZ" sz="2000" dirty="0" err="1" smtClean="0"/>
              <a:t>chorégie</a:t>
            </a:r>
            <a:r>
              <a:rPr lang="cs-CZ" sz="2000" dirty="0" smtClean="0"/>
              <a:t> je jednou z tzv. </a:t>
            </a:r>
            <a:r>
              <a:rPr lang="cs-CZ" sz="2000" dirty="0" err="1" smtClean="0"/>
              <a:t>leitúrgií</a:t>
            </a:r>
            <a:endParaRPr lang="cs-CZ" sz="2000" dirty="0" smtClean="0"/>
          </a:p>
          <a:p>
            <a:r>
              <a:rPr lang="cs-CZ" sz="2000" dirty="0"/>
              <a:t> </a:t>
            </a:r>
            <a:r>
              <a:rPr lang="cs-CZ" sz="2000" dirty="0" smtClean="0"/>
              <a:t>     → platí </a:t>
            </a:r>
            <a:r>
              <a:rPr lang="cs-CZ" sz="2000" dirty="0" err="1" smtClean="0"/>
              <a:t>choreuty</a:t>
            </a:r>
            <a:r>
              <a:rPr lang="cs-CZ" sz="2000" dirty="0" smtClean="0"/>
              <a:t>, učitele a </a:t>
            </a:r>
            <a:r>
              <a:rPr lang="cs-CZ" sz="2000" dirty="0" err="1" smtClean="0"/>
              <a:t>auléta</a:t>
            </a:r>
            <a:endParaRPr lang="cs-CZ" sz="2000" dirty="0" smtClean="0"/>
          </a:p>
          <a:p>
            <a:r>
              <a:rPr lang="cs-CZ" sz="2000" dirty="0"/>
              <a:t> </a:t>
            </a:r>
            <a:r>
              <a:rPr lang="cs-CZ" sz="2000" dirty="0" smtClean="0"/>
              <a:t>     </a:t>
            </a:r>
            <a:r>
              <a:rPr lang="cs-CZ" dirty="0" smtClean="0"/>
              <a:t>- př. </a:t>
            </a:r>
            <a:r>
              <a:rPr lang="cs-CZ" dirty="0"/>
              <a:t>n</a:t>
            </a:r>
            <a:r>
              <a:rPr lang="cs-CZ" dirty="0" smtClean="0"/>
              <a:t>ákladů: 3000 drachem výprava tetralogie, 1600 výprava komedie x 6000 za trirému, řemeslník 1 drachma/den</a:t>
            </a:r>
          </a:p>
          <a:p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/>
              <a:t>d</a:t>
            </a:r>
            <a:r>
              <a:rPr lang="cs-CZ" sz="2000" b="1" dirty="0" smtClean="0"/>
              <a:t>ramatik – </a:t>
            </a:r>
            <a:r>
              <a:rPr lang="cs-CZ" sz="2000" b="1" dirty="0" err="1" smtClean="0"/>
              <a:t>didaskalos</a:t>
            </a:r>
            <a:endParaRPr lang="cs-CZ" sz="20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publikum</a:t>
            </a:r>
          </a:p>
          <a:p>
            <a:r>
              <a:rPr lang="cs-CZ" dirty="0"/>
              <a:t>     - v 5. stol. cca. 12–14 000 denně</a:t>
            </a:r>
          </a:p>
          <a:p>
            <a:r>
              <a:rPr lang="cs-CZ" dirty="0"/>
              <a:t>     </a:t>
            </a:r>
            <a:r>
              <a:rPr lang="cs-CZ" dirty="0" smtClean="0"/>
              <a:t>- </a:t>
            </a:r>
            <a:r>
              <a:rPr lang="cs-CZ" dirty="0"/>
              <a:t>porotci</a:t>
            </a:r>
          </a:p>
          <a:p>
            <a:r>
              <a:rPr lang="cs-CZ" dirty="0"/>
              <a:t>     - </a:t>
            </a:r>
            <a:r>
              <a:rPr lang="cs-CZ" dirty="0" err="1" smtClean="0"/>
              <a:t>theorikon</a:t>
            </a:r>
            <a:endParaRPr lang="cs-CZ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052" y="3140968"/>
            <a:ext cx="4467986" cy="347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259983"/>
            <a:ext cx="3024187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917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95536" y="620688"/>
            <a:ext cx="7992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smtClean="0"/>
              <a:t>sbor</a:t>
            </a:r>
          </a:p>
          <a:p>
            <a:r>
              <a:rPr lang="cs-CZ" sz="2000" dirty="0"/>
              <a:t> </a:t>
            </a:r>
            <a:r>
              <a:rPr lang="cs-CZ" sz="2000" dirty="0" smtClean="0"/>
              <a:t>    - </a:t>
            </a:r>
            <a:r>
              <a:rPr lang="cs-CZ" sz="2000" dirty="0"/>
              <a:t>tragický sbor: </a:t>
            </a:r>
            <a:r>
              <a:rPr lang="cs-CZ" sz="2000" dirty="0" smtClean="0"/>
              <a:t>12 (od </a:t>
            </a:r>
            <a:r>
              <a:rPr lang="cs-CZ" sz="2000" dirty="0"/>
              <a:t>Sofokla </a:t>
            </a:r>
            <a:r>
              <a:rPr lang="cs-CZ" sz="2000" dirty="0" smtClean="0"/>
              <a:t>15) </a:t>
            </a:r>
            <a:r>
              <a:rPr lang="cs-CZ" sz="2000" dirty="0" err="1" smtClean="0"/>
              <a:t>choreutů</a:t>
            </a:r>
            <a:r>
              <a:rPr lang="cs-CZ" sz="2000" dirty="0" smtClean="0"/>
              <a:t>, </a:t>
            </a:r>
            <a:r>
              <a:rPr lang="cs-CZ" sz="2000" dirty="0"/>
              <a:t>komický: </a:t>
            </a:r>
            <a:r>
              <a:rPr lang="cs-CZ" sz="2000" dirty="0" smtClean="0"/>
              <a:t>24</a:t>
            </a:r>
          </a:p>
          <a:p>
            <a:r>
              <a:rPr lang="cs-CZ" sz="2000" dirty="0"/>
              <a:t> </a:t>
            </a:r>
            <a:r>
              <a:rPr lang="cs-CZ" sz="2000" dirty="0" smtClean="0"/>
              <a:t>    - pomezní status</a:t>
            </a:r>
          </a:p>
          <a:p>
            <a:r>
              <a:rPr lang="cs-CZ" sz="2000" dirty="0"/>
              <a:t> </a:t>
            </a:r>
            <a:r>
              <a:rPr lang="cs-CZ" sz="2000" dirty="0" smtClean="0"/>
              <a:t>    - jiná perspektiva</a:t>
            </a:r>
            <a:endParaRPr lang="cs-CZ" sz="20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" y="2348880"/>
            <a:ext cx="5220072" cy="3518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554" y="2582272"/>
            <a:ext cx="3899097" cy="3051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061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683568" y="528729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smtClean="0"/>
              <a:t>herci</a:t>
            </a:r>
          </a:p>
          <a:p>
            <a:r>
              <a:rPr lang="cs-CZ" sz="2000" dirty="0"/>
              <a:t> </a:t>
            </a:r>
            <a:r>
              <a:rPr lang="cs-CZ" sz="2000" dirty="0" smtClean="0"/>
              <a:t>    - pravidlo tří herců</a:t>
            </a:r>
            <a:endParaRPr lang="cs-CZ" sz="20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6791"/>
            <a:ext cx="3312368" cy="496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84"/>
          <a:stretch/>
        </p:blipFill>
        <p:spPr bwMode="auto">
          <a:xfrm>
            <a:off x="4973782" y="1713059"/>
            <a:ext cx="3445019" cy="465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052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dirty="0" smtClean="0"/>
              <a:t>Kostým</a:t>
            </a:r>
            <a:endParaRPr lang="cs-CZ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711747"/>
            <a:ext cx="2586161" cy="4784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11747"/>
            <a:ext cx="51435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329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33" y="3418722"/>
            <a:ext cx="7900987" cy="308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33" y="692696"/>
            <a:ext cx="3371950" cy="260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352" y="188639"/>
            <a:ext cx="4448968" cy="342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05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dirty="0" smtClean="0"/>
              <a:t>Maska</a:t>
            </a:r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78" y="1484784"/>
            <a:ext cx="4781928" cy="5098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060848"/>
            <a:ext cx="3865563" cy="426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134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6957" y="116632"/>
            <a:ext cx="8229600" cy="778098"/>
          </a:xfrm>
        </p:spPr>
        <p:txBody>
          <a:bodyPr>
            <a:normAutofit/>
          </a:bodyPr>
          <a:lstStyle/>
          <a:p>
            <a:r>
              <a:rPr lang="cs-CZ" sz="3600" b="1" dirty="0" err="1" smtClean="0"/>
              <a:t>Lénaje</a:t>
            </a:r>
            <a:endParaRPr lang="cs-CZ" sz="36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413346" y="980728"/>
            <a:ext cx="65349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 smtClean="0"/>
              <a:t>konány v měsíci </a:t>
            </a:r>
            <a:r>
              <a:rPr lang="cs-CZ" i="1" dirty="0" err="1" smtClean="0"/>
              <a:t>gamelionu</a:t>
            </a:r>
            <a:endParaRPr lang="cs-CZ" i="1" dirty="0" smtClean="0"/>
          </a:p>
          <a:p>
            <a:pPr marL="285750" indent="-285750">
              <a:buFontTx/>
              <a:buChar char="-"/>
            </a:pPr>
            <a:r>
              <a:rPr lang="cs-CZ" dirty="0" smtClean="0"/>
              <a:t>organizoval </a:t>
            </a:r>
            <a:r>
              <a:rPr lang="cs-CZ" i="1" dirty="0" err="1" smtClean="0"/>
              <a:t>archon</a:t>
            </a:r>
            <a:r>
              <a:rPr lang="cs-CZ" i="1" dirty="0" smtClean="0"/>
              <a:t> </a:t>
            </a:r>
            <a:r>
              <a:rPr lang="cs-CZ" i="1" dirty="0" err="1" smtClean="0"/>
              <a:t>basileos</a:t>
            </a:r>
            <a:r>
              <a:rPr lang="cs-CZ" i="1" dirty="0" smtClean="0"/>
              <a:t> </a:t>
            </a:r>
            <a:r>
              <a:rPr lang="cs-CZ" dirty="0" smtClean="0"/>
              <a:t>→ primárně náboženská slavnost 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neúčastnili se cizinci, zato důležitá role </a:t>
            </a:r>
            <a:r>
              <a:rPr lang="cs-CZ" dirty="0" err="1" smtClean="0"/>
              <a:t>metoiků</a:t>
            </a:r>
            <a:endParaRPr lang="cs-CZ" dirty="0" smtClean="0"/>
          </a:p>
          <a:p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procesí, oběti, mystické prvky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k</a:t>
            </a:r>
            <a:r>
              <a:rPr lang="cs-CZ" b="1" dirty="0" smtClean="0"/>
              <a:t>omický agon </a:t>
            </a:r>
            <a:r>
              <a:rPr lang="cs-CZ" dirty="0" smtClean="0"/>
              <a:t>– cca od r. 440 (5 autorů/1 komedie)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t</a:t>
            </a:r>
            <a:r>
              <a:rPr lang="cs-CZ" b="1" dirty="0" smtClean="0"/>
              <a:t>ragický agon </a:t>
            </a:r>
            <a:r>
              <a:rPr lang="cs-CZ" dirty="0" smtClean="0"/>
              <a:t>– cca od r. 432 (2 autoři/1–2 hry)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5024"/>
            <a:ext cx="9144000" cy="293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7066492" y="3140968"/>
            <a:ext cx="20673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i="1" dirty="0" smtClean="0"/>
              <a:t>tzv. </a:t>
            </a:r>
            <a:r>
              <a:rPr lang="cs-CZ" sz="1400" i="1" dirty="0" err="1" smtClean="0"/>
              <a:t>Lénajská</a:t>
            </a:r>
            <a:r>
              <a:rPr lang="cs-CZ" sz="1400" i="1" dirty="0" smtClean="0"/>
              <a:t> váza cca 430</a:t>
            </a:r>
            <a:endParaRPr lang="cs-CZ" sz="1400" i="1" dirty="0"/>
          </a:p>
        </p:txBody>
      </p:sp>
    </p:spTree>
    <p:extLst>
      <p:ext uri="{BB962C8B-B14F-4D97-AF65-F5344CB8AC3E}">
        <p14:creationId xmlns:p14="http://schemas.microsoft.com/office/powerpoint/2010/main" val="102181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67" y="-11789"/>
            <a:ext cx="4265608" cy="231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84" y="2305623"/>
            <a:ext cx="5629820" cy="4552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48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b="1" dirty="0" smtClean="0"/>
              <a:t>Venkovské (Malé) Dionýsie</a:t>
            </a:r>
            <a:endParaRPr lang="cs-CZ" b="1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268760"/>
            <a:ext cx="4465166" cy="5398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12776"/>
            <a:ext cx="1060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375" y="1988840"/>
            <a:ext cx="633413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149080"/>
            <a:ext cx="85407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157192"/>
            <a:ext cx="493713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228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>
          <a:xfrm>
            <a:off x="3635896" y="0"/>
            <a:ext cx="1800175" cy="566738"/>
          </a:xfrm>
        </p:spPr>
        <p:txBody>
          <a:bodyPr/>
          <a:lstStyle/>
          <a:p>
            <a:pPr eaLnBrk="1" hangingPunct="1"/>
            <a:r>
              <a:rPr lang="cs-CZ" altLang="cs-CZ" sz="2800" dirty="0" err="1" smtClean="0"/>
              <a:t>Epidauros</a:t>
            </a:r>
            <a:endParaRPr lang="cs-CZ" altLang="cs-CZ" sz="2800" dirty="0" smtClean="0"/>
          </a:p>
        </p:txBody>
      </p:sp>
      <p:pic>
        <p:nvPicPr>
          <p:cNvPr id="5123" name="Zástupný symbol pro obrázek 4" descr="EpidaurosR2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5" r="14815"/>
          <a:stretch>
            <a:fillRect/>
          </a:stretch>
        </p:blipFill>
        <p:spPr>
          <a:xfrm>
            <a:off x="468313" y="612775"/>
            <a:ext cx="8207375" cy="6156325"/>
          </a:xfrm>
        </p:spPr>
      </p:pic>
    </p:spTree>
    <p:extLst>
      <p:ext uri="{BB962C8B-B14F-4D97-AF65-F5344CB8AC3E}">
        <p14:creationId xmlns:p14="http://schemas.microsoft.com/office/powerpoint/2010/main" val="9428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4" descr="EpidaurosP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765175"/>
            <a:ext cx="7775575" cy="5330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891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Zástupný symbol pro obrázek 4" descr="EpidaurosP3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552" y="548680"/>
            <a:ext cx="8205788" cy="5683250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382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/>
          <p:cNvSpPr>
            <a:spLocks noGrp="1"/>
          </p:cNvSpPr>
          <p:nvPr>
            <p:ph type="title"/>
          </p:nvPr>
        </p:nvSpPr>
        <p:spPr>
          <a:xfrm>
            <a:off x="468313" y="0"/>
            <a:ext cx="6781800" cy="566738"/>
          </a:xfrm>
        </p:spPr>
        <p:txBody>
          <a:bodyPr/>
          <a:lstStyle/>
          <a:p>
            <a:pPr eaLnBrk="1" hangingPunct="1"/>
            <a:r>
              <a:rPr lang="cs-CZ" altLang="cs-CZ" sz="2800" smtClean="0"/>
              <a:t>Epidauros – rekonstrukce jeviště</a:t>
            </a:r>
          </a:p>
        </p:txBody>
      </p:sp>
      <p:pic>
        <p:nvPicPr>
          <p:cNvPr id="9219" name="Zástupný symbol pro obrázek 3" descr="Epidauros, rekonstrukce jeviště Puchstein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7" r="15717"/>
          <a:stretch>
            <a:fillRect/>
          </a:stretch>
        </p:blipFill>
        <p:spPr>
          <a:xfrm>
            <a:off x="395288" y="476250"/>
            <a:ext cx="8321675" cy="6240463"/>
          </a:xfrm>
        </p:spPr>
      </p:pic>
    </p:spTree>
    <p:extLst>
      <p:ext uri="{BB962C8B-B14F-4D97-AF65-F5344CB8AC3E}">
        <p14:creationId xmlns:p14="http://schemas.microsoft.com/office/powerpoint/2010/main" val="378943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>
          <a:xfrm>
            <a:off x="3059832" y="0"/>
            <a:ext cx="2952006" cy="566738"/>
          </a:xfrm>
        </p:spPr>
        <p:txBody>
          <a:bodyPr/>
          <a:lstStyle/>
          <a:p>
            <a:pPr eaLnBrk="1" hangingPunct="1"/>
            <a:r>
              <a:rPr lang="cs-CZ" altLang="cs-CZ" sz="2800" dirty="0" smtClean="0"/>
              <a:t>Dionýsovo divadlo</a:t>
            </a:r>
          </a:p>
        </p:txBody>
      </p:sp>
      <p:pic>
        <p:nvPicPr>
          <p:cNvPr id="10243" name="Zástupný symbol pro obrázek 4" descr="Athény - foto E.S.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620713"/>
            <a:ext cx="8207375" cy="6156325"/>
          </a:xfrm>
        </p:spPr>
      </p:pic>
    </p:spTree>
    <p:extLst>
      <p:ext uri="{BB962C8B-B14F-4D97-AF65-F5344CB8AC3E}">
        <p14:creationId xmlns:p14="http://schemas.microsoft.com/office/powerpoint/2010/main" val="255863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4" descr="Dionýsovodivadlo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765175"/>
            <a:ext cx="7483475" cy="5286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727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Obrázek 3" descr="Moretti model apud Gogo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4" t="8028" r="13007" b="6528"/>
          <a:stretch>
            <a:fillRect/>
          </a:stretch>
        </p:blipFill>
        <p:spPr bwMode="auto">
          <a:xfrm>
            <a:off x="683568" y="260648"/>
            <a:ext cx="7777162" cy="624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307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Obrázek 3" descr="Rekonstrukce obdélníkové orchéstry, Bieber s. 5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1052513"/>
            <a:ext cx="8728075" cy="478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049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Obrázek 3" descr="Možný ptostor (kruhový) před existencí skéné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549275"/>
            <a:ext cx="9064625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180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97"/>
          <a:stretch/>
        </p:blipFill>
        <p:spPr bwMode="auto">
          <a:xfrm>
            <a:off x="15280" y="26787"/>
            <a:ext cx="9128720" cy="41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79512" y="4509120"/>
            <a:ext cx="871296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ČAS LITERATURY</a:t>
            </a:r>
            <a:r>
              <a:rPr lang="cs-CZ" sz="2000" dirty="0" smtClean="0"/>
              <a:t>: </a:t>
            </a:r>
            <a:r>
              <a:rPr lang="cs-CZ" altLang="cs-CZ" sz="2000" dirty="0"/>
              <a:t>8.stol. př</a:t>
            </a:r>
            <a:r>
              <a:rPr lang="cs-CZ" altLang="cs-CZ" sz="2000" dirty="0" smtClean="0"/>
              <a:t>. n. l</a:t>
            </a:r>
            <a:r>
              <a:rPr lang="cs-CZ" altLang="cs-CZ" sz="2000" dirty="0"/>
              <a:t>. – 3. nebo 5. stol. n</a:t>
            </a:r>
            <a:r>
              <a:rPr lang="cs-CZ" altLang="cs-CZ" sz="2000" dirty="0" smtClean="0"/>
              <a:t>. l</a:t>
            </a:r>
            <a:r>
              <a:rPr lang="cs-CZ" altLang="cs-CZ" sz="2000" dirty="0"/>
              <a:t>.</a:t>
            </a:r>
          </a:p>
          <a:p>
            <a:r>
              <a:rPr lang="cs-CZ" sz="2000" b="1" dirty="0" smtClean="0"/>
              <a:t>ČAS DIVADLA</a:t>
            </a:r>
            <a:r>
              <a:rPr lang="cs-CZ" sz="2000" dirty="0" smtClean="0"/>
              <a:t>: </a:t>
            </a:r>
            <a:r>
              <a:rPr lang="cs-CZ" altLang="cs-CZ" sz="2000" dirty="0"/>
              <a:t>pol. 6.stol. př</a:t>
            </a:r>
            <a:r>
              <a:rPr lang="cs-CZ" altLang="cs-CZ" sz="2000" dirty="0" smtClean="0"/>
              <a:t>. n. l. </a:t>
            </a:r>
            <a:r>
              <a:rPr lang="cs-CZ" altLang="cs-CZ" sz="2000" dirty="0"/>
              <a:t>– zákaz her v západořímské říši (568 n</a:t>
            </a:r>
            <a:r>
              <a:rPr lang="cs-CZ" altLang="cs-CZ" sz="2000" dirty="0" smtClean="0"/>
              <a:t>. l</a:t>
            </a:r>
            <a:r>
              <a:rPr lang="cs-CZ" altLang="cs-CZ" sz="2000" dirty="0"/>
              <a:t>.) + zákaz her ve východořímské říši (692 n</a:t>
            </a:r>
            <a:r>
              <a:rPr lang="cs-CZ" altLang="cs-CZ" sz="2000" dirty="0" smtClean="0"/>
              <a:t>. l.)</a:t>
            </a:r>
          </a:p>
          <a:p>
            <a:pPr>
              <a:lnSpc>
                <a:spcPct val="90000"/>
              </a:lnSpc>
            </a:pPr>
            <a:r>
              <a:rPr lang="cs-CZ" altLang="cs-CZ" sz="2000" b="1" dirty="0" smtClean="0"/>
              <a:t>ČAS DRAMATU</a:t>
            </a:r>
            <a:r>
              <a:rPr lang="cs-CZ" altLang="cs-CZ" sz="2000" dirty="0" smtClean="0"/>
              <a:t>: </a:t>
            </a:r>
            <a:r>
              <a:rPr lang="cs-CZ" altLang="cs-CZ" sz="2000" dirty="0"/>
              <a:t>472 př</a:t>
            </a:r>
            <a:r>
              <a:rPr lang="cs-CZ" altLang="cs-CZ" sz="2000" dirty="0" smtClean="0"/>
              <a:t>. n. l</a:t>
            </a:r>
            <a:r>
              <a:rPr lang="cs-CZ" altLang="cs-CZ" sz="2000" dirty="0"/>
              <a:t>. (premiéra </a:t>
            </a:r>
            <a:r>
              <a:rPr lang="cs-CZ" altLang="cs-CZ" sz="2000" dirty="0" err="1" smtClean="0"/>
              <a:t>Aischylovy</a:t>
            </a:r>
            <a:r>
              <a:rPr lang="cs-CZ" altLang="cs-CZ" sz="2000" dirty="0" smtClean="0"/>
              <a:t> tragédie </a:t>
            </a:r>
            <a:r>
              <a:rPr lang="cs-CZ" altLang="cs-CZ" sz="2000" i="1" dirty="0" smtClean="0"/>
              <a:t>Peršané</a:t>
            </a:r>
            <a:r>
              <a:rPr lang="cs-CZ" altLang="cs-CZ" sz="2000" dirty="0" smtClean="0"/>
              <a:t>) </a:t>
            </a:r>
            <a:r>
              <a:rPr lang="cs-CZ" altLang="cs-CZ" sz="2000" dirty="0"/>
              <a:t>– </a:t>
            </a:r>
            <a:r>
              <a:rPr lang="cs-CZ" altLang="cs-CZ" sz="2000" dirty="0" smtClean="0"/>
              <a:t>388 </a:t>
            </a:r>
            <a:r>
              <a:rPr lang="cs-CZ" altLang="cs-CZ" sz="2000" dirty="0"/>
              <a:t>př</a:t>
            </a:r>
            <a:r>
              <a:rPr lang="cs-CZ" altLang="cs-CZ" sz="2000" dirty="0" smtClean="0"/>
              <a:t>. n. l. (</a:t>
            </a:r>
            <a:r>
              <a:rPr lang="cs-CZ" altLang="cs-CZ" sz="2000" dirty="0"/>
              <a:t>premiéra </a:t>
            </a:r>
            <a:r>
              <a:rPr lang="cs-CZ" altLang="cs-CZ" sz="2000" dirty="0" err="1"/>
              <a:t>Aristofanovy</a:t>
            </a:r>
            <a:r>
              <a:rPr lang="cs-CZ" altLang="cs-CZ" sz="2000" dirty="0"/>
              <a:t> komedie </a:t>
            </a:r>
            <a:r>
              <a:rPr lang="cs-CZ" altLang="cs-CZ" sz="2000" i="1" dirty="0" err="1"/>
              <a:t>Plútos</a:t>
            </a:r>
            <a:r>
              <a:rPr lang="cs-CZ" altLang="cs-CZ" sz="2000" dirty="0"/>
              <a:t>) </a:t>
            </a:r>
            <a:r>
              <a:rPr lang="cs-CZ" altLang="cs-CZ" sz="2000" dirty="0" smtClean="0"/>
              <a:t>– </a:t>
            </a:r>
            <a:r>
              <a:rPr lang="cs-CZ" altLang="cs-CZ" sz="2000" dirty="0"/>
              <a:t>316 př</a:t>
            </a:r>
            <a:r>
              <a:rPr lang="cs-CZ" altLang="cs-CZ" sz="2000" dirty="0" smtClean="0"/>
              <a:t>. n. l. (</a:t>
            </a:r>
            <a:r>
              <a:rPr lang="cs-CZ" altLang="cs-CZ" sz="2000" dirty="0"/>
              <a:t>premiéra </a:t>
            </a:r>
            <a:r>
              <a:rPr lang="cs-CZ" altLang="cs-CZ" sz="2000" dirty="0" err="1" smtClean="0"/>
              <a:t>Menandrovy</a:t>
            </a:r>
            <a:r>
              <a:rPr lang="cs-CZ" altLang="cs-CZ" sz="2000" dirty="0" smtClean="0"/>
              <a:t> komedie </a:t>
            </a:r>
            <a:r>
              <a:rPr lang="cs-CZ" altLang="cs-CZ" sz="2000" i="1" dirty="0" err="1" smtClean="0"/>
              <a:t>Dyskolos</a:t>
            </a:r>
            <a:r>
              <a:rPr lang="cs-CZ" altLang="cs-CZ" sz="2000" dirty="0" smtClean="0"/>
              <a:t>)</a:t>
            </a:r>
            <a:r>
              <a:rPr lang="cs-CZ" dirty="0" smtClean="0"/>
              <a:t>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5859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>
          <a:xfrm>
            <a:off x="3851920" y="0"/>
            <a:ext cx="1511846" cy="566738"/>
          </a:xfrm>
        </p:spPr>
        <p:txBody>
          <a:bodyPr/>
          <a:lstStyle/>
          <a:p>
            <a:pPr eaLnBrk="1" hangingPunct="1"/>
            <a:r>
              <a:rPr lang="cs-CZ" altLang="cs-CZ" sz="2800" dirty="0" err="1" smtClean="0"/>
              <a:t>Thorikos</a:t>
            </a:r>
            <a:endParaRPr lang="cs-CZ" altLang="cs-CZ" sz="2800" dirty="0" smtClean="0"/>
          </a:p>
        </p:txBody>
      </p:sp>
      <p:pic>
        <p:nvPicPr>
          <p:cNvPr id="14339" name="Zástupný symbol pro obrázek 3" descr="Thorikos - plán (Moraw-Nölle)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" r="2438"/>
          <a:stretch>
            <a:fillRect/>
          </a:stretch>
        </p:blipFill>
        <p:spPr>
          <a:xfrm>
            <a:off x="323850" y="620713"/>
            <a:ext cx="7969250" cy="6048375"/>
          </a:xfrm>
        </p:spPr>
      </p:pic>
      <p:sp>
        <p:nvSpPr>
          <p:cNvPr id="14342" name="TextovéPole 9"/>
          <p:cNvSpPr txBox="1">
            <a:spLocks noChangeArrowheads="1"/>
          </p:cNvSpPr>
          <p:nvPr/>
        </p:nvSpPr>
        <p:spPr bwMode="auto">
          <a:xfrm>
            <a:off x="3563938" y="4149725"/>
            <a:ext cx="1187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altLang="cs-CZ">
                <a:latin typeface="Calibri" pitchFamily="34" charset="0"/>
              </a:rPr>
              <a:t>Orschéstra</a:t>
            </a:r>
          </a:p>
        </p:txBody>
      </p:sp>
      <p:sp>
        <p:nvSpPr>
          <p:cNvPr id="14343" name="TextovéPole 11"/>
          <p:cNvSpPr txBox="1">
            <a:spLocks noChangeArrowheads="1"/>
          </p:cNvSpPr>
          <p:nvPr/>
        </p:nvSpPr>
        <p:spPr bwMode="auto">
          <a:xfrm>
            <a:off x="6588125" y="5661025"/>
            <a:ext cx="623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altLang="cs-CZ">
                <a:latin typeface="Calibri" pitchFamily="34" charset="0"/>
              </a:rPr>
              <a:t>oltář</a:t>
            </a:r>
          </a:p>
        </p:txBody>
      </p:sp>
      <p:cxnSp>
        <p:nvCxnSpPr>
          <p:cNvPr id="14" name="Přímá spojovací šipka 13"/>
          <p:cNvCxnSpPr/>
          <p:nvPr/>
        </p:nvCxnSpPr>
        <p:spPr>
          <a:xfrm flipH="1" flipV="1">
            <a:off x="6156325" y="5084763"/>
            <a:ext cx="360363" cy="431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5" name="TextovéPole 14"/>
          <p:cNvSpPr txBox="1">
            <a:spLocks noChangeArrowheads="1"/>
          </p:cNvSpPr>
          <p:nvPr/>
        </p:nvSpPr>
        <p:spPr bwMode="auto">
          <a:xfrm>
            <a:off x="468313" y="6165850"/>
            <a:ext cx="16795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altLang="cs-CZ">
                <a:latin typeface="Calibri" pitchFamily="34" charset="0"/>
              </a:rPr>
              <a:t>Dionýsův chrám</a:t>
            </a:r>
          </a:p>
        </p:txBody>
      </p:sp>
      <p:cxnSp>
        <p:nvCxnSpPr>
          <p:cNvPr id="17" name="Přímá spojovací šipka 16"/>
          <p:cNvCxnSpPr/>
          <p:nvPr/>
        </p:nvCxnSpPr>
        <p:spPr>
          <a:xfrm flipV="1">
            <a:off x="755650" y="5805488"/>
            <a:ext cx="431800" cy="2873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913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 idx="4294967295"/>
          </p:nvPr>
        </p:nvSpPr>
        <p:spPr>
          <a:xfrm>
            <a:off x="3186100" y="188640"/>
            <a:ext cx="2771800" cy="566738"/>
          </a:xfrm>
        </p:spPr>
        <p:txBody>
          <a:bodyPr/>
          <a:lstStyle/>
          <a:p>
            <a:pPr algn="l" eaLnBrk="1" hangingPunct="1"/>
            <a:r>
              <a:rPr lang="cs-CZ" altLang="cs-CZ" sz="2800" dirty="0" err="1" smtClean="0"/>
              <a:t>Thorikos</a:t>
            </a:r>
            <a:r>
              <a:rPr lang="cs-CZ" altLang="cs-CZ" sz="2800" dirty="0" smtClean="0"/>
              <a:t> – model</a:t>
            </a:r>
          </a:p>
        </p:txBody>
      </p:sp>
      <p:pic>
        <p:nvPicPr>
          <p:cNvPr id="15363" name="Obrázek 4" descr="Thorikos - model (Moraw-Nölte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1225"/>
            <a:ext cx="9144000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426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5486400" cy="566738"/>
          </a:xfrm>
        </p:spPr>
        <p:txBody>
          <a:bodyPr/>
          <a:lstStyle/>
          <a:p>
            <a:pPr algn="l" eaLnBrk="1" hangingPunct="1"/>
            <a:r>
              <a:rPr lang="cs-CZ" altLang="cs-CZ" sz="2800" smtClean="0"/>
              <a:t>Thorikos – současná podoba</a:t>
            </a:r>
          </a:p>
        </p:txBody>
      </p:sp>
      <p:pic>
        <p:nvPicPr>
          <p:cNvPr id="16387" name="Obrázek 3" descr="Thorikos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76250"/>
            <a:ext cx="7416800" cy="623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740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tabA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lum contras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757238"/>
            <a:ext cx="8081962" cy="5172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852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48469" y="116632"/>
            <a:ext cx="8229600" cy="60656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dirty="0" err="1" smtClean="0"/>
              <a:t>Orchestra</a:t>
            </a:r>
            <a:endParaRPr lang="cs-CZ" altLang="cs-CZ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911" y="3511897"/>
            <a:ext cx="3584575" cy="274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478122" y="626867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E</a:t>
            </a:r>
            <a:r>
              <a:rPr lang="cs-CZ" dirty="0" err="1" smtClean="0"/>
              <a:t>uonymos</a:t>
            </a:r>
            <a:endParaRPr lang="cs-CZ" dirty="0"/>
          </a:p>
        </p:txBody>
      </p:sp>
      <p:pic>
        <p:nvPicPr>
          <p:cNvPr id="7" name="Picture 4" descr="thorik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25" y="3582491"/>
            <a:ext cx="3577455" cy="2678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893219"/>
            <a:ext cx="459105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1934976" y="626867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Thorikos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7111381" y="1797787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Epidauros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7584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88640"/>
            <a:ext cx="8229600" cy="63408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dirty="0" err="1" smtClean="0"/>
              <a:t>Skene</a:t>
            </a:r>
            <a:endParaRPr lang="cs-CZ" altLang="cs-CZ" dirty="0" smtClean="0"/>
          </a:p>
        </p:txBody>
      </p:sp>
      <p:pic>
        <p:nvPicPr>
          <p:cNvPr id="17412" name="Picture 4" descr="skén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906" y="3861048"/>
            <a:ext cx="6881812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97856"/>
            <a:ext cx="3789385" cy="2843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01434"/>
            <a:ext cx="4035425" cy="209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991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pPr eaLnBrk="1" hangingPunct="1"/>
            <a:r>
              <a:rPr lang="cs-CZ" altLang="cs-CZ" dirty="0" err="1" smtClean="0"/>
              <a:t>Proskénion</a:t>
            </a:r>
            <a:r>
              <a:rPr lang="cs-CZ" altLang="cs-CZ" dirty="0" smtClean="0"/>
              <a:t> – </a:t>
            </a:r>
            <a:r>
              <a:rPr lang="cs-CZ" altLang="cs-CZ" dirty="0" err="1" smtClean="0"/>
              <a:t>Paraskenia</a:t>
            </a:r>
            <a:endParaRPr lang="cs-CZ" altLang="cs-CZ" dirty="0" smtClean="0"/>
          </a:p>
        </p:txBody>
      </p:sp>
      <p:pic>
        <p:nvPicPr>
          <p:cNvPr id="20484" name="Picture 7" descr="paraskénia1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56310" y="4349016"/>
            <a:ext cx="4877726" cy="235574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13" y="1268760"/>
            <a:ext cx="4723901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966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64735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dirty="0" smtClean="0"/>
              <a:t>Logeion</a:t>
            </a:r>
          </a:p>
        </p:txBody>
      </p:sp>
      <p:pic>
        <p:nvPicPr>
          <p:cNvPr id="21508" name="Picture 4" descr="loge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4189322"/>
            <a:ext cx="3476129" cy="2267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tabA"/>
          <p:cNvPicPr>
            <a:picLocks noChangeAspect="1" noChangeArrowheads="1"/>
          </p:cNvPicPr>
          <p:nvPr/>
        </p:nvPicPr>
        <p:blipFill>
          <a:blip r:embed="rId3">
            <a:lum contras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3"/>
            <a:ext cx="5063184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014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483768" y="260648"/>
            <a:ext cx="1882552" cy="70609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cs-CZ" altLang="cs-CZ" b="1" dirty="0" err="1" smtClean="0"/>
              <a:t>Eisodos</a:t>
            </a:r>
            <a:endParaRPr lang="cs-CZ" altLang="cs-CZ" b="1" dirty="0" smtClean="0"/>
          </a:p>
        </p:txBody>
      </p:sp>
      <p:pic>
        <p:nvPicPr>
          <p:cNvPr id="23556" name="Picture 6" descr="Epidauros-Markéta2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74689" y="1196752"/>
            <a:ext cx="30861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29000"/>
            <a:ext cx="5088567" cy="295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158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pPr eaLnBrk="1" hangingPunct="1"/>
            <a:r>
              <a:rPr lang="cs-CZ" altLang="cs-CZ" dirty="0" err="1" smtClean="0"/>
              <a:t>Thymele</a:t>
            </a:r>
            <a:endParaRPr lang="cs-CZ" altLang="cs-CZ" dirty="0" smtClean="0"/>
          </a:p>
        </p:txBody>
      </p:sp>
      <p:pic>
        <p:nvPicPr>
          <p:cNvPr id="22532" name="Picture 4" descr="Obrázek (2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686050"/>
            <a:ext cx="5799137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3578225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401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19944"/>
          </a:xfrm>
        </p:spPr>
        <p:txBody>
          <a:bodyPr/>
          <a:lstStyle/>
          <a:p>
            <a:pPr eaLnBrk="1" hangingPunct="1"/>
            <a:r>
              <a:rPr lang="cs-CZ" altLang="cs-CZ" b="1" dirty="0" smtClean="0"/>
              <a:t>Periodizace divadla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1628800"/>
            <a:ext cx="7772400" cy="446449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dirty="0" smtClean="0"/>
              <a:t>* </a:t>
            </a:r>
            <a:r>
              <a:rPr lang="cs-CZ" altLang="cs-CZ" u="sng" dirty="0" smtClean="0"/>
              <a:t>Řecké divadlo klasické doby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 smtClean="0"/>
              <a:t>     (od pol. 6. stol. př. n. l. do Alexandra Velkého, tzn. druhá pol. 4. stol. př. n. l.)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dirty="0" smtClean="0"/>
              <a:t>* </a:t>
            </a:r>
            <a:r>
              <a:rPr lang="cs-CZ" altLang="cs-CZ" u="sng" dirty="0" smtClean="0"/>
              <a:t>Helénistické divadlo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 smtClean="0"/>
              <a:t>    (od Alexandra Velkého do dobytí </a:t>
            </a:r>
            <a:r>
              <a:rPr lang="cs-CZ" altLang="cs-CZ" sz="2400" dirty="0" err="1" smtClean="0"/>
              <a:t>Korintu</a:t>
            </a:r>
            <a:r>
              <a:rPr lang="cs-CZ" altLang="cs-CZ" sz="2400" dirty="0" smtClean="0"/>
              <a:t> Římany 146 př. n. l.)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dirty="0" smtClean="0"/>
              <a:t>* </a:t>
            </a:r>
            <a:r>
              <a:rPr lang="cs-CZ" altLang="cs-CZ" u="sng" dirty="0" smtClean="0"/>
              <a:t>Řecké divadlo římské doby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dirty="0" smtClean="0"/>
              <a:t> </a:t>
            </a:r>
            <a:r>
              <a:rPr lang="cs-CZ" altLang="cs-CZ" sz="2400" dirty="0" smtClean="0"/>
              <a:t>   (146 př. n. l.–6./7. stol. n. l.)</a:t>
            </a:r>
            <a:endParaRPr lang="cs-CZ" altLang="cs-CZ" dirty="0" smtClean="0"/>
          </a:p>
          <a:p>
            <a:pPr marL="0" indent="0" eaLnBrk="1" hangingPunct="1">
              <a:lnSpc>
                <a:spcPct val="90000"/>
              </a:lnSpc>
              <a:buNone/>
            </a:pPr>
            <a:endParaRPr lang="cs-CZ" altLang="cs-CZ" b="1" dirty="0" smtClean="0"/>
          </a:p>
        </p:txBody>
      </p:sp>
    </p:spTree>
    <p:extLst>
      <p:ext uri="{BB962C8B-B14F-4D97-AF65-F5344CB8AC3E}">
        <p14:creationId xmlns:p14="http://schemas.microsoft.com/office/powerpoint/2010/main" val="253784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enkykl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271463"/>
            <a:ext cx="3906714" cy="3768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altLang="cs-CZ" smtClean="0"/>
              <a:t>Enkyklema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08593"/>
            <a:ext cx="6480720" cy="2782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44824"/>
            <a:ext cx="2613815" cy="1723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260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pPr eaLnBrk="1" hangingPunct="1"/>
            <a:r>
              <a:rPr lang="cs-CZ" altLang="cs-CZ" dirty="0" err="1" smtClean="0"/>
              <a:t>Mechane</a:t>
            </a:r>
            <a:endParaRPr lang="cs-CZ" altLang="cs-CZ" dirty="0" smtClean="0"/>
          </a:p>
        </p:txBody>
      </p:sp>
      <p:pic>
        <p:nvPicPr>
          <p:cNvPr id="67588" name="Picture 4" descr="méchan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25554"/>
            <a:ext cx="3649415" cy="3763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780928"/>
            <a:ext cx="4344487" cy="2866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599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989138"/>
            <a:ext cx="7772400" cy="4114800"/>
          </a:xfrm>
        </p:spPr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69636" name="Picture 4" descr="Obrázek (6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0713"/>
            <a:ext cx="8402638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429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b="1" dirty="0" smtClean="0"/>
              <a:t>Počátky divadla v Řecku</a:t>
            </a:r>
            <a:endParaRPr lang="cs-CZ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539552" y="1484784"/>
            <a:ext cx="792088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u="sng" dirty="0" smtClean="0"/>
              <a:t>MÝTUS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Dionýsos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Thespis</a:t>
            </a:r>
          </a:p>
          <a:p>
            <a:endParaRPr lang="cs-CZ" sz="2000" dirty="0" smtClean="0"/>
          </a:p>
          <a:p>
            <a:r>
              <a:rPr lang="cs-CZ" sz="2000" u="sng" dirty="0" smtClean="0"/>
              <a:t>HISTORIE</a:t>
            </a:r>
            <a:endParaRPr lang="cs-CZ" sz="2000" u="sng" dirty="0"/>
          </a:p>
          <a:p>
            <a:r>
              <a:rPr lang="cs-CZ" sz="2000" b="1" dirty="0" smtClean="0"/>
              <a:t>Druhá polovina 6. stol. př. n. l.</a:t>
            </a:r>
            <a:r>
              <a:rPr lang="cs-CZ" sz="2000" dirty="0" smtClean="0"/>
              <a:t>	divadlo jako součást Velkých Dionýsií</a:t>
            </a:r>
          </a:p>
          <a:p>
            <a:endParaRPr lang="cs-CZ" sz="2000" dirty="0"/>
          </a:p>
          <a:p>
            <a:r>
              <a:rPr lang="cs-CZ" sz="2000" dirty="0" smtClean="0"/>
              <a:t>TEORIE VZNIKU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err="1"/>
              <a:t>d</a:t>
            </a:r>
            <a:r>
              <a:rPr lang="cs-CZ" sz="2000" dirty="0" err="1" smtClean="0"/>
              <a:t>rómena</a:t>
            </a:r>
            <a:endParaRPr lang="cs-CZ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dithyramb</a:t>
            </a:r>
            <a:r>
              <a:rPr lang="cs-CZ" dirty="0" smtClean="0"/>
              <a:t>	</a:t>
            </a:r>
            <a:endParaRPr lang="cs-CZ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474" y="4365105"/>
            <a:ext cx="5980056" cy="222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795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b="1" dirty="0" smtClean="0"/>
              <a:t>Struktura dramatu</a:t>
            </a:r>
            <a:endParaRPr lang="cs-CZ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611560" y="1484784"/>
            <a:ext cx="79208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DIALOG X MONOLOG</a:t>
            </a:r>
          </a:p>
          <a:p>
            <a:endParaRPr lang="cs-CZ" dirty="0"/>
          </a:p>
          <a:p>
            <a:r>
              <a:rPr lang="cs-CZ" dirty="0" smtClean="0"/>
              <a:t>EPEISODIA X STASIMA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b="1" dirty="0"/>
              <a:t>Trimetr </a:t>
            </a:r>
            <a:r>
              <a:rPr lang="cs-CZ" altLang="cs-CZ" b="1" dirty="0" err="1"/>
              <a:t>iambický</a:t>
            </a:r>
            <a:r>
              <a:rPr lang="cs-CZ" altLang="cs-CZ" b="1" dirty="0"/>
              <a:t> </a:t>
            </a:r>
            <a:r>
              <a:rPr lang="cs-CZ" altLang="cs-CZ" dirty="0" smtClean="0"/>
              <a:t>(= </a:t>
            </a:r>
            <a:r>
              <a:rPr lang="cs-CZ" altLang="cs-CZ" dirty="0"/>
              <a:t>šestistopý </a:t>
            </a:r>
            <a:r>
              <a:rPr lang="cs-CZ" altLang="cs-CZ" dirty="0" err="1" smtClean="0"/>
              <a:t>iamb</a:t>
            </a:r>
            <a:r>
              <a:rPr lang="cs-CZ" altLang="cs-CZ" dirty="0" smtClean="0"/>
              <a:t>): u-u-</a:t>
            </a:r>
            <a:r>
              <a:rPr lang="cs-CZ" altLang="cs-CZ" dirty="0"/>
              <a:t>/u-u-/</a:t>
            </a:r>
            <a:r>
              <a:rPr lang="cs-CZ" altLang="cs-CZ" dirty="0" smtClean="0"/>
              <a:t>u-u-, např. „Byl </a:t>
            </a:r>
            <a:r>
              <a:rPr lang="cs-CZ" altLang="cs-CZ" dirty="0"/>
              <a:t>pozdní večer, první </a:t>
            </a:r>
            <a:r>
              <a:rPr lang="cs-CZ" altLang="cs-CZ" dirty="0" smtClean="0"/>
              <a:t>máj“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b="1" dirty="0"/>
              <a:t>Trochejský tetrametr </a:t>
            </a:r>
            <a:r>
              <a:rPr lang="cs-CZ" altLang="cs-CZ" dirty="0" smtClean="0"/>
              <a:t>(= osmistopý trochej): -u-u-u-u-u-u-u-u, např. „Velké</a:t>
            </a:r>
            <a:r>
              <a:rPr lang="cs-CZ" altLang="cs-CZ" dirty="0"/>
              <a:t>, širé, rodné </a:t>
            </a:r>
            <a:r>
              <a:rPr lang="cs-CZ" altLang="cs-CZ" dirty="0" smtClean="0"/>
              <a:t>lány“</a:t>
            </a:r>
            <a:endParaRPr lang="cs-CZ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42" y="3925941"/>
            <a:ext cx="3816424" cy="2497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492236"/>
            <a:ext cx="2766615" cy="3207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284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404664"/>
            <a:ext cx="468052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PROLOG</a:t>
            </a:r>
          </a:p>
          <a:p>
            <a:endParaRPr lang="cs-CZ" dirty="0"/>
          </a:p>
          <a:p>
            <a:r>
              <a:rPr lang="cs-CZ" sz="2000" dirty="0" smtClean="0"/>
              <a:t>CHŮVA</a:t>
            </a:r>
          </a:p>
          <a:p>
            <a:r>
              <a:rPr lang="cs-CZ" sz="2000" dirty="0" smtClean="0"/>
              <a:t>Kéž neprolétla, plujíc v dálnou Kolchidu,</a:t>
            </a:r>
          </a:p>
          <a:p>
            <a:r>
              <a:rPr lang="cs-CZ" sz="2000" dirty="0"/>
              <a:t>l</a:t>
            </a:r>
            <a:r>
              <a:rPr lang="cs-CZ" sz="2000" dirty="0" smtClean="0"/>
              <a:t>oď </a:t>
            </a:r>
            <a:r>
              <a:rPr lang="cs-CZ" sz="2000" dirty="0" err="1" smtClean="0"/>
              <a:t>Argó</a:t>
            </a:r>
            <a:r>
              <a:rPr lang="cs-CZ" sz="2000" dirty="0" smtClean="0"/>
              <a:t> nikdy jícnem temných </a:t>
            </a:r>
            <a:r>
              <a:rPr lang="cs-CZ" sz="2000" dirty="0" err="1" smtClean="0"/>
              <a:t>Symplégad</a:t>
            </a:r>
            <a:r>
              <a:rPr lang="cs-CZ" sz="2000" dirty="0" smtClean="0"/>
              <a:t>,</a:t>
            </a:r>
          </a:p>
          <a:p>
            <a:r>
              <a:rPr lang="cs-CZ" sz="2000" dirty="0" smtClean="0"/>
              <a:t>kéž neskácel se nikdy v lesích </a:t>
            </a:r>
            <a:r>
              <a:rPr lang="cs-CZ" sz="2000" dirty="0" err="1" smtClean="0"/>
              <a:t>pélijských</a:t>
            </a:r>
            <a:endParaRPr lang="cs-CZ" sz="2000" dirty="0" smtClean="0"/>
          </a:p>
          <a:p>
            <a:r>
              <a:rPr lang="cs-CZ" sz="2000" dirty="0" smtClean="0"/>
              <a:t>smrk pod sekyrou aniž vesly ozbrojil</a:t>
            </a:r>
          </a:p>
          <a:p>
            <a:r>
              <a:rPr lang="cs-CZ" sz="2000" dirty="0"/>
              <a:t>k</a:t>
            </a:r>
            <a:r>
              <a:rPr lang="cs-CZ" sz="2000" dirty="0" smtClean="0"/>
              <a:t>dy ruce reků, kteří </a:t>
            </a:r>
            <a:r>
              <a:rPr lang="cs-CZ" sz="2000" b="1" dirty="0" smtClean="0"/>
              <a:t>rouna zlatého</a:t>
            </a:r>
          </a:p>
          <a:p>
            <a:r>
              <a:rPr lang="cs-CZ" sz="2000" dirty="0"/>
              <a:t>š</a:t>
            </a:r>
            <a:r>
              <a:rPr lang="cs-CZ" sz="2000" dirty="0" smtClean="0"/>
              <a:t>li dobýt </a:t>
            </a:r>
            <a:r>
              <a:rPr lang="cs-CZ" sz="2000" dirty="0" err="1" smtClean="0"/>
              <a:t>Péliovi</a:t>
            </a:r>
            <a:r>
              <a:rPr lang="cs-CZ" sz="2000" dirty="0" smtClean="0"/>
              <a:t>! Pak by </a:t>
            </a:r>
            <a:r>
              <a:rPr lang="cs-CZ" sz="2000" b="1" dirty="0" smtClean="0"/>
              <a:t>Médeia,</a:t>
            </a:r>
          </a:p>
          <a:p>
            <a:r>
              <a:rPr lang="cs-CZ" sz="2000" b="1" dirty="0" smtClean="0"/>
              <a:t>má paní</a:t>
            </a:r>
            <a:r>
              <a:rPr lang="cs-CZ" sz="2000" dirty="0" smtClean="0"/>
              <a:t>, nepřiplula do zdí </a:t>
            </a:r>
            <a:r>
              <a:rPr lang="cs-CZ" sz="2000" b="1" dirty="0" err="1" smtClean="0"/>
              <a:t>Iólku</a:t>
            </a:r>
            <a:endParaRPr lang="cs-CZ" sz="2000" b="1" dirty="0" smtClean="0"/>
          </a:p>
          <a:p>
            <a:r>
              <a:rPr lang="cs-CZ" sz="2000" u="sng" dirty="0" smtClean="0"/>
              <a:t>jsouc vzňata divou láskou k </a:t>
            </a:r>
            <a:r>
              <a:rPr lang="cs-CZ" sz="2000" u="sng" dirty="0" err="1" smtClean="0"/>
              <a:t>Iásonovi</a:t>
            </a:r>
            <a:r>
              <a:rPr lang="cs-CZ" sz="2000" u="sng" dirty="0" smtClean="0"/>
              <a:t>,</a:t>
            </a:r>
          </a:p>
          <a:p>
            <a:r>
              <a:rPr lang="cs-CZ" sz="2000" u="sng" dirty="0"/>
              <a:t>a</a:t>
            </a:r>
            <a:r>
              <a:rPr lang="cs-CZ" sz="2000" u="sng" dirty="0" smtClean="0"/>
              <a:t> nemusela svésti </a:t>
            </a:r>
            <a:r>
              <a:rPr lang="cs-CZ" sz="2000" u="sng" dirty="0" err="1" smtClean="0"/>
              <a:t>Péliových</a:t>
            </a:r>
            <a:r>
              <a:rPr lang="cs-CZ" sz="2000" u="sng" dirty="0" smtClean="0"/>
              <a:t> dcer,</a:t>
            </a:r>
          </a:p>
          <a:p>
            <a:r>
              <a:rPr lang="cs-CZ" sz="2000" u="sng" dirty="0"/>
              <a:t>b</a:t>
            </a:r>
            <a:r>
              <a:rPr lang="cs-CZ" sz="2000" u="sng" dirty="0" smtClean="0"/>
              <a:t>y usmrtily otce, ani v </a:t>
            </a:r>
            <a:r>
              <a:rPr lang="cs-CZ" sz="2000" u="sng" dirty="0" err="1" smtClean="0"/>
              <a:t>Korintě</a:t>
            </a:r>
            <a:endParaRPr lang="cs-CZ" sz="2000" u="sng" dirty="0" smtClean="0"/>
          </a:p>
          <a:p>
            <a:r>
              <a:rPr lang="cs-CZ" sz="2000" u="sng" dirty="0"/>
              <a:t>t</a:t>
            </a:r>
            <a:r>
              <a:rPr lang="cs-CZ" sz="2000" u="sng" dirty="0" smtClean="0"/>
              <a:t>eď bydlit s chotěm, s dětmi</a:t>
            </a:r>
            <a:r>
              <a:rPr lang="cs-CZ" sz="2000" dirty="0" smtClean="0"/>
              <a:t>. […]</a:t>
            </a:r>
          </a:p>
          <a:p>
            <a:pPr algn="r"/>
            <a:r>
              <a:rPr lang="cs-CZ" i="1" dirty="0" err="1" smtClean="0"/>
              <a:t>Euripides</a:t>
            </a:r>
            <a:r>
              <a:rPr lang="cs-CZ" i="1" dirty="0" smtClean="0"/>
              <a:t>: </a:t>
            </a:r>
            <a:r>
              <a:rPr lang="cs-CZ" i="1" dirty="0" err="1" smtClean="0"/>
              <a:t>Medeia</a:t>
            </a:r>
            <a:r>
              <a:rPr lang="cs-CZ" i="1" dirty="0" smtClean="0"/>
              <a:t> </a:t>
            </a:r>
            <a:endParaRPr lang="cs-CZ" i="1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340215"/>
            <a:ext cx="3662934" cy="430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636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1520" y="332656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STICHOMYTHIE</a:t>
            </a:r>
            <a:endParaRPr lang="cs-CZ" sz="24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275006" y="980728"/>
            <a:ext cx="417646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KREON</a:t>
            </a:r>
          </a:p>
          <a:p>
            <a:r>
              <a:rPr lang="cs-CZ" dirty="0" smtClean="0"/>
              <a:t>To vidíš jen ty sama z </a:t>
            </a:r>
            <a:r>
              <a:rPr lang="cs-CZ" dirty="0" err="1" smtClean="0"/>
              <a:t>Thébanů</a:t>
            </a:r>
            <a:r>
              <a:rPr lang="cs-CZ" dirty="0" smtClean="0"/>
              <a:t>!</a:t>
            </a:r>
          </a:p>
          <a:p>
            <a:r>
              <a:rPr lang="cs-CZ" dirty="0" smtClean="0"/>
              <a:t>ANTIGONA</a:t>
            </a:r>
          </a:p>
          <a:p>
            <a:r>
              <a:rPr lang="cs-CZ" dirty="0" smtClean="0"/>
              <a:t>I ti to zří, však mlčí před tebou.</a:t>
            </a:r>
          </a:p>
          <a:p>
            <a:r>
              <a:rPr lang="cs-CZ" dirty="0" smtClean="0"/>
              <a:t>KREON</a:t>
            </a:r>
          </a:p>
          <a:p>
            <a:r>
              <a:rPr lang="cs-CZ" dirty="0" smtClean="0"/>
              <a:t>A nestydíš se od nich lišiti?</a:t>
            </a:r>
          </a:p>
          <a:p>
            <a:r>
              <a:rPr lang="cs-CZ" dirty="0" smtClean="0"/>
              <a:t>ANTIGONA</a:t>
            </a:r>
          </a:p>
          <a:p>
            <a:r>
              <a:rPr lang="cs-CZ" dirty="0" smtClean="0"/>
              <a:t>Ctít bratra netřeba se styděti.</a:t>
            </a:r>
          </a:p>
          <a:p>
            <a:r>
              <a:rPr lang="cs-CZ" dirty="0" smtClean="0"/>
              <a:t>KREON</a:t>
            </a:r>
          </a:p>
          <a:p>
            <a:r>
              <a:rPr lang="cs-CZ" dirty="0" smtClean="0"/>
              <a:t>A ten, jejž zabil, není bratr tvůj?</a:t>
            </a:r>
          </a:p>
          <a:p>
            <a:r>
              <a:rPr lang="cs-CZ" dirty="0" smtClean="0"/>
              <a:t>ANTIGONA</a:t>
            </a:r>
          </a:p>
          <a:p>
            <a:r>
              <a:rPr lang="cs-CZ" dirty="0" smtClean="0"/>
              <a:t>Je bratr můj, z týchž rodičů jak já!</a:t>
            </a:r>
          </a:p>
          <a:p>
            <a:r>
              <a:rPr lang="cs-CZ" dirty="0" smtClean="0"/>
              <a:t>KREON</a:t>
            </a:r>
          </a:p>
          <a:p>
            <a:r>
              <a:rPr lang="cs-CZ" dirty="0" smtClean="0"/>
              <a:t>Proč tedy prvého ctíš bezbožně?</a:t>
            </a:r>
          </a:p>
          <a:p>
            <a:r>
              <a:rPr lang="cs-CZ" dirty="0" smtClean="0"/>
              <a:t>ANTIGONA</a:t>
            </a:r>
          </a:p>
          <a:p>
            <a:r>
              <a:rPr lang="cs-CZ" dirty="0" smtClean="0"/>
              <a:t>V tom za pravdu ti nedá nebožtík!</a:t>
            </a:r>
          </a:p>
          <a:p>
            <a:r>
              <a:rPr lang="cs-CZ" dirty="0" smtClean="0"/>
              <a:t>KREON</a:t>
            </a:r>
          </a:p>
          <a:p>
            <a:r>
              <a:rPr lang="cs-CZ" dirty="0" smtClean="0"/>
              <a:t>Když jej jak bezbožníka stejně ctíš!</a:t>
            </a:r>
          </a:p>
          <a:p>
            <a:r>
              <a:rPr lang="cs-CZ" dirty="0" smtClean="0"/>
              <a:t>ANTIGONA</a:t>
            </a:r>
          </a:p>
          <a:p>
            <a:r>
              <a:rPr lang="cs-CZ" dirty="0" smtClean="0"/>
              <a:t>Ne otrok, nýbrž bratr zahynul!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4067944" y="616530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Sofokles: </a:t>
            </a:r>
            <a:r>
              <a:rPr lang="cs-CZ" i="1" dirty="0" err="1" smtClean="0"/>
              <a:t>Antigona</a:t>
            </a:r>
            <a:endParaRPr lang="cs-CZ" i="1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378" y="1844824"/>
            <a:ext cx="395287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93544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528" y="404664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ANAGNORIZE</a:t>
            </a:r>
            <a:endParaRPr lang="cs-CZ" sz="2400" b="1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342900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23528" y="5229200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Sofokles: </a:t>
            </a:r>
            <a:r>
              <a:rPr lang="cs-CZ" i="1" dirty="0" smtClean="0"/>
              <a:t>Oidipus král</a:t>
            </a:r>
            <a:endParaRPr lang="cs-CZ" i="1" dirty="0"/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5" y="1484784"/>
            <a:ext cx="4984657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995935" y="5229200"/>
            <a:ext cx="3528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Aischylos</a:t>
            </a:r>
            <a:r>
              <a:rPr lang="cs-CZ" dirty="0" smtClean="0"/>
              <a:t>: </a:t>
            </a:r>
            <a:r>
              <a:rPr lang="cs-CZ" i="1" dirty="0" smtClean="0"/>
              <a:t>Oresteia</a:t>
            </a:r>
            <a:r>
              <a:rPr lang="cs-CZ" dirty="0" smtClean="0"/>
              <a:t> (</a:t>
            </a:r>
            <a:r>
              <a:rPr lang="cs-CZ" i="1" dirty="0" smtClean="0"/>
              <a:t>Oběť na hrobě</a:t>
            </a:r>
            <a:r>
              <a:rPr lang="cs-CZ" dirty="0" smtClean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33522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528" y="404664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INTRADIALOGICKÉ SCÉNICKÉ POZNÁMKY</a:t>
            </a:r>
            <a:endParaRPr lang="cs-CZ" sz="24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323528" y="1412776"/>
            <a:ext cx="81369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ORESTES</a:t>
            </a:r>
          </a:p>
          <a:p>
            <a:r>
              <a:rPr lang="cs-CZ" dirty="0" smtClean="0"/>
              <a:t>Tolik ho zbožňuješ? Jen se s ním peleš dál.</a:t>
            </a:r>
          </a:p>
          <a:p>
            <a:r>
              <a:rPr lang="cs-CZ" dirty="0" smtClean="0"/>
              <a:t>V hrobě se na tvou věrnost může spolehnout.</a:t>
            </a:r>
          </a:p>
          <a:p>
            <a:r>
              <a:rPr lang="cs-CZ" dirty="0" smtClean="0"/>
              <a:t>KLYTAIMESTRA</a:t>
            </a:r>
          </a:p>
          <a:p>
            <a:r>
              <a:rPr lang="cs-CZ" dirty="0" smtClean="0"/>
              <a:t>Stůj, chlapče! Ty se, dítě, nestydíš</a:t>
            </a:r>
          </a:p>
          <a:p>
            <a:r>
              <a:rPr lang="cs-CZ" dirty="0" smtClean="0"/>
              <a:t>před </a:t>
            </a:r>
            <a:r>
              <a:rPr lang="cs-CZ" b="1" dirty="0" smtClean="0"/>
              <a:t>tímhle prsem</a:t>
            </a:r>
            <a:r>
              <a:rPr lang="cs-CZ" dirty="0" smtClean="0"/>
              <a:t>, z kterého jsi tisíckrát</a:t>
            </a:r>
          </a:p>
          <a:p>
            <a:r>
              <a:rPr lang="cs-CZ" dirty="0" smtClean="0"/>
              <a:t>sál v polospánku mléko? </a:t>
            </a:r>
            <a:r>
              <a:rPr lang="cs-CZ" b="1" dirty="0" smtClean="0"/>
              <a:t>Dívej se!</a:t>
            </a:r>
            <a:r>
              <a:rPr lang="cs-CZ" dirty="0" smtClean="0"/>
              <a:t>		</a:t>
            </a:r>
            <a:r>
              <a:rPr lang="cs-CZ" dirty="0" err="1" smtClean="0"/>
              <a:t>Aischylos</a:t>
            </a:r>
            <a:r>
              <a:rPr lang="cs-CZ" dirty="0" smtClean="0"/>
              <a:t>: </a:t>
            </a:r>
            <a:r>
              <a:rPr lang="cs-CZ" i="1" dirty="0" smtClean="0"/>
              <a:t>Oresteia</a:t>
            </a:r>
            <a:r>
              <a:rPr lang="cs-CZ" dirty="0" smtClean="0"/>
              <a:t> (</a:t>
            </a:r>
            <a:r>
              <a:rPr lang="cs-CZ" i="1" dirty="0" smtClean="0"/>
              <a:t>Oběť na hrobě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323528" y="3861048"/>
            <a:ext cx="81369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HIPPOLYTOS</a:t>
            </a:r>
          </a:p>
          <a:p>
            <a:r>
              <a:rPr lang="cs-CZ" dirty="0"/>
              <a:t>Ne! Slyše řeč tak hroznou mlčet nemohu.</a:t>
            </a:r>
          </a:p>
          <a:p>
            <a:r>
              <a:rPr lang="cs-CZ" dirty="0"/>
              <a:t>CHŮVA</a:t>
            </a:r>
          </a:p>
          <a:p>
            <a:r>
              <a:rPr lang="cs-CZ" dirty="0"/>
              <a:t>Ó prosím při tvé </a:t>
            </a:r>
            <a:r>
              <a:rPr lang="cs-CZ" dirty="0" err="1"/>
              <a:t>krásnolokté</a:t>
            </a:r>
            <a:r>
              <a:rPr lang="cs-CZ" dirty="0"/>
              <a:t> </a:t>
            </a:r>
            <a:r>
              <a:rPr lang="cs-CZ" dirty="0" smtClean="0"/>
              <a:t>pravici</a:t>
            </a:r>
            <a:r>
              <a:rPr lang="cs-CZ" dirty="0"/>
              <a:t>.</a:t>
            </a:r>
          </a:p>
          <a:p>
            <a:r>
              <a:rPr lang="cs-CZ" dirty="0"/>
              <a:t>HIPPOLYTOS</a:t>
            </a:r>
          </a:p>
          <a:p>
            <a:r>
              <a:rPr lang="cs-CZ" b="1" dirty="0"/>
              <a:t>Vzdal ruku </a:t>
            </a:r>
            <a:r>
              <a:rPr lang="cs-CZ" dirty="0"/>
              <a:t>aniž dotýkej se šatů mých!</a:t>
            </a:r>
          </a:p>
          <a:p>
            <a:r>
              <a:rPr lang="cs-CZ" dirty="0"/>
              <a:t>ĆHŮVA</a:t>
            </a:r>
          </a:p>
          <a:p>
            <a:r>
              <a:rPr lang="cs-CZ" dirty="0"/>
              <a:t>Ó jen mne nenič, </a:t>
            </a:r>
            <a:r>
              <a:rPr lang="cs-CZ" b="1" dirty="0"/>
              <a:t>při tvých prosím kolenou</a:t>
            </a:r>
            <a:r>
              <a:rPr lang="cs-CZ" dirty="0" smtClean="0"/>
              <a:t>.	</a:t>
            </a:r>
            <a:r>
              <a:rPr lang="cs-CZ" dirty="0" err="1" smtClean="0"/>
              <a:t>Euripides</a:t>
            </a:r>
            <a:r>
              <a:rPr lang="cs-CZ" dirty="0" smtClean="0"/>
              <a:t>: </a:t>
            </a:r>
            <a:r>
              <a:rPr lang="cs-CZ" i="1" dirty="0" err="1" smtClean="0"/>
              <a:t>Hippolytos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27441775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cs-CZ" altLang="cs-CZ" b="1" dirty="0" err="1" smtClean="0"/>
              <a:t>Aischylos</a:t>
            </a:r>
            <a:r>
              <a:rPr lang="cs-CZ" altLang="cs-CZ" dirty="0" smtClean="0"/>
              <a:t> 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3068960"/>
            <a:ext cx="7772400" cy="3312368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200" dirty="0" smtClean="0"/>
          </a:p>
          <a:p>
            <a:r>
              <a:rPr lang="cs-CZ" altLang="cs-CZ" sz="2400" dirty="0" smtClean="0"/>
              <a:t>Zachováno 7 z předpokládaných 80 her; nejznámější: </a:t>
            </a:r>
            <a:r>
              <a:rPr lang="cs-CZ" altLang="cs-CZ" sz="2400" i="1" dirty="0"/>
              <a:t>Oresteia</a:t>
            </a:r>
            <a:r>
              <a:rPr lang="cs-CZ" altLang="cs-CZ" sz="2400" dirty="0"/>
              <a:t> (</a:t>
            </a:r>
            <a:r>
              <a:rPr lang="cs-CZ" altLang="cs-CZ" sz="2400" i="1" dirty="0" err="1"/>
              <a:t>Agamemnon</a:t>
            </a:r>
            <a:r>
              <a:rPr lang="cs-CZ" altLang="cs-CZ" sz="2400" dirty="0"/>
              <a:t>, </a:t>
            </a:r>
            <a:r>
              <a:rPr lang="cs-CZ" altLang="cs-CZ" sz="2400" i="1" dirty="0"/>
              <a:t>Oběť na hrobě</a:t>
            </a:r>
            <a:r>
              <a:rPr lang="cs-CZ" altLang="cs-CZ" sz="2400" dirty="0"/>
              <a:t>, </a:t>
            </a:r>
            <a:r>
              <a:rPr lang="cs-CZ" altLang="cs-CZ" sz="2400" i="1" dirty="0"/>
              <a:t>Usmířené bohyně</a:t>
            </a:r>
            <a:r>
              <a:rPr lang="cs-CZ" altLang="cs-CZ" sz="2400" dirty="0"/>
              <a:t>)</a:t>
            </a:r>
          </a:p>
          <a:p>
            <a:r>
              <a:rPr lang="cs-CZ" altLang="cs-CZ" sz="2400" dirty="0" smtClean="0"/>
              <a:t>Debutoval kolem r. 499/96, poprvé zvítězil r. 484</a:t>
            </a:r>
          </a:p>
          <a:p>
            <a:r>
              <a:rPr lang="cs-CZ" altLang="cs-CZ" sz="2400" dirty="0" smtClean="0"/>
              <a:t>Považován za otce řecké tragédie, protože zavedl druhého herce</a:t>
            </a:r>
          </a:p>
          <a:p>
            <a:r>
              <a:rPr lang="cs-CZ" altLang="cs-CZ" sz="2400" dirty="0" smtClean="0"/>
              <a:t>Psal tematicky spojené trilogie</a:t>
            </a:r>
          </a:p>
          <a:p>
            <a:r>
              <a:rPr lang="cs-CZ" altLang="cs-CZ" sz="2400" dirty="0" smtClean="0"/>
              <a:t>Miluje dramatické efekty, málo charakterizované postavy</a:t>
            </a:r>
            <a:endParaRPr lang="cs-CZ" altLang="cs-CZ" sz="1200" dirty="0" smtClean="0"/>
          </a:p>
        </p:txBody>
      </p:sp>
      <p:pic>
        <p:nvPicPr>
          <p:cNvPr id="12292" name="Picture 4" descr="Scan0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33375"/>
            <a:ext cx="1646237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69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19944"/>
          </a:xfrm>
        </p:spPr>
        <p:txBody>
          <a:bodyPr/>
          <a:lstStyle/>
          <a:p>
            <a:pPr eaLnBrk="1" hangingPunct="1"/>
            <a:r>
              <a:rPr lang="cs-CZ" altLang="cs-CZ" b="1" dirty="0" smtClean="0"/>
              <a:t>Dramatické žánry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412776"/>
            <a:ext cx="7772400" cy="468052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dirty="0" smtClean="0"/>
              <a:t>* </a:t>
            </a:r>
            <a:r>
              <a:rPr lang="cs-CZ" altLang="cs-CZ" u="sng" dirty="0" smtClean="0"/>
              <a:t>Tragédie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 smtClean="0"/>
              <a:t>     (</a:t>
            </a:r>
            <a:r>
              <a:rPr lang="cs-CZ" altLang="cs-CZ" sz="2400" dirty="0" err="1" smtClean="0"/>
              <a:t>Aischylos</a:t>
            </a:r>
            <a:r>
              <a:rPr lang="cs-CZ" altLang="cs-CZ" sz="2400" dirty="0" smtClean="0"/>
              <a:t>, Sofokles, </a:t>
            </a:r>
            <a:r>
              <a:rPr lang="cs-CZ" altLang="cs-CZ" sz="2400" dirty="0" err="1" smtClean="0"/>
              <a:t>Euripides</a:t>
            </a:r>
            <a:r>
              <a:rPr lang="cs-CZ" altLang="cs-CZ" sz="2400" dirty="0" smtClean="0"/>
              <a:t>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dirty="0" smtClean="0"/>
              <a:t>* </a:t>
            </a:r>
            <a:r>
              <a:rPr lang="cs-CZ" altLang="cs-CZ" u="sng" dirty="0" smtClean="0"/>
              <a:t>Komedie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 smtClean="0"/>
              <a:t>    - stará (Aristofanes)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/>
              <a:t> </a:t>
            </a:r>
            <a:r>
              <a:rPr lang="cs-CZ" altLang="cs-CZ" sz="2400" dirty="0" smtClean="0"/>
              <a:t>   - střední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/>
              <a:t> </a:t>
            </a:r>
            <a:r>
              <a:rPr lang="cs-CZ" altLang="cs-CZ" sz="2400" dirty="0" smtClean="0"/>
              <a:t>   - nová (</a:t>
            </a:r>
            <a:r>
              <a:rPr lang="cs-CZ" altLang="cs-CZ" sz="2400" dirty="0" err="1" smtClean="0"/>
              <a:t>Menandros</a:t>
            </a:r>
            <a:r>
              <a:rPr lang="cs-CZ" altLang="cs-CZ" sz="2400" dirty="0" smtClean="0"/>
              <a:t>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dirty="0" smtClean="0"/>
              <a:t>* </a:t>
            </a:r>
            <a:r>
              <a:rPr lang="cs-CZ" altLang="cs-CZ" u="sng" dirty="0" smtClean="0"/>
              <a:t>Satyrská hra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 smtClean="0"/>
              <a:t>    - všichni tragičtí autoři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u="sng" dirty="0" smtClean="0"/>
          </a:p>
          <a:p>
            <a:pPr marL="0" indent="0" eaLnBrk="1" hangingPunct="1">
              <a:lnSpc>
                <a:spcPct val="90000"/>
              </a:lnSpc>
              <a:buNone/>
            </a:pPr>
            <a:endParaRPr lang="cs-CZ" altLang="cs-CZ" b="1" dirty="0" smtClean="0"/>
          </a:p>
        </p:txBody>
      </p:sp>
    </p:spTree>
    <p:extLst>
      <p:ext uri="{BB962C8B-B14F-4D97-AF65-F5344CB8AC3E}">
        <p14:creationId xmlns:p14="http://schemas.microsoft.com/office/powerpoint/2010/main" val="69096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 err="1" smtClean="0"/>
              <a:t>Sofoklés</a:t>
            </a:r>
            <a:r>
              <a:rPr lang="cs-CZ" altLang="cs-CZ" b="1" dirty="0" smtClean="0"/>
              <a:t> 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600200"/>
            <a:ext cx="8219256" cy="3052935"/>
          </a:xfrm>
        </p:spPr>
        <p:txBody>
          <a:bodyPr>
            <a:noAutofit/>
          </a:bodyPr>
          <a:lstStyle/>
          <a:p>
            <a:pPr lvl="4">
              <a:buFont typeface="Arial" panose="020B0604020202020204" pitchFamily="34" charset="0"/>
              <a:buChar char="•"/>
            </a:pPr>
            <a:r>
              <a:rPr lang="cs-CZ" altLang="cs-CZ" sz="2400" dirty="0"/>
              <a:t>Zachováno 7 z předpokládaných 120 her: </a:t>
            </a:r>
            <a:r>
              <a:rPr lang="cs-CZ" altLang="cs-CZ" sz="2400" dirty="0" smtClean="0"/>
              <a:t>např. </a:t>
            </a:r>
            <a:r>
              <a:rPr lang="cs-CZ" altLang="cs-CZ" sz="2400" i="1" dirty="0" err="1"/>
              <a:t>Antigona</a:t>
            </a:r>
            <a:r>
              <a:rPr lang="cs-CZ" altLang="cs-CZ" sz="2400" dirty="0" smtClean="0"/>
              <a:t>, </a:t>
            </a:r>
            <a:r>
              <a:rPr lang="cs-CZ" altLang="cs-CZ" sz="2400" i="1" dirty="0"/>
              <a:t>Oidipus král</a:t>
            </a:r>
            <a:r>
              <a:rPr lang="cs-CZ" altLang="cs-CZ" sz="2400" dirty="0" smtClean="0"/>
              <a:t>, </a:t>
            </a:r>
            <a:r>
              <a:rPr lang="cs-CZ" altLang="cs-CZ" sz="2400" i="1" dirty="0" err="1"/>
              <a:t>Filoktetes</a:t>
            </a:r>
            <a:r>
              <a:rPr lang="cs-CZ" altLang="cs-CZ" sz="2400" dirty="0"/>
              <a:t>, </a:t>
            </a:r>
            <a:r>
              <a:rPr lang="cs-CZ" altLang="cs-CZ" sz="2400" i="1" dirty="0" err="1" smtClean="0"/>
              <a:t>Aias</a:t>
            </a:r>
            <a:r>
              <a:rPr lang="cs-CZ" altLang="cs-CZ" sz="2400" i="1" dirty="0" smtClean="0"/>
              <a:t>.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cs-CZ" altLang="cs-CZ" sz="2400" dirty="0" smtClean="0"/>
              <a:t>Zavedl třetího herce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cs-CZ" altLang="cs-CZ" sz="2400" dirty="0" smtClean="0"/>
              <a:t>Miláček </a:t>
            </a:r>
            <a:r>
              <a:rPr lang="cs-CZ" altLang="cs-CZ" sz="2400" dirty="0"/>
              <a:t>athénského </a:t>
            </a:r>
            <a:r>
              <a:rPr lang="cs-CZ" altLang="cs-CZ" sz="2400" dirty="0" smtClean="0"/>
              <a:t>publika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cs-CZ" altLang="cs-CZ" sz="2400" dirty="0" smtClean="0"/>
              <a:t>Opustil </a:t>
            </a:r>
            <a:r>
              <a:rPr lang="cs-CZ" altLang="cs-CZ" sz="2400" dirty="0"/>
              <a:t>psaní trilogií, psal jednotlivé tragédie s dokonale propracovanou </a:t>
            </a:r>
            <a:r>
              <a:rPr lang="cs-CZ" altLang="cs-CZ" sz="2400" dirty="0" smtClean="0"/>
              <a:t>výstavbou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cs-CZ" altLang="cs-CZ" sz="2400" dirty="0" smtClean="0"/>
              <a:t>Zaměření na jednu postavu</a:t>
            </a:r>
          </a:p>
        </p:txBody>
      </p:sp>
      <p:pic>
        <p:nvPicPr>
          <p:cNvPr id="13316" name="Picture 4" descr="Scan0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1916113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410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 </a:t>
            </a:r>
            <a:r>
              <a:rPr lang="cs-CZ" altLang="cs-CZ" b="1" dirty="0" err="1" smtClean="0"/>
              <a:t>Euripidés</a:t>
            </a:r>
            <a:endParaRPr lang="cs-CZ" altLang="cs-CZ" b="1" dirty="0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400" dirty="0" smtClean="0"/>
              <a:t>Zachováno 17 z předpokládaných 90 her, např. </a:t>
            </a:r>
            <a:r>
              <a:rPr lang="cs-CZ" altLang="cs-CZ" sz="2400" i="1" dirty="0" err="1" smtClean="0"/>
              <a:t>Medeia</a:t>
            </a:r>
            <a:r>
              <a:rPr lang="cs-CZ" altLang="cs-CZ" sz="2400" dirty="0" smtClean="0"/>
              <a:t>, </a:t>
            </a:r>
            <a:r>
              <a:rPr lang="cs-CZ" altLang="cs-CZ" sz="2400" i="1" dirty="0" smtClean="0"/>
              <a:t>Bakchantky</a:t>
            </a:r>
            <a:r>
              <a:rPr lang="cs-CZ" altLang="cs-CZ" sz="2400" dirty="0" smtClean="0"/>
              <a:t>, </a:t>
            </a:r>
            <a:r>
              <a:rPr lang="cs-CZ" altLang="cs-CZ" sz="2400" i="1" dirty="0" err="1" smtClean="0"/>
              <a:t>Hippolytos</a:t>
            </a:r>
            <a:r>
              <a:rPr lang="cs-CZ" altLang="cs-CZ" sz="2400" dirty="0" smtClean="0"/>
              <a:t>, </a:t>
            </a:r>
            <a:r>
              <a:rPr lang="cs-CZ" altLang="cs-CZ" sz="2400" i="1" dirty="0" err="1" smtClean="0"/>
              <a:t>Trójanky</a:t>
            </a:r>
            <a:endParaRPr lang="cs-CZ" altLang="cs-CZ" sz="2400" i="1" dirty="0" smtClean="0"/>
          </a:p>
          <a:p>
            <a:pPr eaLnBrk="1" hangingPunct="1"/>
            <a:r>
              <a:rPr lang="cs-CZ" altLang="cs-CZ" sz="2400" dirty="0" smtClean="0"/>
              <a:t>Za života neúspěšný dramatik, po smrti milován a napodobován</a:t>
            </a:r>
          </a:p>
          <a:p>
            <a:pPr eaLnBrk="1" hangingPunct="1"/>
            <a:r>
              <a:rPr lang="cs-CZ" altLang="cs-CZ" sz="2400" dirty="0" smtClean="0"/>
              <a:t>Novátor</a:t>
            </a:r>
            <a:r>
              <a:rPr lang="cs-CZ" altLang="cs-CZ" sz="2400" dirty="0"/>
              <a:t> </a:t>
            </a:r>
            <a:r>
              <a:rPr lang="cs-CZ" altLang="cs-CZ" sz="2400" dirty="0" smtClean="0"/>
              <a:t>(hudba, sbor, počet postav, žánr)</a:t>
            </a:r>
          </a:p>
          <a:p>
            <a:pPr eaLnBrk="1" hangingPunct="1"/>
            <a:r>
              <a:rPr lang="cs-CZ" altLang="cs-CZ" sz="2400" dirty="0" smtClean="0"/>
              <a:t>Zpracovával méně známé mýty</a:t>
            </a:r>
          </a:p>
          <a:p>
            <a:pPr eaLnBrk="1" hangingPunct="1"/>
            <a:r>
              <a:rPr lang="cs-CZ" altLang="cs-CZ" sz="2400" dirty="0" smtClean="0"/>
              <a:t>Zajímá jej psychologie postav</a:t>
            </a:r>
          </a:p>
        </p:txBody>
      </p:sp>
      <p:pic>
        <p:nvPicPr>
          <p:cNvPr id="14340" name="Picture 4" descr="Scan0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265345"/>
            <a:ext cx="2324472" cy="3169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545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863377"/>
          </a:xfrm>
        </p:spPr>
        <p:txBody>
          <a:bodyPr/>
          <a:lstStyle/>
          <a:p>
            <a:pPr eaLnBrk="1" hangingPunct="1"/>
            <a:r>
              <a:rPr lang="cs-CZ" altLang="cs-CZ" b="1" dirty="0" err="1" smtClean="0"/>
              <a:t>Attická</a:t>
            </a:r>
            <a:r>
              <a:rPr lang="cs-CZ" altLang="cs-CZ" b="1" dirty="0" smtClean="0"/>
              <a:t> komedie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340768"/>
            <a:ext cx="7772400" cy="1871786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b="1" dirty="0" smtClean="0"/>
              <a:t>Stará: </a:t>
            </a:r>
            <a:r>
              <a:rPr lang="cs-CZ" altLang="cs-CZ" dirty="0" smtClean="0"/>
              <a:t>Aristofanes</a:t>
            </a:r>
          </a:p>
          <a:p>
            <a:pPr eaLnBrk="1" hangingPunct="1">
              <a:buFontTx/>
              <a:buNone/>
            </a:pPr>
            <a:r>
              <a:rPr lang="cs-CZ" altLang="cs-CZ" b="1" dirty="0" smtClean="0"/>
              <a:t>Střední</a:t>
            </a:r>
            <a:r>
              <a:rPr lang="cs-CZ" altLang="cs-CZ" dirty="0" smtClean="0"/>
              <a:t> </a:t>
            </a:r>
          </a:p>
          <a:p>
            <a:pPr eaLnBrk="1" hangingPunct="1">
              <a:buFontTx/>
              <a:buNone/>
            </a:pPr>
            <a:r>
              <a:rPr lang="cs-CZ" altLang="cs-CZ" b="1" dirty="0" smtClean="0"/>
              <a:t>Nová: </a:t>
            </a:r>
            <a:r>
              <a:rPr lang="cs-CZ" altLang="cs-CZ" dirty="0" err="1" smtClean="0"/>
              <a:t>Menandros</a:t>
            </a:r>
            <a:endParaRPr lang="cs-CZ" altLang="cs-CZ" dirty="0" smtClean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104233"/>
            <a:ext cx="5958309" cy="3753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522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dirty="0" smtClean="0"/>
              <a:t>Tematika </a:t>
            </a:r>
            <a:r>
              <a:rPr lang="cs-CZ" altLang="cs-CZ" sz="4000" b="1" dirty="0" err="1" smtClean="0"/>
              <a:t>Aristofanových</a:t>
            </a:r>
            <a:r>
              <a:rPr lang="cs-CZ" altLang="cs-CZ" sz="4000" dirty="0" smtClean="0"/>
              <a:t> komedií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1"/>
            <a:ext cx="8229600" cy="276490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400" dirty="0" smtClean="0"/>
              <a:t>Není zachována žádná mytologická komedie</a:t>
            </a:r>
          </a:p>
          <a:p>
            <a:pPr eaLnBrk="1" hangingPunct="1"/>
            <a:r>
              <a:rPr lang="cs-CZ" altLang="cs-CZ" sz="2400" dirty="0" smtClean="0"/>
              <a:t>Protiválečné komedie (</a:t>
            </a:r>
            <a:r>
              <a:rPr lang="cs-CZ" altLang="cs-CZ" sz="2400" i="1" dirty="0" smtClean="0"/>
              <a:t>Mír</a:t>
            </a:r>
            <a:r>
              <a:rPr lang="cs-CZ" altLang="cs-CZ" sz="2400" dirty="0" smtClean="0"/>
              <a:t>, </a:t>
            </a:r>
            <a:r>
              <a:rPr lang="cs-CZ" altLang="cs-CZ" sz="2400" i="1" dirty="0" err="1" smtClean="0"/>
              <a:t>Acharňané</a:t>
            </a:r>
            <a:r>
              <a:rPr lang="cs-CZ" altLang="cs-CZ" sz="2400" dirty="0" smtClean="0"/>
              <a:t>, </a:t>
            </a:r>
            <a:r>
              <a:rPr lang="cs-CZ" altLang="cs-CZ" sz="2400" i="1" dirty="0" err="1" smtClean="0"/>
              <a:t>Lysistrata</a:t>
            </a:r>
            <a:r>
              <a:rPr lang="cs-CZ" altLang="cs-CZ" sz="2400" dirty="0" smtClean="0"/>
              <a:t>)</a:t>
            </a:r>
          </a:p>
          <a:p>
            <a:pPr eaLnBrk="1" hangingPunct="1"/>
            <a:r>
              <a:rPr lang="cs-CZ" altLang="cs-CZ" sz="2400" dirty="0" smtClean="0"/>
              <a:t>Politická satira (</a:t>
            </a:r>
            <a:r>
              <a:rPr lang="cs-CZ" altLang="cs-CZ" sz="2400" i="1" dirty="0" smtClean="0"/>
              <a:t>Jezdci</a:t>
            </a:r>
            <a:r>
              <a:rPr lang="cs-CZ" altLang="cs-CZ" sz="2400" dirty="0" smtClean="0"/>
              <a:t>, </a:t>
            </a:r>
            <a:r>
              <a:rPr lang="cs-CZ" altLang="cs-CZ" sz="2400" i="1" dirty="0" smtClean="0"/>
              <a:t>Vosy</a:t>
            </a:r>
            <a:r>
              <a:rPr lang="cs-CZ" altLang="cs-CZ" sz="2400" dirty="0" smtClean="0"/>
              <a:t>)</a:t>
            </a:r>
          </a:p>
          <a:p>
            <a:pPr eaLnBrk="1" hangingPunct="1"/>
            <a:r>
              <a:rPr lang="cs-CZ" altLang="cs-CZ" sz="2400" dirty="0" smtClean="0"/>
              <a:t>Kritika (</a:t>
            </a:r>
            <a:r>
              <a:rPr lang="cs-CZ" altLang="cs-CZ" sz="2400" i="1" dirty="0" smtClean="0"/>
              <a:t>Oblaka</a:t>
            </a:r>
            <a:r>
              <a:rPr lang="cs-CZ" altLang="cs-CZ" sz="2400" dirty="0" smtClean="0"/>
              <a:t>, </a:t>
            </a:r>
            <a:r>
              <a:rPr lang="cs-CZ" altLang="cs-CZ" sz="2400" i="1" dirty="0" smtClean="0"/>
              <a:t>Žáby</a:t>
            </a:r>
            <a:r>
              <a:rPr lang="cs-CZ" altLang="cs-CZ" sz="2400" dirty="0" smtClean="0"/>
              <a:t>, </a:t>
            </a:r>
            <a:r>
              <a:rPr lang="cs-CZ" altLang="cs-CZ" sz="2400" i="1" dirty="0" smtClean="0"/>
              <a:t>Ženy o </a:t>
            </a:r>
            <a:r>
              <a:rPr lang="cs-CZ" altLang="cs-CZ" sz="2400" i="1" dirty="0" err="1" smtClean="0"/>
              <a:t>Thesmoforiích</a:t>
            </a:r>
            <a:r>
              <a:rPr lang="cs-CZ" altLang="cs-CZ" sz="2400" dirty="0" smtClean="0"/>
              <a:t>)</a:t>
            </a:r>
          </a:p>
          <a:p>
            <a:pPr eaLnBrk="1" hangingPunct="1"/>
            <a:r>
              <a:rPr lang="cs-CZ" altLang="cs-CZ" sz="2400" dirty="0" smtClean="0"/>
              <a:t>Utopické komedie (</a:t>
            </a:r>
            <a:r>
              <a:rPr lang="cs-CZ" altLang="cs-CZ" sz="2400" i="1" dirty="0" smtClean="0"/>
              <a:t>Ptáci</a:t>
            </a:r>
            <a:r>
              <a:rPr lang="cs-CZ" altLang="cs-CZ" sz="2400" dirty="0" smtClean="0"/>
              <a:t>, </a:t>
            </a:r>
            <a:r>
              <a:rPr lang="cs-CZ" altLang="cs-CZ" sz="2400" i="1" dirty="0" smtClean="0"/>
              <a:t>Ženský sněm</a:t>
            </a:r>
            <a:r>
              <a:rPr lang="cs-CZ" altLang="cs-CZ" sz="2400" dirty="0" smtClean="0"/>
              <a:t>)</a:t>
            </a:r>
          </a:p>
          <a:p>
            <a:pPr eaLnBrk="1" hangingPunct="1"/>
            <a:r>
              <a:rPr lang="cs-CZ" altLang="cs-CZ" sz="2400" dirty="0" smtClean="0"/>
              <a:t>Moralita (</a:t>
            </a:r>
            <a:r>
              <a:rPr lang="cs-CZ" altLang="cs-CZ" sz="2400" i="1" dirty="0" err="1" smtClean="0"/>
              <a:t>Plútos</a:t>
            </a:r>
            <a:r>
              <a:rPr lang="cs-CZ" altLang="cs-CZ" sz="2400" dirty="0" smtClean="0"/>
              <a:t>)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1" b="7153"/>
          <a:stretch/>
        </p:blipFill>
        <p:spPr bwMode="auto">
          <a:xfrm>
            <a:off x="4067944" y="3906982"/>
            <a:ext cx="4829175" cy="2604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365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pPr eaLnBrk="1" hangingPunct="1"/>
            <a:r>
              <a:rPr lang="cs-CZ" altLang="cs-CZ" b="1" dirty="0" smtClean="0"/>
              <a:t>Stavba staré komedie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1"/>
            <a:ext cx="8229600" cy="146876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400" dirty="0" smtClean="0">
                <a:cs typeface="Arial" charset="0"/>
              </a:rPr>
              <a:t>Střídání pasáží chóru s pasážemi určenými hercům</a:t>
            </a:r>
          </a:p>
          <a:p>
            <a:pPr eaLnBrk="1" hangingPunct="1"/>
            <a:r>
              <a:rPr lang="cs-CZ" altLang="cs-CZ" sz="2400" i="1" dirty="0" err="1" smtClean="0">
                <a:cs typeface="Arial" charset="0"/>
              </a:rPr>
              <a:t>Parabasis</a:t>
            </a:r>
            <a:endParaRPr lang="cs-CZ" altLang="cs-CZ" sz="2400" i="1" dirty="0" smtClean="0">
              <a:cs typeface="Arial" charset="0"/>
            </a:endParaRPr>
          </a:p>
          <a:p>
            <a:pPr eaLnBrk="1" hangingPunct="1"/>
            <a:r>
              <a:rPr lang="cs-CZ" altLang="cs-CZ" sz="2400" i="1" dirty="0" smtClean="0">
                <a:cs typeface="Arial" charset="0"/>
              </a:rPr>
              <a:t>Agón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58" y="2636912"/>
            <a:ext cx="5954172" cy="3842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002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/>
          <p:cNvSpPr>
            <a:spLocks noGrp="1"/>
          </p:cNvSpPr>
          <p:nvPr>
            <p:ph type="title"/>
          </p:nvPr>
        </p:nvSpPr>
        <p:spPr>
          <a:xfrm>
            <a:off x="685800" y="333375"/>
            <a:ext cx="7772400" cy="1079500"/>
          </a:xfrm>
        </p:spPr>
        <p:txBody>
          <a:bodyPr>
            <a:normAutofit/>
          </a:bodyPr>
          <a:lstStyle/>
          <a:p>
            <a:r>
              <a:rPr lang="cs-CZ" altLang="cs-CZ" sz="4000" b="1" dirty="0" smtClean="0">
                <a:latin typeface="+mn-lt"/>
                <a:cs typeface="Arial" charset="0"/>
              </a:rPr>
              <a:t>Rituální a folklorní prvky</a:t>
            </a:r>
          </a:p>
        </p:txBody>
      </p:sp>
      <p:graphicFrame>
        <p:nvGraphicFramePr>
          <p:cNvPr id="31787" name="Group 4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0703576"/>
              </p:ext>
            </p:extLst>
          </p:nvPr>
        </p:nvGraphicFramePr>
        <p:xfrm>
          <a:off x="755576" y="1700808"/>
          <a:ext cx="7705477" cy="4640898"/>
        </p:xfrm>
        <a:graphic>
          <a:graphicData uri="http://schemas.openxmlformats.org/drawingml/2006/table">
            <a:tbl>
              <a:tblPr/>
              <a:tblGrid>
                <a:gridCol w="2567937"/>
                <a:gridCol w="2567937"/>
                <a:gridCol w="2569603"/>
              </a:tblGrid>
              <a:tr h="79360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HRY</a:t>
                      </a:r>
                    </a:p>
                  </a:txBody>
                  <a:tcPr marL="44453" marR="4445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HIEROS GAMOS</a:t>
                      </a:r>
                      <a:endParaRPr kumimoji="0" lang="cs-CZ" alt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3" marR="4445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FOKLORNÍ MOTIVY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3" marR="4445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476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Acharňané</a:t>
                      </a:r>
                      <a:endParaRPr kumimoji="0" lang="cs-CZ" altLang="cs-CZ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3" marR="4445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3" marR="4445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Dikaiopolis</a:t>
                      </a:r>
                      <a:r>
                        <a:rPr kumimoji="0" lang="cs-CZ" alt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křepčí na slavnosti</a:t>
                      </a:r>
                      <a:endParaRPr kumimoji="0" lang="cs-CZ" altLang="cs-CZ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3" marR="4445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476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Jezdci</a:t>
                      </a:r>
                      <a:endParaRPr kumimoji="0" lang="cs-CZ" altLang="cs-CZ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3" marR="4445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3" marR="4445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Omlazení </a:t>
                      </a:r>
                      <a:r>
                        <a:rPr kumimoji="0" lang="cs-CZ" altLang="cs-CZ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Déma</a:t>
                      </a:r>
                      <a:r>
                        <a:rPr kumimoji="0" lang="cs-CZ" alt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v kotli</a:t>
                      </a:r>
                      <a:endParaRPr kumimoji="0" lang="cs-CZ" altLang="cs-CZ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3" marR="4445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476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Vosy</a:t>
                      </a:r>
                      <a:endParaRPr kumimoji="0" lang="cs-CZ" altLang="cs-CZ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3" marR="4445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3" marR="4445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Hostina</a:t>
                      </a:r>
                      <a:endParaRPr kumimoji="0" lang="cs-CZ" altLang="cs-CZ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3" marR="4445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476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Mír</a:t>
                      </a:r>
                      <a:endParaRPr kumimoji="0" lang="cs-CZ" altLang="cs-CZ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3" marR="4445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Příprava svatby </a:t>
                      </a:r>
                      <a:r>
                        <a:rPr kumimoji="0" lang="cs-CZ" altLang="cs-CZ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Trygaia</a:t>
                      </a:r>
                      <a:r>
                        <a:rPr kumimoji="0" lang="cs-CZ" alt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a Úrody</a:t>
                      </a:r>
                      <a:endParaRPr kumimoji="0" lang="cs-CZ" altLang="cs-CZ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3" marR="4445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Oběť, díkůvzdání </a:t>
                      </a:r>
                      <a:endParaRPr kumimoji="0" lang="cs-CZ" altLang="cs-CZ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3" marR="4445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95370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Ptáci</a:t>
                      </a:r>
                      <a:endParaRPr kumimoji="0" lang="cs-CZ" altLang="cs-CZ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3" marR="4445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Pisthetairos dostane Diovo žezlo a jeho dceru Basileiu za ženu</a:t>
                      </a: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3" marR="4445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3" marR="4445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476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Lysistrata</a:t>
                      </a:r>
                      <a:endParaRPr kumimoji="0" lang="cs-CZ" altLang="cs-CZ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3" marR="4445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3" marR="4445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Hodování a oslava konce války</a:t>
                      </a:r>
                      <a:endParaRPr kumimoji="0" lang="cs-CZ" altLang="cs-CZ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3" marR="4445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476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Ženský sněm</a:t>
                      </a:r>
                      <a:endParaRPr kumimoji="0" lang="cs-CZ" altLang="cs-CZ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3" marR="4445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3" marR="4445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Hostina</a:t>
                      </a:r>
                      <a:endParaRPr kumimoji="0" lang="cs-CZ" altLang="cs-CZ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3" marR="4445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</a:tbl>
          </a:graphicData>
        </a:graphic>
      </p:graphicFrame>
      <p:sp>
        <p:nvSpPr>
          <p:cNvPr id="31785" name="Rectangle 1"/>
          <p:cNvSpPr>
            <a:spLocks noChangeArrowheads="1"/>
          </p:cNvSpPr>
          <p:nvPr/>
        </p:nvSpPr>
        <p:spPr bwMode="auto">
          <a:xfrm>
            <a:off x="1647825" y="26019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1200">
                <a:cs typeface="Times New Roman" pitchFamily="18" charset="0"/>
              </a:rPr>
              <a:t> </a:t>
            </a:r>
            <a:endParaRPr lang="cs-CZ" altLang="cs-CZ" sz="800"/>
          </a:p>
          <a:p>
            <a:r>
              <a:rPr lang="cs-CZ" altLang="cs-CZ" sz="1200">
                <a:cs typeface="Times New Roman" pitchFamily="18" charset="0"/>
              </a:rPr>
              <a:t> </a:t>
            </a:r>
            <a:endParaRPr lang="cs-CZ" altLang="cs-CZ" sz="800"/>
          </a:p>
          <a:p>
            <a:r>
              <a:rPr lang="cs-CZ" altLang="cs-CZ" sz="1200">
                <a:cs typeface="Times New Roman" pitchFamily="18" charset="0"/>
              </a:rPr>
              <a:t> </a:t>
            </a: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4967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pPr eaLnBrk="1" hangingPunct="1"/>
            <a:r>
              <a:rPr lang="cs-CZ" altLang="cs-CZ" b="1" dirty="0" smtClean="0"/>
              <a:t>Satyrská hra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75" y="3573016"/>
            <a:ext cx="6926263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67544" y="1556792"/>
            <a:ext cx="6120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EURIPIDES: </a:t>
            </a:r>
            <a:r>
              <a:rPr lang="cs-CZ" sz="2400" i="1" dirty="0" err="1" smtClean="0"/>
              <a:t>Kyklops</a:t>
            </a:r>
            <a:endParaRPr lang="cs-CZ" sz="2400" i="1" dirty="0" smtClean="0"/>
          </a:p>
          <a:p>
            <a:r>
              <a:rPr lang="cs-CZ" sz="2400" dirty="0" smtClean="0"/>
              <a:t>SOFOKLES: </a:t>
            </a:r>
            <a:r>
              <a:rPr lang="cs-CZ" sz="2400" i="1" dirty="0" smtClean="0"/>
              <a:t>Slídiči</a:t>
            </a:r>
            <a:r>
              <a:rPr lang="cs-CZ" sz="2400" dirty="0" smtClean="0"/>
              <a:t> (fragment)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20466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6" descr="Obrázek (1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18776"/>
            <a:ext cx="58801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141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altLang="cs-CZ" b="1" smtClean="0"/>
              <a:t>Konec velké éry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Změny v produkci</a:t>
            </a:r>
          </a:p>
          <a:p>
            <a:pPr eaLnBrk="1" hangingPunct="1"/>
            <a:r>
              <a:rPr lang="cs-CZ" altLang="cs-CZ" dirty="0" smtClean="0"/>
              <a:t>Staví se divadlo jako architektura (</a:t>
            </a:r>
            <a:r>
              <a:rPr lang="cs-CZ" altLang="cs-CZ" dirty="0" err="1" smtClean="0"/>
              <a:t>Epidauros</a:t>
            </a:r>
            <a:r>
              <a:rPr lang="cs-CZ" altLang="cs-CZ" dirty="0" smtClean="0"/>
              <a:t>)</a:t>
            </a:r>
          </a:p>
          <a:p>
            <a:pPr eaLnBrk="1" hangingPunct="1"/>
            <a:r>
              <a:rPr lang="cs-CZ" altLang="cs-CZ" dirty="0" smtClean="0"/>
              <a:t>Teoretikové reflektují divadlo (Aristoteles)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861048"/>
            <a:ext cx="1944687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746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Nová </a:t>
            </a:r>
            <a:r>
              <a:rPr lang="cs-CZ" dirty="0" err="1" smtClean="0"/>
              <a:t>attická</a:t>
            </a:r>
            <a:r>
              <a:rPr lang="cs-CZ" dirty="0" smtClean="0"/>
              <a:t> komedie – </a:t>
            </a:r>
            <a:r>
              <a:rPr lang="cs-CZ" b="1" dirty="0" err="1" smtClean="0"/>
              <a:t>Menandros</a:t>
            </a:r>
            <a:endParaRPr lang="cs-CZ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13462"/>
            <a:ext cx="2880320" cy="4170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168820"/>
            <a:ext cx="30845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5154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Performativita v athénské </a:t>
            </a:r>
            <a:r>
              <a:rPr lang="cs-CZ" b="1" i="1" dirty="0" smtClean="0"/>
              <a:t>polis</a:t>
            </a:r>
            <a:endParaRPr lang="cs-CZ" b="1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834880" cy="4525963"/>
          </a:xfrm>
        </p:spPr>
        <p:txBody>
          <a:bodyPr>
            <a:normAutofit/>
          </a:bodyPr>
          <a:lstStyle/>
          <a:p>
            <a:r>
              <a:rPr lang="cs-CZ" sz="2800" dirty="0" smtClean="0"/>
              <a:t>správa státu</a:t>
            </a:r>
          </a:p>
          <a:p>
            <a:r>
              <a:rPr lang="cs-CZ" sz="2800" dirty="0"/>
              <a:t>s</a:t>
            </a:r>
            <a:r>
              <a:rPr lang="cs-CZ" sz="2800" dirty="0" smtClean="0"/>
              <a:t>oudnictví</a:t>
            </a:r>
          </a:p>
          <a:p>
            <a:r>
              <a:rPr lang="cs-CZ" sz="2800" dirty="0"/>
              <a:t>v</a:t>
            </a:r>
            <a:r>
              <a:rPr lang="cs-CZ" sz="2800" dirty="0" smtClean="0"/>
              <a:t>eřejné slavnosti</a:t>
            </a:r>
          </a:p>
          <a:p>
            <a:r>
              <a:rPr lang="cs-CZ" sz="2800" dirty="0" smtClean="0"/>
              <a:t>svatby a pohřby</a:t>
            </a:r>
          </a:p>
          <a:p>
            <a:r>
              <a:rPr lang="cs-CZ" sz="2800" dirty="0" smtClean="0"/>
              <a:t>symposia</a:t>
            </a:r>
          </a:p>
          <a:p>
            <a:r>
              <a:rPr lang="cs-CZ" sz="2800" dirty="0" smtClean="0"/>
              <a:t>hudební/literární performance</a:t>
            </a:r>
          </a:p>
          <a:p>
            <a:r>
              <a:rPr lang="cs-CZ" sz="2800" dirty="0" smtClean="0"/>
              <a:t>…</a:t>
            </a:r>
            <a:endParaRPr lang="cs-CZ" sz="2800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165776555"/>
              </p:ext>
            </p:extLst>
          </p:nvPr>
        </p:nvGraphicFramePr>
        <p:xfrm>
          <a:off x="5148064" y="1916832"/>
          <a:ext cx="3744416" cy="3312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Šipka doleva 4"/>
          <p:cNvSpPr/>
          <p:nvPr/>
        </p:nvSpPr>
        <p:spPr>
          <a:xfrm>
            <a:off x="4082796" y="3330700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524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338" y="706438"/>
            <a:ext cx="6535737" cy="544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745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Prameny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5842992" cy="2592288"/>
          </a:xfrm>
        </p:spPr>
        <p:txBody>
          <a:bodyPr>
            <a:normAutofit/>
          </a:bodyPr>
          <a:lstStyle/>
          <a:p>
            <a:r>
              <a:rPr lang="cs-CZ" sz="2000" b="1" dirty="0" smtClean="0"/>
              <a:t>literární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- texty dramat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- zlomky textů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- teoretické spisy: Aristoteles (</a:t>
            </a:r>
            <a:r>
              <a:rPr lang="cs-CZ" sz="2000" i="1" dirty="0" smtClean="0"/>
              <a:t>Poetika</a:t>
            </a:r>
            <a:r>
              <a:rPr lang="cs-CZ" sz="2000" dirty="0" smtClean="0"/>
              <a:t>), </a:t>
            </a:r>
            <a:r>
              <a:rPr lang="cs-CZ" sz="2000" dirty="0" err="1" smtClean="0"/>
              <a:t>Vitruvius</a:t>
            </a:r>
            <a:r>
              <a:rPr lang="cs-CZ" sz="2000" dirty="0" smtClean="0"/>
              <a:t> (</a:t>
            </a:r>
            <a:r>
              <a:rPr lang="cs-CZ" sz="2000" i="1" dirty="0" smtClean="0"/>
              <a:t>De </a:t>
            </a:r>
            <a:r>
              <a:rPr lang="cs-CZ" sz="2000" i="1" dirty="0" err="1" smtClean="0"/>
              <a:t>architectura</a:t>
            </a:r>
            <a:r>
              <a:rPr lang="cs-CZ" sz="2000" dirty="0" smtClean="0"/>
              <a:t>)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- antické životopisy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- jiné texty (např. gramatiky)</a:t>
            </a:r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89040"/>
            <a:ext cx="3771895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966" y="1484784"/>
            <a:ext cx="3126919" cy="5029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78330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cs-CZ" sz="3200" b="1" dirty="0" err="1" smtClean="0">
                <a:latin typeface="+mn-lt"/>
              </a:rPr>
              <a:t>Dochování</a:t>
            </a:r>
            <a:r>
              <a:rPr lang="en-US" altLang="cs-CZ" sz="3200" b="1" dirty="0" smtClean="0">
                <a:latin typeface="+mn-lt"/>
              </a:rPr>
              <a:t> </a:t>
            </a:r>
            <a:r>
              <a:rPr lang="en-US" altLang="cs-CZ" sz="3200" b="1" dirty="0" err="1" smtClean="0">
                <a:latin typeface="+mn-lt"/>
              </a:rPr>
              <a:t>textů</a:t>
            </a:r>
            <a:endParaRPr lang="en-US" altLang="cs-CZ" sz="3200" b="1" dirty="0" smtClean="0">
              <a:latin typeface="+mn-lt"/>
            </a:endParaRPr>
          </a:p>
        </p:txBody>
      </p:sp>
      <p:graphicFrame>
        <p:nvGraphicFramePr>
          <p:cNvPr id="1433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2707930"/>
              </p:ext>
            </p:extLst>
          </p:nvPr>
        </p:nvGraphicFramePr>
        <p:xfrm>
          <a:off x="347663" y="1700808"/>
          <a:ext cx="2339975" cy="2598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7" name="Chart" r:id="rId3" imgW="4675818" imgH="5191819" progId="MSGraph.Chart.8">
                  <p:embed/>
                </p:oleObj>
              </mc:Choice>
              <mc:Fallback>
                <p:oleObj name="Chart" r:id="rId3" imgW="4675818" imgH="5191819" progId="MSGraph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663" y="1700808"/>
                        <a:ext cx="2339975" cy="2598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0" name="Rectangle 3"/>
          <p:cNvSpPr>
            <a:spLocks/>
          </p:cNvSpPr>
          <p:nvPr/>
        </p:nvSpPr>
        <p:spPr bwMode="auto">
          <a:xfrm>
            <a:off x="844451" y="1287106"/>
            <a:ext cx="133369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u="sng" dirty="0" smtClean="0">
                <a:latin typeface="Palatino Linotype" pitchFamily="18" charset="0"/>
                <a:ea typeface="Palatino" charset="0"/>
                <a:cs typeface="Palatino" charset="0"/>
              </a:rPr>
              <a:t>AISCHYLOS</a:t>
            </a:r>
            <a:endParaRPr lang="cs-CZ" altLang="cs-CZ" sz="1800" u="sng" dirty="0">
              <a:latin typeface="Palatino Linotype" pitchFamily="18" charset="0"/>
              <a:ea typeface="Palatino" charset="0"/>
              <a:cs typeface="Palatino" charset="0"/>
            </a:endParaRPr>
          </a:p>
        </p:txBody>
      </p:sp>
      <p:graphicFrame>
        <p:nvGraphicFramePr>
          <p:cNvPr id="1434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2603160"/>
              </p:ext>
            </p:extLst>
          </p:nvPr>
        </p:nvGraphicFramePr>
        <p:xfrm>
          <a:off x="3773097" y="1700808"/>
          <a:ext cx="1973262" cy="2535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8" name="Chart" r:id="rId5" imgW="3943642" imgH="5066854" progId="MSGraph.Chart.8">
                  <p:embed/>
                </p:oleObj>
              </mc:Choice>
              <mc:Fallback>
                <p:oleObj name="Chart" r:id="rId5" imgW="3943642" imgH="5066854" progId="MSGraph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3097" y="1700808"/>
                        <a:ext cx="1973262" cy="2535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2" name="Rectangle 5"/>
          <p:cNvSpPr>
            <a:spLocks/>
          </p:cNvSpPr>
          <p:nvPr/>
        </p:nvSpPr>
        <p:spPr bwMode="auto">
          <a:xfrm>
            <a:off x="4129881" y="1313939"/>
            <a:ext cx="11846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u="sng" dirty="0" smtClean="0">
                <a:latin typeface="Palatino Linotype" pitchFamily="18" charset="0"/>
                <a:ea typeface="Palatino" charset="0"/>
                <a:cs typeface="Palatino" charset="0"/>
              </a:rPr>
              <a:t>SOFOKLÉS</a:t>
            </a:r>
            <a:endParaRPr lang="en-US" altLang="cs-CZ" sz="1800" u="sng" dirty="0">
              <a:latin typeface="Palatino Linotype" pitchFamily="18" charset="0"/>
              <a:ea typeface="Palatino" charset="0"/>
              <a:cs typeface="Palatino" charset="0"/>
            </a:endParaRPr>
          </a:p>
        </p:txBody>
      </p:sp>
      <p:graphicFrame>
        <p:nvGraphicFramePr>
          <p:cNvPr id="1434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2104196"/>
              </p:ext>
            </p:extLst>
          </p:nvPr>
        </p:nvGraphicFramePr>
        <p:xfrm>
          <a:off x="6228860" y="1700808"/>
          <a:ext cx="2643188" cy="2516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9" name="Chart" r:id="rId7" imgW="5282540" imgH="5032394" progId="MSGraph.Chart.8">
                  <p:embed/>
                </p:oleObj>
              </mc:Choice>
              <mc:Fallback>
                <p:oleObj name="Chart" r:id="rId7" imgW="5282540" imgH="5032394" progId="MSGraph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8860" y="1700808"/>
                        <a:ext cx="2643188" cy="2516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4" name="Rectangle 7"/>
          <p:cNvSpPr>
            <a:spLocks/>
          </p:cNvSpPr>
          <p:nvPr/>
        </p:nvSpPr>
        <p:spPr bwMode="auto">
          <a:xfrm>
            <a:off x="6944519" y="1313938"/>
            <a:ext cx="1211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u="sng" dirty="0" smtClean="0">
                <a:latin typeface="Palatino Linotype" pitchFamily="18" charset="0"/>
                <a:ea typeface="Palatino" charset="0"/>
                <a:cs typeface="Palatino" charset="0"/>
              </a:rPr>
              <a:t>EURÍPIDÉS</a:t>
            </a:r>
            <a:endParaRPr lang="en-US" altLang="cs-CZ" sz="1800" u="sng" dirty="0">
              <a:latin typeface="Palatino Linotype" pitchFamily="18" charset="0"/>
              <a:ea typeface="Palatino" charset="0"/>
              <a:cs typeface="Palatino" charset="0"/>
            </a:endParaRPr>
          </a:p>
        </p:txBody>
      </p:sp>
      <p:sp>
        <p:nvSpPr>
          <p:cNvPr id="14345" name="TextovéPole 8"/>
          <p:cNvSpPr txBox="1">
            <a:spLocks noChangeArrowheads="1"/>
          </p:cNvSpPr>
          <p:nvPr/>
        </p:nvSpPr>
        <p:spPr bwMode="auto">
          <a:xfrm>
            <a:off x="755650" y="4828097"/>
            <a:ext cx="14224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Palatino Linotype" pitchFamily="18" charset="0"/>
              </a:rPr>
              <a:t>(82–90 her)</a:t>
            </a:r>
          </a:p>
        </p:txBody>
      </p:sp>
      <p:sp>
        <p:nvSpPr>
          <p:cNvPr id="14346" name="TextovéPole 11"/>
          <p:cNvSpPr txBox="1">
            <a:spLocks noChangeArrowheads="1"/>
          </p:cNvSpPr>
          <p:nvPr/>
        </p:nvSpPr>
        <p:spPr bwMode="auto">
          <a:xfrm>
            <a:off x="7054360" y="5381539"/>
            <a:ext cx="9921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Palatino Linotype" pitchFamily="18" charset="0"/>
              </a:rPr>
              <a:t>(92 her)</a:t>
            </a:r>
          </a:p>
        </p:txBody>
      </p:sp>
      <p:sp>
        <p:nvSpPr>
          <p:cNvPr id="14347" name="TextovéPole 12"/>
          <p:cNvSpPr txBox="1">
            <a:spLocks noChangeArrowheads="1"/>
          </p:cNvSpPr>
          <p:nvPr/>
        </p:nvSpPr>
        <p:spPr bwMode="auto">
          <a:xfrm>
            <a:off x="3779912" y="4807000"/>
            <a:ext cx="14160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Palatino Linotype" pitchFamily="18" charset="0"/>
              </a:rPr>
              <a:t>(123 her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Palatino Linotype" pitchFamily="18" charset="0"/>
              </a:rPr>
              <a:t>podle </a:t>
            </a:r>
            <a:r>
              <a:rPr lang="cs-CZ" altLang="cs-CZ" sz="1800" i="1" dirty="0" err="1">
                <a:latin typeface="Palatino Linotype" pitchFamily="18" charset="0"/>
              </a:rPr>
              <a:t>Súdy</a:t>
            </a:r>
            <a:r>
              <a:rPr lang="cs-CZ" altLang="cs-CZ" sz="1800" dirty="0">
                <a:latin typeface="Palatino Linotype" pitchFamily="18" charset="0"/>
              </a:rPr>
              <a:t>)</a:t>
            </a:r>
          </a:p>
        </p:txBody>
      </p:sp>
      <p:sp>
        <p:nvSpPr>
          <p:cNvPr id="14348" name="TextovéPole 1"/>
          <p:cNvSpPr txBox="1">
            <a:spLocks noChangeArrowheads="1"/>
          </p:cNvSpPr>
          <p:nvPr/>
        </p:nvSpPr>
        <p:spPr bwMode="auto">
          <a:xfrm>
            <a:off x="619868" y="4437112"/>
            <a:ext cx="18716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altLang="cs-CZ" dirty="0">
                <a:latin typeface="Palatino Linotype" pitchFamily="18" charset="0"/>
              </a:rPr>
              <a:t>Dochováno 7</a:t>
            </a:r>
          </a:p>
        </p:txBody>
      </p:sp>
      <p:sp>
        <p:nvSpPr>
          <p:cNvPr id="14349" name="TextovéPole 3"/>
          <p:cNvSpPr txBox="1">
            <a:spLocks noChangeArrowheads="1"/>
          </p:cNvSpPr>
          <p:nvPr/>
        </p:nvSpPr>
        <p:spPr bwMode="auto">
          <a:xfrm>
            <a:off x="3665710" y="4458209"/>
            <a:ext cx="2112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altLang="cs-CZ" dirty="0">
                <a:latin typeface="Palatino Linotype" pitchFamily="18" charset="0"/>
              </a:rPr>
              <a:t>Dochováno 7</a:t>
            </a:r>
          </a:p>
        </p:txBody>
      </p:sp>
      <p:sp>
        <p:nvSpPr>
          <p:cNvPr id="14350" name="TextovéPole 4"/>
          <p:cNvSpPr txBox="1">
            <a:spLocks noChangeArrowheads="1"/>
          </p:cNvSpPr>
          <p:nvPr/>
        </p:nvSpPr>
        <p:spPr bwMode="auto">
          <a:xfrm>
            <a:off x="6010418" y="4458209"/>
            <a:ext cx="308007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cs-CZ" altLang="cs-CZ" dirty="0">
                <a:latin typeface="Palatino Linotype" pitchFamily="18" charset="0"/>
              </a:rPr>
              <a:t>Dochováno 17 </a:t>
            </a:r>
            <a:endParaRPr lang="cs-CZ" altLang="cs-CZ" dirty="0" smtClean="0">
              <a:latin typeface="Palatino Linotype" pitchFamily="18" charset="0"/>
            </a:endParaRPr>
          </a:p>
          <a:p>
            <a:pPr algn="ctr" eaLnBrk="1" hangingPunct="1"/>
            <a:r>
              <a:rPr lang="cs-CZ" altLang="cs-CZ" dirty="0" smtClean="0">
                <a:latin typeface="Palatino Linotype" pitchFamily="18" charset="0"/>
              </a:rPr>
              <a:t>+ </a:t>
            </a:r>
            <a:r>
              <a:rPr lang="cs-CZ" altLang="cs-CZ" dirty="0">
                <a:latin typeface="Palatino Linotype" pitchFamily="18" charset="0"/>
              </a:rPr>
              <a:t>jedna sporná </a:t>
            </a:r>
            <a:endParaRPr lang="cs-CZ" altLang="cs-CZ" dirty="0" smtClean="0">
              <a:latin typeface="Palatino Linotype" pitchFamily="18" charset="0"/>
            </a:endParaRPr>
          </a:p>
          <a:p>
            <a:pPr algn="ctr" eaLnBrk="1" hangingPunct="1"/>
            <a:r>
              <a:rPr lang="cs-CZ" altLang="cs-CZ" dirty="0" smtClean="0">
                <a:latin typeface="Palatino Linotype" pitchFamily="18" charset="0"/>
              </a:rPr>
              <a:t>+ </a:t>
            </a:r>
            <a:r>
              <a:rPr lang="cs-CZ" altLang="cs-CZ" dirty="0">
                <a:latin typeface="Palatino Linotype" pitchFamily="18" charset="0"/>
              </a:rPr>
              <a:t>satyrské drama </a:t>
            </a:r>
            <a:r>
              <a:rPr lang="cs-CZ" altLang="cs-CZ" i="1" dirty="0" err="1">
                <a:latin typeface="Palatino Linotype" pitchFamily="18" charset="0"/>
              </a:rPr>
              <a:t>Kyklóps</a:t>
            </a:r>
            <a:endParaRPr lang="cs-CZ" altLang="cs-CZ" i="1" dirty="0">
              <a:latin typeface="Palatino Linotype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619868" y="6021288"/>
            <a:ext cx="81285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Známo 46 jmen dalších tragiků, kteří dohromady napsali kolem 600 her.</a:t>
            </a:r>
          </a:p>
          <a:p>
            <a:r>
              <a:rPr lang="cs-CZ" altLang="cs-CZ" dirty="0" smtClean="0"/>
              <a:t>Zachovaný fragment představuje tedy přibližně </a:t>
            </a:r>
            <a:r>
              <a:rPr lang="cs-CZ" altLang="cs-CZ" b="1" dirty="0" smtClean="0"/>
              <a:t>3,5 % někdejšího celku.</a:t>
            </a:r>
          </a:p>
        </p:txBody>
      </p:sp>
    </p:spTree>
    <p:extLst>
      <p:ext uri="{BB962C8B-B14F-4D97-AF65-F5344CB8AC3E}">
        <p14:creationId xmlns:p14="http://schemas.microsoft.com/office/powerpoint/2010/main" val="2181493864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332656"/>
            <a:ext cx="28803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smtClean="0"/>
              <a:t>archeologické</a:t>
            </a:r>
          </a:p>
          <a:p>
            <a:r>
              <a:rPr lang="cs-CZ" sz="2000" dirty="0" smtClean="0"/>
              <a:t>     - divadla </a:t>
            </a:r>
            <a:r>
              <a:rPr lang="cs-CZ" sz="2000" i="1" dirty="0" smtClean="0"/>
              <a:t>in </a:t>
            </a:r>
            <a:r>
              <a:rPr lang="cs-CZ" sz="2000" i="1" dirty="0" err="1" smtClean="0"/>
              <a:t>situ</a:t>
            </a:r>
            <a:endParaRPr lang="cs-CZ" sz="2000" i="1" dirty="0" smtClean="0"/>
          </a:p>
          <a:p>
            <a:r>
              <a:rPr lang="cs-CZ" sz="2000" dirty="0"/>
              <a:t> </a:t>
            </a:r>
            <a:r>
              <a:rPr lang="cs-CZ" sz="2000" dirty="0" smtClean="0"/>
              <a:t>    - vázy</a:t>
            </a:r>
          </a:p>
          <a:p>
            <a:r>
              <a:rPr lang="cs-CZ" sz="2000" dirty="0"/>
              <a:t> </a:t>
            </a:r>
            <a:r>
              <a:rPr lang="cs-CZ" sz="2000" dirty="0" smtClean="0"/>
              <a:t>    - reliéfy</a:t>
            </a:r>
          </a:p>
          <a:p>
            <a:r>
              <a:rPr lang="cs-CZ" sz="2000" dirty="0"/>
              <a:t> </a:t>
            </a:r>
            <a:r>
              <a:rPr lang="cs-CZ" sz="2000" dirty="0" smtClean="0"/>
              <a:t>    - nápisy – </a:t>
            </a:r>
            <a:r>
              <a:rPr lang="cs-CZ" sz="2000" dirty="0" err="1" smtClean="0"/>
              <a:t>didaskalie</a:t>
            </a:r>
            <a:r>
              <a:rPr lang="cs-CZ" sz="2000" dirty="0" smtClean="0"/>
              <a:t>: </a:t>
            </a:r>
          </a:p>
          <a:p>
            <a:r>
              <a:rPr lang="cs-CZ" sz="1600" dirty="0" smtClean="0"/>
              <a:t>v užším smyslu </a:t>
            </a:r>
            <a:r>
              <a:rPr lang="cs-CZ" sz="1600" i="1" dirty="0" err="1" smtClean="0"/>
              <a:t>Inscriptiones</a:t>
            </a:r>
            <a:r>
              <a:rPr lang="cs-CZ" sz="1600" i="1" dirty="0" smtClean="0"/>
              <a:t> </a:t>
            </a:r>
            <a:r>
              <a:rPr lang="cs-CZ" sz="1600" i="1" dirty="0" err="1" smtClean="0"/>
              <a:t>Graecae</a:t>
            </a:r>
            <a:r>
              <a:rPr lang="cs-CZ" sz="1600" dirty="0" smtClean="0"/>
              <a:t> II, 2319–23, v širším i </a:t>
            </a:r>
            <a:r>
              <a:rPr lang="cs-CZ" sz="1600" i="1" dirty="0" err="1" smtClean="0"/>
              <a:t>Fasti</a:t>
            </a:r>
            <a:r>
              <a:rPr lang="cs-CZ" sz="1600" dirty="0" smtClean="0"/>
              <a:t> a </a:t>
            </a:r>
            <a:r>
              <a:rPr lang="cs-CZ" sz="1600" i="1" dirty="0" err="1" smtClean="0"/>
              <a:t>Nikai</a:t>
            </a:r>
            <a:endParaRPr lang="cs-CZ" sz="1600" i="1" dirty="0" smtClean="0"/>
          </a:p>
          <a:p>
            <a:r>
              <a:rPr lang="cs-CZ" sz="2000" dirty="0"/>
              <a:t> </a:t>
            </a:r>
            <a:r>
              <a:rPr lang="cs-CZ" sz="2000" dirty="0" smtClean="0"/>
              <a:t>    </a:t>
            </a:r>
            <a:endParaRPr lang="cs-CZ" sz="2000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365" y="1"/>
            <a:ext cx="2438115" cy="3645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" y="4149080"/>
            <a:ext cx="3094936" cy="255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" t="8620"/>
          <a:stretch/>
        </p:blipFill>
        <p:spPr bwMode="auto">
          <a:xfrm>
            <a:off x="3983449" y="3799834"/>
            <a:ext cx="5127271" cy="2558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887416" y="6334780"/>
            <a:ext cx="52565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/>
              <a:t>Greek votive relief from Piraeus of actors holding their masks to make offerings to Dionysus, the National Archaeological Museum in Athens.</a:t>
            </a:r>
            <a:endParaRPr lang="cs-CZ" sz="1400" i="1" dirty="0"/>
          </a:p>
        </p:txBody>
      </p:sp>
      <p:sp>
        <p:nvSpPr>
          <p:cNvPr id="7" name="Obdélník 6"/>
          <p:cNvSpPr/>
          <p:nvPr/>
        </p:nvSpPr>
        <p:spPr>
          <a:xfrm>
            <a:off x="2733" y="3538224"/>
            <a:ext cx="3094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 err="1" smtClean="0"/>
              <a:t>Didascalia</a:t>
            </a:r>
            <a:r>
              <a:rPr lang="cs-CZ" sz="1400" i="1" dirty="0" smtClean="0"/>
              <a:t>, Plate 62, </a:t>
            </a:r>
            <a:r>
              <a:rPr lang="cs-CZ" sz="1400" i="1" dirty="0" err="1" smtClean="0"/>
              <a:t>Athenian</a:t>
            </a:r>
            <a:r>
              <a:rPr lang="cs-CZ" sz="1400" i="1" dirty="0" smtClean="0"/>
              <a:t> Agora, 364/3 BC.</a:t>
            </a:r>
            <a:endParaRPr lang="cs-CZ" sz="1400" i="1" dirty="0"/>
          </a:p>
        </p:txBody>
      </p:sp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019" y="1431698"/>
            <a:ext cx="3245346" cy="2213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0089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b="1" dirty="0" smtClean="0"/>
              <a:t>Velké Dionýsie – scénář</a:t>
            </a:r>
            <a:endParaRPr lang="cs-CZ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251520" y="1281926"/>
            <a:ext cx="446449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u="sng" dirty="0" smtClean="0"/>
              <a:t>0. 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i="1" dirty="0" err="1"/>
              <a:t>e</a:t>
            </a:r>
            <a:r>
              <a:rPr lang="cs-CZ" i="1" dirty="0" err="1" smtClean="0"/>
              <a:t>isagogé</a:t>
            </a:r>
            <a:endParaRPr lang="cs-CZ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r>
              <a:rPr lang="cs-CZ" u="sng" dirty="0" smtClean="0"/>
              <a:t>1. 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i="1" dirty="0" err="1"/>
              <a:t>p</a:t>
            </a:r>
            <a:r>
              <a:rPr lang="cs-CZ" i="1" dirty="0" err="1" smtClean="0"/>
              <a:t>roagon</a:t>
            </a:r>
            <a:endParaRPr lang="cs-CZ" i="1" dirty="0" smtClean="0"/>
          </a:p>
          <a:p>
            <a:endParaRPr lang="cs-CZ" dirty="0"/>
          </a:p>
          <a:p>
            <a:r>
              <a:rPr lang="cs-CZ" u="sng" dirty="0" smtClean="0"/>
              <a:t>2. 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i="1" dirty="0" err="1"/>
              <a:t>p</a:t>
            </a:r>
            <a:r>
              <a:rPr lang="cs-CZ" i="1" dirty="0" err="1" smtClean="0"/>
              <a:t>ompé</a:t>
            </a:r>
            <a:endParaRPr lang="cs-CZ" i="1" dirty="0" smtClean="0"/>
          </a:p>
          <a:p>
            <a:endParaRPr lang="cs-CZ" dirty="0"/>
          </a:p>
          <a:p>
            <a:r>
              <a:rPr lang="cs-CZ" u="sng" dirty="0" smtClean="0"/>
              <a:t>3. 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</a:t>
            </a:r>
            <a:r>
              <a:rPr lang="cs-CZ" dirty="0" smtClean="0"/>
              <a:t>čišťování divadla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příspěvky do pokladny Athénského spolku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přehlídka efébů-válečných sirotků ve zbroji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smtClean="0"/>
              <a:t>soutěž dithyrambických sborů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4860032" y="1268760"/>
            <a:ext cx="403244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u="sng" dirty="0" smtClean="0"/>
              <a:t>4.–6. 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úlitby stratégů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každý </a:t>
            </a:r>
            <a:r>
              <a:rPr lang="cs-CZ" dirty="0"/>
              <a:t>den jedna </a:t>
            </a:r>
            <a:r>
              <a:rPr lang="cs-CZ" b="1" dirty="0" smtClean="0"/>
              <a:t>tragická tetralogie </a:t>
            </a:r>
            <a:r>
              <a:rPr lang="cs-CZ" dirty="0"/>
              <a:t>od jednoho ze soutěžících </a:t>
            </a:r>
            <a:r>
              <a:rPr lang="cs-CZ" dirty="0" smtClean="0"/>
              <a:t>dramatiků</a:t>
            </a:r>
          </a:p>
          <a:p>
            <a:endParaRPr lang="cs-CZ" dirty="0"/>
          </a:p>
          <a:p>
            <a:r>
              <a:rPr lang="cs-CZ" u="sng" dirty="0" smtClean="0"/>
              <a:t>7. 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s</a:t>
            </a:r>
            <a:r>
              <a:rPr lang="cs-CZ" b="1" dirty="0" smtClean="0"/>
              <a:t>outěž v komedii</a:t>
            </a:r>
          </a:p>
          <a:p>
            <a:endParaRPr lang="cs-CZ" dirty="0"/>
          </a:p>
          <a:p>
            <a:r>
              <a:rPr lang="cs-CZ" u="sng" dirty="0" smtClean="0"/>
              <a:t>8. 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</a:t>
            </a:r>
            <a:r>
              <a:rPr lang="cs-CZ" dirty="0" smtClean="0"/>
              <a:t>etkání </a:t>
            </a:r>
            <a:r>
              <a:rPr lang="cs-CZ" dirty="0" err="1" smtClean="0"/>
              <a:t>búlé</a:t>
            </a:r>
            <a:r>
              <a:rPr lang="cs-CZ" dirty="0" smtClean="0"/>
              <a:t> v divadle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</a:t>
            </a:r>
            <a:r>
              <a:rPr lang="cs-CZ" dirty="0" smtClean="0"/>
              <a:t>yhlášení výsledků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9791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b="1" dirty="0" err="1" smtClean="0"/>
              <a:t>Eisagogé</a:t>
            </a:r>
            <a:r>
              <a:rPr lang="cs-CZ" b="1" dirty="0" smtClean="0"/>
              <a:t> („uvedení“)</a:t>
            </a:r>
            <a:endParaRPr lang="cs-CZ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420888"/>
            <a:ext cx="4357861" cy="4056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1124744"/>
            <a:ext cx="2448272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51520" y="5949280"/>
            <a:ext cx="3744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 smtClean="0"/>
              <a:t>Dionýsos (2. stol. po Kr., podle helénského modelu) </a:t>
            </a:r>
            <a:endParaRPr lang="cs-CZ" sz="1600" i="1" dirty="0"/>
          </a:p>
        </p:txBody>
      </p:sp>
      <p:cxnSp>
        <p:nvCxnSpPr>
          <p:cNvPr id="5" name="Přímá spojnice se šipkou 4"/>
          <p:cNvCxnSpPr/>
          <p:nvPr/>
        </p:nvCxnSpPr>
        <p:spPr>
          <a:xfrm flipH="1" flipV="1">
            <a:off x="5364088" y="3284984"/>
            <a:ext cx="1296144" cy="172819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870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b="1" dirty="0" err="1" smtClean="0"/>
              <a:t>Pompé</a:t>
            </a:r>
            <a:r>
              <a:rPr lang="cs-CZ" b="1" dirty="0" smtClean="0"/>
              <a:t> („procesí“)</a:t>
            </a:r>
            <a:endParaRPr lang="cs-CZ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11"/>
          <a:stretch/>
        </p:blipFill>
        <p:spPr bwMode="auto">
          <a:xfrm>
            <a:off x="2116511" y="1404138"/>
            <a:ext cx="4694954" cy="4913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Přímá spojnice se šipkou 4"/>
          <p:cNvCxnSpPr/>
          <p:nvPr/>
        </p:nvCxnSpPr>
        <p:spPr>
          <a:xfrm>
            <a:off x="2843808" y="2420888"/>
            <a:ext cx="864096" cy="100811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/>
          <p:cNvCxnSpPr/>
          <p:nvPr/>
        </p:nvCxnSpPr>
        <p:spPr>
          <a:xfrm>
            <a:off x="3751490" y="3482516"/>
            <a:ext cx="288032" cy="122413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>
            <a:off x="4139952" y="4721750"/>
            <a:ext cx="64807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471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805</TotalTime>
  <Words>1429</Words>
  <Application>Microsoft Office PowerPoint</Application>
  <PresentationFormat>Předvádění na obrazovce (4:3)</PresentationFormat>
  <Paragraphs>303</Paragraphs>
  <Slides>63</Slides>
  <Notes>3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63</vt:i4>
      </vt:variant>
    </vt:vector>
  </HeadingPairs>
  <TitlesOfParts>
    <vt:vector size="65" baseType="lpstr">
      <vt:lpstr>Motiv systému Office</vt:lpstr>
      <vt:lpstr>Chart</vt:lpstr>
      <vt:lpstr>ŘECKÉ DIVADLO</vt:lpstr>
      <vt:lpstr>Prezentace aplikace PowerPoint</vt:lpstr>
      <vt:lpstr>Prezentace aplikace PowerPoint</vt:lpstr>
      <vt:lpstr>Periodizace divadla</vt:lpstr>
      <vt:lpstr>Dramatické žánry</vt:lpstr>
      <vt:lpstr>Performativita v athénské polis</vt:lpstr>
      <vt:lpstr>Velké Dionýsie – scénář</vt:lpstr>
      <vt:lpstr>Eisagogé („uvedení“)</vt:lpstr>
      <vt:lpstr>Pompé („procesí“)</vt:lpstr>
      <vt:lpstr>Prezentace aplikace PowerPoint</vt:lpstr>
      <vt:lpstr>Soutěž (agon) v dithyrambech</vt:lpstr>
      <vt:lpstr>Dramatický agon</vt:lpstr>
      <vt:lpstr>Velké Dionýsie – aktéři</vt:lpstr>
      <vt:lpstr>Prezentace aplikace PowerPoint</vt:lpstr>
      <vt:lpstr>Prezentace aplikace PowerPoint</vt:lpstr>
      <vt:lpstr>Kostým</vt:lpstr>
      <vt:lpstr>Prezentace aplikace PowerPoint</vt:lpstr>
      <vt:lpstr>Maska</vt:lpstr>
      <vt:lpstr>Lénaje</vt:lpstr>
      <vt:lpstr>Venkovské (Malé) Dionýsie</vt:lpstr>
      <vt:lpstr>Epidauros</vt:lpstr>
      <vt:lpstr>Prezentace aplikace PowerPoint</vt:lpstr>
      <vt:lpstr>Prezentace aplikace PowerPoint</vt:lpstr>
      <vt:lpstr>Epidauros – rekonstrukce jeviště</vt:lpstr>
      <vt:lpstr>Dionýsovo divadlo</vt:lpstr>
      <vt:lpstr>Prezentace aplikace PowerPoint</vt:lpstr>
      <vt:lpstr>Prezentace aplikace PowerPoint</vt:lpstr>
      <vt:lpstr>Prezentace aplikace PowerPoint</vt:lpstr>
      <vt:lpstr>Prezentace aplikace PowerPoint</vt:lpstr>
      <vt:lpstr>Thorikos</vt:lpstr>
      <vt:lpstr>Thorikos – model</vt:lpstr>
      <vt:lpstr>Thorikos – současná podoba</vt:lpstr>
      <vt:lpstr>Prezentace aplikace PowerPoint</vt:lpstr>
      <vt:lpstr>Orchestra</vt:lpstr>
      <vt:lpstr>Skene</vt:lpstr>
      <vt:lpstr>Proskénion – Paraskenia</vt:lpstr>
      <vt:lpstr>Logeion</vt:lpstr>
      <vt:lpstr>Eisodos</vt:lpstr>
      <vt:lpstr>Thymele</vt:lpstr>
      <vt:lpstr>Enkyklema</vt:lpstr>
      <vt:lpstr>Mechane</vt:lpstr>
      <vt:lpstr>Prezentace aplikace PowerPoint</vt:lpstr>
      <vt:lpstr>Počátky divadla v Řecku</vt:lpstr>
      <vt:lpstr>Struktura dramatu</vt:lpstr>
      <vt:lpstr>Prezentace aplikace PowerPoint</vt:lpstr>
      <vt:lpstr>Prezentace aplikace PowerPoint</vt:lpstr>
      <vt:lpstr>Prezentace aplikace PowerPoint</vt:lpstr>
      <vt:lpstr>Prezentace aplikace PowerPoint</vt:lpstr>
      <vt:lpstr>Aischylos </vt:lpstr>
      <vt:lpstr>Sofoklés </vt:lpstr>
      <vt:lpstr> Euripidés</vt:lpstr>
      <vt:lpstr>Attická komedie</vt:lpstr>
      <vt:lpstr>Tematika Aristofanových komedií</vt:lpstr>
      <vt:lpstr>Stavba staré komedie</vt:lpstr>
      <vt:lpstr>Rituální a folklorní prvky</vt:lpstr>
      <vt:lpstr>Satyrská hra</vt:lpstr>
      <vt:lpstr>Prezentace aplikace PowerPoint</vt:lpstr>
      <vt:lpstr>Konec velké éry</vt:lpstr>
      <vt:lpstr>Nová attická komedie – Menandros</vt:lpstr>
      <vt:lpstr>Prezentace aplikace PowerPoint</vt:lpstr>
      <vt:lpstr>Prameny</vt:lpstr>
      <vt:lpstr>Dochování textů</vt:lpstr>
      <vt:lpstr>Prezentace aplikace PowerPoint</vt:lpstr>
    </vt:vector>
  </TitlesOfParts>
  <Company>UVT MU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ŘECKÉ DIVADLO</dc:title>
  <dc:creator>Eliška Poláčková</dc:creator>
  <cp:lastModifiedBy>Gita Havlíčková</cp:lastModifiedBy>
  <cp:revision>54</cp:revision>
  <dcterms:created xsi:type="dcterms:W3CDTF">2015-10-01T13:16:42Z</dcterms:created>
  <dcterms:modified xsi:type="dcterms:W3CDTF">2015-10-06T23:13:59Z</dcterms:modified>
</cp:coreProperties>
</file>