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87" r:id="rId15"/>
    <p:sldId id="267" r:id="rId16"/>
    <p:sldId id="271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8" r:id="rId30"/>
    <p:sldId id="284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EEC39-FC3C-406F-8EFB-69A52080322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CCE575-5A17-43BD-B057-30517F226DAA}">
      <dgm:prSet phldrT="[Text]" custT="1"/>
      <dgm:spPr/>
      <dgm:t>
        <a:bodyPr/>
        <a:lstStyle/>
        <a:p>
          <a:r>
            <a:rPr lang="cs-CZ" sz="1400" dirty="0" smtClean="0"/>
            <a:t>NÁBOŽENSTVÍ</a:t>
          </a:r>
          <a:endParaRPr lang="cs-CZ" sz="1400" dirty="0"/>
        </a:p>
      </dgm:t>
    </dgm:pt>
    <dgm:pt modelId="{26970E52-F9A7-4A99-AA9D-F6242C7D50D4}" type="parTrans" cxnId="{F491F52D-4452-45D2-8B61-DDC5B216095D}">
      <dgm:prSet/>
      <dgm:spPr/>
      <dgm:t>
        <a:bodyPr/>
        <a:lstStyle/>
        <a:p>
          <a:endParaRPr lang="cs-CZ"/>
        </a:p>
      </dgm:t>
    </dgm:pt>
    <dgm:pt modelId="{A3B4DAFD-26F2-4145-874D-394BE43AE1CD}" type="sibTrans" cxnId="{F491F52D-4452-45D2-8B61-DDC5B216095D}">
      <dgm:prSet/>
      <dgm:spPr/>
      <dgm:t>
        <a:bodyPr/>
        <a:lstStyle/>
        <a:p>
          <a:endParaRPr lang="cs-CZ"/>
        </a:p>
      </dgm:t>
    </dgm:pt>
    <dgm:pt modelId="{466887D3-86A4-4BAD-A8A9-BF895B999903}">
      <dgm:prSet phldrT="[Text]" custT="1"/>
      <dgm:spPr/>
      <dgm:t>
        <a:bodyPr/>
        <a:lstStyle/>
        <a:p>
          <a:r>
            <a:rPr lang="cs-CZ" sz="1400" dirty="0" smtClean="0"/>
            <a:t>UMĚNÍ</a:t>
          </a:r>
          <a:endParaRPr lang="cs-CZ" sz="1400" dirty="0"/>
        </a:p>
      </dgm:t>
    </dgm:pt>
    <dgm:pt modelId="{ECB75E0A-94F8-4FEA-8350-30BCD975B380}" type="parTrans" cxnId="{E3C1B14A-35E0-40F8-B1BB-EE71A4272538}">
      <dgm:prSet/>
      <dgm:spPr/>
      <dgm:t>
        <a:bodyPr/>
        <a:lstStyle/>
        <a:p>
          <a:endParaRPr lang="cs-CZ"/>
        </a:p>
      </dgm:t>
    </dgm:pt>
    <dgm:pt modelId="{4B821591-491D-4880-B07B-7EE49CBAFA87}" type="sibTrans" cxnId="{E3C1B14A-35E0-40F8-B1BB-EE71A4272538}">
      <dgm:prSet/>
      <dgm:spPr/>
      <dgm:t>
        <a:bodyPr/>
        <a:lstStyle/>
        <a:p>
          <a:endParaRPr lang="cs-CZ"/>
        </a:p>
      </dgm:t>
    </dgm:pt>
    <dgm:pt modelId="{5BF63070-1474-4233-9042-B08B170D9F08}">
      <dgm:prSet phldrT="[Text]" custT="1"/>
      <dgm:spPr/>
      <dgm:t>
        <a:bodyPr/>
        <a:lstStyle/>
        <a:p>
          <a:r>
            <a:rPr lang="cs-CZ" sz="1400" dirty="0" smtClean="0"/>
            <a:t>POLITIKA</a:t>
          </a:r>
          <a:endParaRPr lang="cs-CZ" sz="1400" dirty="0"/>
        </a:p>
      </dgm:t>
    </dgm:pt>
    <dgm:pt modelId="{9AAB61F8-1410-443D-85AE-91A74863C8CB}" type="parTrans" cxnId="{36C66D34-1311-41A6-AA80-4B1AE3BF7E82}">
      <dgm:prSet/>
      <dgm:spPr/>
      <dgm:t>
        <a:bodyPr/>
        <a:lstStyle/>
        <a:p>
          <a:endParaRPr lang="cs-CZ"/>
        </a:p>
      </dgm:t>
    </dgm:pt>
    <dgm:pt modelId="{54387B33-0AD1-4DF0-8766-CB7BD04D4DBA}" type="sibTrans" cxnId="{36C66D34-1311-41A6-AA80-4B1AE3BF7E82}">
      <dgm:prSet/>
      <dgm:spPr/>
      <dgm:t>
        <a:bodyPr/>
        <a:lstStyle/>
        <a:p>
          <a:endParaRPr lang="cs-CZ"/>
        </a:p>
      </dgm:t>
    </dgm:pt>
    <dgm:pt modelId="{D988A7A7-7D54-45F2-B138-D90DECF385B6}">
      <dgm:prSet custT="1"/>
      <dgm:spPr/>
      <dgm:t>
        <a:bodyPr/>
        <a:lstStyle/>
        <a:p>
          <a:r>
            <a:rPr lang="cs-CZ" sz="1400" dirty="0" smtClean="0"/>
            <a:t>ZÁBAVA</a:t>
          </a:r>
          <a:endParaRPr lang="cs-CZ" sz="1400" dirty="0"/>
        </a:p>
      </dgm:t>
    </dgm:pt>
    <dgm:pt modelId="{629A455A-FEB3-4840-A3BB-5204D741E9A0}" type="parTrans" cxnId="{424D888A-7144-451A-8D0B-7DD6641564E9}">
      <dgm:prSet/>
      <dgm:spPr/>
      <dgm:t>
        <a:bodyPr/>
        <a:lstStyle/>
        <a:p>
          <a:endParaRPr lang="cs-CZ"/>
        </a:p>
      </dgm:t>
    </dgm:pt>
    <dgm:pt modelId="{7C8D6EDB-4733-4075-8B79-8485799CA3FF}" type="sibTrans" cxnId="{424D888A-7144-451A-8D0B-7DD6641564E9}">
      <dgm:prSet/>
      <dgm:spPr/>
      <dgm:t>
        <a:bodyPr/>
        <a:lstStyle/>
        <a:p>
          <a:endParaRPr lang="cs-CZ"/>
        </a:p>
      </dgm:t>
    </dgm:pt>
    <dgm:pt modelId="{60EC2195-897F-4510-850F-0BFF049683C1}" type="pres">
      <dgm:prSet presAssocID="{C86EEC39-FC3C-406F-8EFB-69A520803228}" presName="compositeShape" presStyleCnt="0">
        <dgm:presLayoutVars>
          <dgm:chMax val="7"/>
          <dgm:dir/>
          <dgm:resizeHandles val="exact"/>
        </dgm:presLayoutVars>
      </dgm:prSet>
      <dgm:spPr/>
    </dgm:pt>
    <dgm:pt modelId="{8A667349-3AA4-4E10-9600-FCD796DA9304}" type="pres">
      <dgm:prSet presAssocID="{D988A7A7-7D54-45F2-B138-D90DECF385B6}" presName="circ1" presStyleLbl="vennNode1" presStyleIdx="0" presStyleCnt="4"/>
      <dgm:spPr/>
      <dgm:t>
        <a:bodyPr/>
        <a:lstStyle/>
        <a:p>
          <a:endParaRPr lang="cs-CZ"/>
        </a:p>
      </dgm:t>
    </dgm:pt>
    <dgm:pt modelId="{58EE856A-D3F4-4F30-AF3F-CC8FC6C8D92A}" type="pres">
      <dgm:prSet presAssocID="{D988A7A7-7D54-45F2-B138-D90DECF385B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0E13E5E-5808-4761-A8E4-BEBD6156C055}" type="pres">
      <dgm:prSet presAssocID="{F5CCE575-5A17-43BD-B057-30517F226DAA}" presName="circ2" presStyleLbl="vennNode1" presStyleIdx="1" presStyleCnt="4" custLinFactNeighborX="1589"/>
      <dgm:spPr/>
      <dgm:t>
        <a:bodyPr/>
        <a:lstStyle/>
        <a:p>
          <a:endParaRPr lang="cs-CZ"/>
        </a:p>
      </dgm:t>
    </dgm:pt>
    <dgm:pt modelId="{EC3E7E09-0961-4990-8ACF-D2C6C228BB0E}" type="pres">
      <dgm:prSet presAssocID="{F5CCE575-5A17-43BD-B057-30517F226DA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8634E0-6465-4FCA-8141-09DF7D1F13D1}" type="pres">
      <dgm:prSet presAssocID="{466887D3-86A4-4BAD-A8A9-BF895B999903}" presName="circ3" presStyleLbl="vennNode1" presStyleIdx="2" presStyleCnt="4"/>
      <dgm:spPr/>
      <dgm:t>
        <a:bodyPr/>
        <a:lstStyle/>
        <a:p>
          <a:endParaRPr lang="cs-CZ"/>
        </a:p>
      </dgm:t>
    </dgm:pt>
    <dgm:pt modelId="{C24C48AD-7A78-46E5-B53E-7CC9BB4657D4}" type="pres">
      <dgm:prSet presAssocID="{466887D3-86A4-4BAD-A8A9-BF895B9999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481D26-26FC-4F3F-BCAE-738FF4D85694}" type="pres">
      <dgm:prSet presAssocID="{5BF63070-1474-4233-9042-B08B170D9F08}" presName="circ4" presStyleLbl="vennNode1" presStyleIdx="3" presStyleCnt="4"/>
      <dgm:spPr/>
      <dgm:t>
        <a:bodyPr/>
        <a:lstStyle/>
        <a:p>
          <a:endParaRPr lang="cs-CZ"/>
        </a:p>
      </dgm:t>
    </dgm:pt>
    <dgm:pt modelId="{EA58987C-D9C9-4DFB-A07A-0F894FAA1EC4}" type="pres">
      <dgm:prSet presAssocID="{5BF63070-1474-4233-9042-B08B170D9F0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7C673B5-A9F8-4CD8-A7E1-ABE9A46BB57D}" type="presOf" srcId="{F5CCE575-5A17-43BD-B057-30517F226DAA}" destId="{70E13E5E-5808-4761-A8E4-BEBD6156C055}" srcOrd="0" destOrd="0" presId="urn:microsoft.com/office/officeart/2005/8/layout/venn1"/>
    <dgm:cxn modelId="{ACF1B604-626F-46AF-A7B1-8518B88BD4E2}" type="presOf" srcId="{5BF63070-1474-4233-9042-B08B170D9F08}" destId="{D6481D26-26FC-4F3F-BCAE-738FF4D85694}" srcOrd="0" destOrd="0" presId="urn:microsoft.com/office/officeart/2005/8/layout/venn1"/>
    <dgm:cxn modelId="{943BC461-525D-41BA-80B5-617A190B3BDE}" type="presOf" srcId="{D988A7A7-7D54-45F2-B138-D90DECF385B6}" destId="{58EE856A-D3F4-4F30-AF3F-CC8FC6C8D92A}" srcOrd="1" destOrd="0" presId="urn:microsoft.com/office/officeart/2005/8/layout/venn1"/>
    <dgm:cxn modelId="{04F3C4E8-A8F0-43D9-8B91-26A484B0EFAD}" type="presOf" srcId="{466887D3-86A4-4BAD-A8A9-BF895B999903}" destId="{A48634E0-6465-4FCA-8141-09DF7D1F13D1}" srcOrd="0" destOrd="0" presId="urn:microsoft.com/office/officeart/2005/8/layout/venn1"/>
    <dgm:cxn modelId="{8F77EFF9-7247-462C-8F85-25673386776D}" type="presOf" srcId="{D988A7A7-7D54-45F2-B138-D90DECF385B6}" destId="{8A667349-3AA4-4E10-9600-FCD796DA9304}" srcOrd="0" destOrd="0" presId="urn:microsoft.com/office/officeart/2005/8/layout/venn1"/>
    <dgm:cxn modelId="{3F925231-1844-4364-A5C1-D0DF55647A08}" type="presOf" srcId="{C86EEC39-FC3C-406F-8EFB-69A520803228}" destId="{60EC2195-897F-4510-850F-0BFF049683C1}" srcOrd="0" destOrd="0" presId="urn:microsoft.com/office/officeart/2005/8/layout/venn1"/>
    <dgm:cxn modelId="{E3C1B14A-35E0-40F8-B1BB-EE71A4272538}" srcId="{C86EEC39-FC3C-406F-8EFB-69A520803228}" destId="{466887D3-86A4-4BAD-A8A9-BF895B999903}" srcOrd="2" destOrd="0" parTransId="{ECB75E0A-94F8-4FEA-8350-30BCD975B380}" sibTransId="{4B821591-491D-4880-B07B-7EE49CBAFA87}"/>
    <dgm:cxn modelId="{18612DCD-C5B7-49D2-88FF-C302B804C484}" type="presOf" srcId="{F5CCE575-5A17-43BD-B057-30517F226DAA}" destId="{EC3E7E09-0961-4990-8ACF-D2C6C228BB0E}" srcOrd="1" destOrd="0" presId="urn:microsoft.com/office/officeart/2005/8/layout/venn1"/>
    <dgm:cxn modelId="{5A7FF7A4-D976-4504-9D67-8CBB0BD2CA0E}" type="presOf" srcId="{466887D3-86A4-4BAD-A8A9-BF895B999903}" destId="{C24C48AD-7A78-46E5-B53E-7CC9BB4657D4}" srcOrd="1" destOrd="0" presId="urn:microsoft.com/office/officeart/2005/8/layout/venn1"/>
    <dgm:cxn modelId="{36C66D34-1311-41A6-AA80-4B1AE3BF7E82}" srcId="{C86EEC39-FC3C-406F-8EFB-69A520803228}" destId="{5BF63070-1474-4233-9042-B08B170D9F08}" srcOrd="3" destOrd="0" parTransId="{9AAB61F8-1410-443D-85AE-91A74863C8CB}" sibTransId="{54387B33-0AD1-4DF0-8766-CB7BD04D4DBA}"/>
    <dgm:cxn modelId="{EF3C9339-6684-4E31-B68E-AA2DF2228E70}" type="presOf" srcId="{5BF63070-1474-4233-9042-B08B170D9F08}" destId="{EA58987C-D9C9-4DFB-A07A-0F894FAA1EC4}" srcOrd="1" destOrd="0" presId="urn:microsoft.com/office/officeart/2005/8/layout/venn1"/>
    <dgm:cxn modelId="{F491F52D-4452-45D2-8B61-DDC5B216095D}" srcId="{C86EEC39-FC3C-406F-8EFB-69A520803228}" destId="{F5CCE575-5A17-43BD-B057-30517F226DAA}" srcOrd="1" destOrd="0" parTransId="{26970E52-F9A7-4A99-AA9D-F6242C7D50D4}" sibTransId="{A3B4DAFD-26F2-4145-874D-394BE43AE1CD}"/>
    <dgm:cxn modelId="{424D888A-7144-451A-8D0B-7DD6641564E9}" srcId="{C86EEC39-FC3C-406F-8EFB-69A520803228}" destId="{D988A7A7-7D54-45F2-B138-D90DECF385B6}" srcOrd="0" destOrd="0" parTransId="{629A455A-FEB3-4840-A3BB-5204D741E9A0}" sibTransId="{7C8D6EDB-4733-4075-8B79-8485799CA3FF}"/>
    <dgm:cxn modelId="{9A1DEC8D-3336-4C51-8958-C367FA37124A}" type="presParOf" srcId="{60EC2195-897F-4510-850F-0BFF049683C1}" destId="{8A667349-3AA4-4E10-9600-FCD796DA9304}" srcOrd="0" destOrd="0" presId="urn:microsoft.com/office/officeart/2005/8/layout/venn1"/>
    <dgm:cxn modelId="{28C572CF-8690-4141-A810-27CE3ED7FADB}" type="presParOf" srcId="{60EC2195-897F-4510-850F-0BFF049683C1}" destId="{58EE856A-D3F4-4F30-AF3F-CC8FC6C8D92A}" srcOrd="1" destOrd="0" presId="urn:microsoft.com/office/officeart/2005/8/layout/venn1"/>
    <dgm:cxn modelId="{13648746-8C25-45FB-B35A-8C3F356DE034}" type="presParOf" srcId="{60EC2195-897F-4510-850F-0BFF049683C1}" destId="{70E13E5E-5808-4761-A8E4-BEBD6156C055}" srcOrd="2" destOrd="0" presId="urn:microsoft.com/office/officeart/2005/8/layout/venn1"/>
    <dgm:cxn modelId="{40363724-EB68-4C37-BF61-D2B966AC6098}" type="presParOf" srcId="{60EC2195-897F-4510-850F-0BFF049683C1}" destId="{EC3E7E09-0961-4990-8ACF-D2C6C228BB0E}" srcOrd="3" destOrd="0" presId="urn:microsoft.com/office/officeart/2005/8/layout/venn1"/>
    <dgm:cxn modelId="{A23B8426-9EB6-42EF-81C2-5191D4DEDBA4}" type="presParOf" srcId="{60EC2195-897F-4510-850F-0BFF049683C1}" destId="{A48634E0-6465-4FCA-8141-09DF7D1F13D1}" srcOrd="4" destOrd="0" presId="urn:microsoft.com/office/officeart/2005/8/layout/venn1"/>
    <dgm:cxn modelId="{30CAEE8D-F1AE-410C-89DF-E5DDDC0E12D6}" type="presParOf" srcId="{60EC2195-897F-4510-850F-0BFF049683C1}" destId="{C24C48AD-7A78-46E5-B53E-7CC9BB4657D4}" srcOrd="5" destOrd="0" presId="urn:microsoft.com/office/officeart/2005/8/layout/venn1"/>
    <dgm:cxn modelId="{41F29642-CC03-485C-BA31-640DBC4F0947}" type="presParOf" srcId="{60EC2195-897F-4510-850F-0BFF049683C1}" destId="{D6481D26-26FC-4F3F-BCAE-738FF4D85694}" srcOrd="6" destOrd="0" presId="urn:microsoft.com/office/officeart/2005/8/layout/venn1"/>
    <dgm:cxn modelId="{C61144E2-F6E8-47D8-A486-0B8D7C71D2B7}" type="presParOf" srcId="{60EC2195-897F-4510-850F-0BFF049683C1}" destId="{EA58987C-D9C9-4DFB-A07A-0F894FAA1EC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67349-3AA4-4E10-9600-FCD796DA9304}">
      <dsp:nvSpPr>
        <dsp:cNvPr id="0" name=""/>
        <dsp:cNvSpPr/>
      </dsp:nvSpPr>
      <dsp:spPr>
        <a:xfrm>
          <a:off x="1010992" y="33123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ZÁBAVA</a:t>
          </a:r>
          <a:endParaRPr lang="cs-CZ" sz="1400" kern="1200" dirty="0"/>
        </a:p>
      </dsp:txBody>
      <dsp:txXfrm>
        <a:off x="1209734" y="264989"/>
        <a:ext cx="1324947" cy="546540"/>
      </dsp:txXfrm>
    </dsp:sp>
    <dsp:sp modelId="{70E13E5E-5808-4761-A8E4-BEBD6156C055}">
      <dsp:nvSpPr>
        <dsp:cNvPr id="0" name=""/>
        <dsp:cNvSpPr/>
      </dsp:nvSpPr>
      <dsp:spPr>
        <a:xfrm>
          <a:off x="1800206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NÁBOŽENSTVÍ</a:t>
          </a:r>
          <a:endParaRPr lang="cs-CZ" sz="1400" kern="1200" dirty="0"/>
        </a:p>
      </dsp:txBody>
      <dsp:txXfrm>
        <a:off x="2727669" y="993710"/>
        <a:ext cx="662473" cy="1324947"/>
      </dsp:txXfrm>
    </dsp:sp>
    <dsp:sp modelId="{A48634E0-6465-4FCA-8141-09DF7D1F13D1}">
      <dsp:nvSpPr>
        <dsp:cNvPr id="0" name=""/>
        <dsp:cNvSpPr/>
      </dsp:nvSpPr>
      <dsp:spPr>
        <a:xfrm>
          <a:off x="1010992" y="1556812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UMĚNÍ</a:t>
          </a:r>
          <a:endParaRPr lang="cs-CZ" sz="1400" kern="1200" dirty="0"/>
        </a:p>
      </dsp:txBody>
      <dsp:txXfrm>
        <a:off x="1209734" y="2500837"/>
        <a:ext cx="1324947" cy="546540"/>
      </dsp:txXfrm>
    </dsp:sp>
    <dsp:sp modelId="{D6481D26-26FC-4F3F-BCAE-738FF4D85694}">
      <dsp:nvSpPr>
        <dsp:cNvPr id="0" name=""/>
        <dsp:cNvSpPr/>
      </dsp:nvSpPr>
      <dsp:spPr>
        <a:xfrm>
          <a:off x="249147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POLITIKA</a:t>
          </a:r>
          <a:endParaRPr lang="cs-CZ" sz="1400" kern="1200" dirty="0"/>
        </a:p>
      </dsp:txBody>
      <dsp:txXfrm>
        <a:off x="381642" y="993710"/>
        <a:ext cx="662473" cy="132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98861-805E-48A1-92A6-25FA45D8599A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DF8CA-3C07-46EA-8421-858DEC23BE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0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+</a:t>
            </a:r>
            <a:r>
              <a:rPr lang="cs-CZ" baseline="0" dirty="0" smtClean="0"/>
              <a:t> v </a:t>
            </a:r>
            <a:r>
              <a:rPr lang="cs-CZ" baseline="0" dirty="0" err="1" smtClean="0"/>
              <a:t>Acharňanech</a:t>
            </a:r>
            <a:r>
              <a:rPr lang="cs-CZ" baseline="0" dirty="0" smtClean="0"/>
              <a:t> komická parodie </a:t>
            </a:r>
            <a:r>
              <a:rPr lang="cs-CZ" baseline="0" dirty="0" err="1" smtClean="0"/>
              <a:t>pompé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76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12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4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2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02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73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04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07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5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54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CD1B5-EF3B-4AA8-BD68-9720774FAB21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4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7" y="-11789"/>
            <a:ext cx="4265608" cy="23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4" y="2305623"/>
            <a:ext cx="5629820" cy="45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/>
          <a:stretch/>
        </p:blipFill>
        <p:spPr bwMode="auto">
          <a:xfrm>
            <a:off x="5989347" y="3439689"/>
            <a:ext cx="3205402" cy="341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203032" cy="778098"/>
          </a:xfrm>
        </p:spPr>
        <p:txBody>
          <a:bodyPr/>
          <a:lstStyle/>
          <a:p>
            <a:r>
              <a:rPr lang="cs-CZ" b="1" dirty="0" smtClean="0"/>
              <a:t>Velké Dionýsie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233425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000" dirty="0" smtClean="0"/>
              <a:t>konány v měsíci </a:t>
            </a:r>
            <a:r>
              <a:rPr lang="cs-CZ" sz="2000" i="1" dirty="0" err="1" smtClean="0"/>
              <a:t>elaféboliónu</a:t>
            </a:r>
            <a:endParaRPr lang="cs-CZ" sz="2000" i="1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1916832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p</a:t>
            </a:r>
            <a:r>
              <a:rPr lang="cs-CZ" sz="2000" b="1" dirty="0" smtClean="0"/>
              <a:t>olitický rozměr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</a:t>
            </a:r>
            <a:r>
              <a:rPr lang="cs-CZ" sz="2000" dirty="0" smtClean="0"/>
              <a:t>- </a:t>
            </a:r>
            <a:r>
              <a:rPr lang="cs-CZ" altLang="cs-CZ" sz="2000" dirty="0" smtClean="0"/>
              <a:t>úlitby deseti stratégů (vojenských a politických vůdců)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smtClean="0"/>
              <a:t>   - přinesení a vystavení tributu, který platili spojenci Athén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smtClean="0"/>
              <a:t>   - vyhlášení dobrodinců obce a jejich ocenění věncem; </a:t>
            </a:r>
          </a:p>
          <a:p>
            <a:r>
              <a:rPr lang="cs-CZ" altLang="cs-CZ" sz="2000" dirty="0" smtClean="0"/>
              <a:t>    - nástup státem vychovaných sirotků (po mužích padlých za stát), kteří dosáhli dospělosti, ve vojenské zbroji</a:t>
            </a:r>
            <a:endParaRPr lang="cs-CZ" altLang="cs-CZ" sz="2000" i="1" dirty="0" smtClean="0"/>
          </a:p>
        </p:txBody>
      </p:sp>
      <p:sp>
        <p:nvSpPr>
          <p:cNvPr id="7" name="Obousměrná svislá šipka 6"/>
          <p:cNvSpPr/>
          <p:nvPr/>
        </p:nvSpPr>
        <p:spPr>
          <a:xfrm>
            <a:off x="2915816" y="4356756"/>
            <a:ext cx="484632" cy="7920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49820" y="537321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</a:t>
            </a:r>
            <a:r>
              <a:rPr lang="cs-CZ" sz="2000" b="1" dirty="0" smtClean="0"/>
              <a:t>áboženský rozměr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- náboženský rámec slavnosti a kultické praktiky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- kult Dionýsa </a:t>
            </a:r>
            <a:r>
              <a:rPr lang="cs-CZ" sz="2000" dirty="0" err="1" smtClean="0"/>
              <a:t>Eleuthera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909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Velké Dionýsie – scénář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281926"/>
            <a:ext cx="4464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0.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e</a:t>
            </a:r>
            <a:r>
              <a:rPr lang="cs-CZ" i="1" dirty="0" err="1" smtClean="0"/>
              <a:t>isagogé</a:t>
            </a:r>
            <a:endParaRPr lang="cs-CZ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 smtClean="0"/>
              <a:t>1. 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/>
              <a:t>p</a:t>
            </a:r>
            <a:r>
              <a:rPr lang="cs-CZ" i="1" dirty="0" err="1" smtClean="0"/>
              <a:t>roagon</a:t>
            </a:r>
            <a:endParaRPr lang="cs-CZ" i="1" dirty="0" smtClean="0"/>
          </a:p>
          <a:p>
            <a:endParaRPr lang="cs-CZ" dirty="0"/>
          </a:p>
          <a:p>
            <a:r>
              <a:rPr lang="cs-CZ" u="sng" dirty="0" smtClean="0"/>
              <a:t>2.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p</a:t>
            </a:r>
            <a:r>
              <a:rPr lang="cs-CZ" i="1" dirty="0" err="1" smtClean="0"/>
              <a:t>ompé</a:t>
            </a:r>
            <a:endParaRPr lang="cs-CZ" i="1" dirty="0" smtClean="0"/>
          </a:p>
          <a:p>
            <a:endParaRPr lang="cs-CZ" dirty="0"/>
          </a:p>
          <a:p>
            <a:r>
              <a:rPr lang="cs-CZ" u="sng" dirty="0" smtClean="0"/>
              <a:t>3.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čišťování divadla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příspěvky do pokladny Athénského spolku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přehlídka efébů-válečných sirotků ve zbroji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octy a propuštěnci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outěž dithyrambických sborů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268760"/>
            <a:ext cx="40324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4.–6.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úlitby stratégů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každý </a:t>
            </a:r>
            <a:r>
              <a:rPr lang="cs-CZ" dirty="0"/>
              <a:t>den jedna </a:t>
            </a:r>
            <a:r>
              <a:rPr lang="cs-CZ" b="1" dirty="0" smtClean="0"/>
              <a:t>tragická tetralogie </a:t>
            </a:r>
            <a:r>
              <a:rPr lang="cs-CZ" dirty="0"/>
              <a:t>od jednoho ze soutěžících </a:t>
            </a:r>
            <a:r>
              <a:rPr lang="cs-CZ" dirty="0" smtClean="0"/>
              <a:t>dramatiků (ve </a:t>
            </a:r>
            <a:r>
              <a:rPr lang="cs-CZ" dirty="0"/>
              <a:t>4. stol. změny: satyrské drama se odloučilo od tragédie </a:t>
            </a:r>
            <a:r>
              <a:rPr lang="cs-CZ" dirty="0" smtClean="0"/>
              <a:t>340 př. Kr., </a:t>
            </a:r>
            <a:r>
              <a:rPr lang="cs-CZ" dirty="0"/>
              <a:t>zavedení repríz tragédií </a:t>
            </a:r>
            <a:r>
              <a:rPr lang="cs-CZ" dirty="0" smtClean="0"/>
              <a:t>386 př. Kr. </a:t>
            </a:r>
            <a:r>
              <a:rPr lang="cs-CZ" dirty="0"/>
              <a:t>a komedií </a:t>
            </a:r>
            <a:r>
              <a:rPr lang="cs-CZ" dirty="0" smtClean="0"/>
              <a:t>339 př. Kr., snížení počtu her na dvě 340 př. Kr.</a:t>
            </a:r>
          </a:p>
          <a:p>
            <a:endParaRPr lang="cs-CZ" dirty="0"/>
          </a:p>
          <a:p>
            <a:r>
              <a:rPr lang="cs-CZ" u="sng" dirty="0" smtClean="0"/>
              <a:t>7.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outěž v komedii</a:t>
            </a:r>
          </a:p>
          <a:p>
            <a:endParaRPr lang="cs-CZ" dirty="0"/>
          </a:p>
          <a:p>
            <a:r>
              <a:rPr lang="cs-CZ" u="sng" dirty="0" smtClean="0"/>
              <a:t>8.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etkání </a:t>
            </a:r>
            <a:r>
              <a:rPr lang="cs-CZ" dirty="0" err="1" smtClean="0"/>
              <a:t>búlé</a:t>
            </a:r>
            <a:r>
              <a:rPr lang="cs-CZ" dirty="0" smtClean="0"/>
              <a:t> v divadle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yhlášení výsledků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4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 smtClean="0"/>
              <a:t>Eisagogé</a:t>
            </a:r>
            <a:r>
              <a:rPr lang="cs-CZ" b="1" dirty="0" smtClean="0"/>
              <a:t> („uvedení“)</a:t>
            </a:r>
            <a:endParaRPr lang="cs-CZ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357861" cy="405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17922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24744"/>
            <a:ext cx="24482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94928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Dionýsos (2. stol. po Kr., podle helénského modelu) 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42344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 smtClean="0"/>
              <a:t>Pompé</a:t>
            </a:r>
            <a:r>
              <a:rPr lang="cs-CZ" b="1" dirty="0" smtClean="0"/>
              <a:t> („procesí“)</a:t>
            </a:r>
            <a:endParaRPr lang="cs-CZ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1"/>
          <a:stretch/>
        </p:blipFill>
        <p:spPr bwMode="auto">
          <a:xfrm>
            <a:off x="4139952" y="1700808"/>
            <a:ext cx="4694954" cy="49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5076056" y="2564904"/>
            <a:ext cx="86409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940152" y="3861048"/>
            <a:ext cx="28803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163393" y="5085862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251519" y="1549240"/>
            <a:ext cx="36004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Those in the road, those in the road, make way!</a:t>
            </a:r>
          </a:p>
          <a:p>
            <a:r>
              <a:rPr lang="en-US" dirty="0" smtClean="0"/>
              <a:t>Who stays inside? Come out! and on all lips</a:t>
            </a:r>
            <a:r>
              <a:rPr lang="cs-CZ" dirty="0" smtClean="0"/>
              <a:t> </a:t>
            </a:r>
            <a:r>
              <a:rPr lang="en-US" dirty="0" smtClean="0"/>
              <a:t>let there be good words, holy words. Our custom</a:t>
            </a:r>
            <a:r>
              <a:rPr lang="cs-CZ" dirty="0" smtClean="0"/>
              <a:t> </a:t>
            </a:r>
            <a:r>
              <a:rPr lang="en-US" dirty="0" smtClean="0"/>
              <a:t>for Dionysus, I will sing always for the god.</a:t>
            </a:r>
            <a:endParaRPr lang="cs-CZ" dirty="0"/>
          </a:p>
          <a:p>
            <a:endParaRPr lang="cs-CZ" sz="1600" dirty="0" smtClean="0"/>
          </a:p>
          <a:p>
            <a:r>
              <a:rPr lang="cs-CZ" sz="1600" i="1" dirty="0" err="1" smtClean="0"/>
              <a:t>Euripides</a:t>
            </a:r>
            <a:r>
              <a:rPr lang="cs-CZ" sz="1600" i="1" dirty="0" smtClean="0"/>
              <a:t>: B</a:t>
            </a:r>
            <a:r>
              <a:rPr lang="en-US" sz="1600" i="1" dirty="0" err="1" smtClean="0"/>
              <a:t>akchantky</a:t>
            </a:r>
            <a:r>
              <a:rPr lang="cs-CZ" sz="1600" i="1" dirty="0"/>
              <a:t>,</a:t>
            </a:r>
            <a:r>
              <a:rPr lang="en-US" sz="1600" i="1" dirty="0" smtClean="0"/>
              <a:t> 68‒71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890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975"/>
            <a:ext cx="914400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1540" y="84600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Mytologický předobraz procesí</a:t>
            </a:r>
            <a:r>
              <a:rPr lang="cs-CZ" dirty="0" smtClean="0"/>
              <a:t>: Dionýsos s </a:t>
            </a:r>
            <a:r>
              <a:rPr lang="cs-CZ" dirty="0" err="1" smtClean="0"/>
              <a:t>Ariadné</a:t>
            </a:r>
            <a:r>
              <a:rPr lang="cs-CZ" dirty="0" smtClean="0"/>
              <a:t> na voze, </a:t>
            </a:r>
            <a:r>
              <a:rPr lang="cs-CZ" dirty="0" err="1" smtClean="0"/>
              <a:t>satyrové</a:t>
            </a:r>
            <a:r>
              <a:rPr lang="cs-CZ" dirty="0" smtClean="0"/>
              <a:t>, mainady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55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Soutěž v dithyrambech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767640" cy="35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119675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- 20 dithyrambů, celkem 1000 tanečníků</a:t>
            </a:r>
          </a:p>
          <a:p>
            <a:r>
              <a:rPr lang="cs-CZ" dirty="0" smtClean="0"/>
              <a:t>- celkem 10 dithyrambických sborů chlapců a 10 mužů, každý sbor 50 tanečníků</a:t>
            </a:r>
          </a:p>
          <a:p>
            <a:r>
              <a:rPr lang="cs-CZ" dirty="0" smtClean="0"/>
              <a:t>- výběr na základě správních celků </a:t>
            </a:r>
            <a:r>
              <a:rPr lang="cs-CZ" dirty="0" err="1" smtClean="0"/>
              <a:t>Attiky</a:t>
            </a:r>
            <a:r>
              <a:rPr lang="cs-CZ" dirty="0" smtClean="0"/>
              <a:t> (každá fýla 1 sbor chlapců + 1 mužů)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220072" y="2420888"/>
            <a:ext cx="34918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 King of holy Athens,</a:t>
            </a:r>
          </a:p>
          <a:p>
            <a:r>
              <a:rPr lang="cs-CZ" sz="1600" dirty="0"/>
              <a:t>l</a:t>
            </a:r>
            <a:r>
              <a:rPr lang="en-US" sz="1600" dirty="0" err="1" smtClean="0"/>
              <a:t>ord</a:t>
            </a:r>
            <a:r>
              <a:rPr lang="en-US" sz="1600" dirty="0" smtClean="0"/>
              <a:t> of rich-living Ionians,</a:t>
            </a:r>
          </a:p>
          <a:p>
            <a:r>
              <a:rPr lang="cs-CZ" sz="1600" dirty="0"/>
              <a:t>w</a:t>
            </a:r>
            <a:r>
              <a:rPr lang="en-US" sz="1600" dirty="0" err="1" smtClean="0"/>
              <a:t>hy</a:t>
            </a:r>
            <a:r>
              <a:rPr lang="en-US" sz="1600" dirty="0" smtClean="0"/>
              <a:t> now does the bronze bell ring,</a:t>
            </a:r>
          </a:p>
          <a:p>
            <a:r>
              <a:rPr lang="cs-CZ" sz="1600" dirty="0" smtClean="0"/>
              <a:t>t</a:t>
            </a:r>
            <a:r>
              <a:rPr lang="en-US" sz="1600" dirty="0" smtClean="0"/>
              <a:t>he trumpet sound the song of war?</a:t>
            </a:r>
          </a:p>
          <a:p>
            <a:r>
              <a:rPr lang="en-US" sz="1600" dirty="0" smtClean="0"/>
              <a:t>Has someone evil overleaped</a:t>
            </a:r>
          </a:p>
          <a:p>
            <a:r>
              <a:rPr lang="cs-CZ" sz="1600" dirty="0"/>
              <a:t>t</a:t>
            </a:r>
            <a:r>
              <a:rPr lang="en-US" sz="1600" dirty="0" smtClean="0"/>
              <a:t>he boundaries of our land,</a:t>
            </a:r>
          </a:p>
          <a:p>
            <a:r>
              <a:rPr lang="cs-CZ" sz="1600" dirty="0"/>
              <a:t>a</a:t>
            </a:r>
            <a:r>
              <a:rPr lang="en-US" sz="1600" dirty="0" smtClean="0"/>
              <a:t> general, a man?</a:t>
            </a:r>
          </a:p>
          <a:p>
            <a:r>
              <a:rPr lang="en-US" sz="1600" dirty="0" smtClean="0"/>
              <a:t>Or bandits planning harm</a:t>
            </a:r>
          </a:p>
          <a:p>
            <a:r>
              <a:rPr lang="cs-CZ" sz="1600" dirty="0"/>
              <a:t>a</a:t>
            </a:r>
            <a:r>
              <a:rPr lang="en-US" sz="1600" dirty="0" err="1" smtClean="0"/>
              <a:t>gainst</a:t>
            </a:r>
            <a:r>
              <a:rPr lang="en-US" sz="1600" dirty="0" smtClean="0"/>
              <a:t> our shepherds' will to steal</a:t>
            </a:r>
          </a:p>
          <a:p>
            <a:r>
              <a:rPr lang="cs-CZ" sz="1600" dirty="0"/>
              <a:t>t</a:t>
            </a:r>
            <a:r>
              <a:rPr lang="en-US" sz="1600" dirty="0" smtClean="0"/>
              <a:t>heir herds of cattle forcibly?</a:t>
            </a:r>
          </a:p>
          <a:p>
            <a:r>
              <a:rPr lang="en-US" sz="1600" dirty="0" smtClean="0"/>
              <a:t>Why then do you tear your heart?</a:t>
            </a:r>
          </a:p>
          <a:p>
            <a:r>
              <a:rPr lang="en-US" sz="1600" dirty="0" smtClean="0"/>
              <a:t>Tell us! For I think that if to any mortal</a:t>
            </a:r>
          </a:p>
          <a:p>
            <a:r>
              <a:rPr lang="cs-CZ" sz="1600" dirty="0"/>
              <a:t>t</a:t>
            </a:r>
            <a:r>
              <a:rPr lang="en-US" sz="1600" dirty="0" smtClean="0"/>
              <a:t>he aid of able men there was,</a:t>
            </a:r>
          </a:p>
          <a:p>
            <a:r>
              <a:rPr lang="cs-CZ" sz="1600" dirty="0" smtClean="0"/>
              <a:t>o</a:t>
            </a:r>
            <a:r>
              <a:rPr lang="en-US" sz="1600" dirty="0" smtClean="0"/>
              <a:t>f young men, it is to you,</a:t>
            </a:r>
          </a:p>
          <a:p>
            <a:r>
              <a:rPr lang="cs-CZ" sz="1600" dirty="0" smtClean="0"/>
              <a:t>o</a:t>
            </a:r>
            <a:r>
              <a:rPr lang="en-US" sz="1600" dirty="0" smtClean="0"/>
              <a:t> son of Pandion and Creusa!</a:t>
            </a:r>
            <a:endParaRPr lang="cs-CZ" sz="1600" dirty="0" smtClean="0"/>
          </a:p>
          <a:p>
            <a:endParaRPr lang="cs-CZ" sz="1600" dirty="0" smtClean="0"/>
          </a:p>
          <a:p>
            <a:pPr algn="r"/>
            <a:r>
              <a:rPr lang="cs-CZ" sz="1600" i="1" dirty="0" err="1" smtClean="0"/>
              <a:t>Bacchilides</a:t>
            </a:r>
            <a:r>
              <a:rPr lang="cs-CZ" sz="1600" i="1" dirty="0" smtClean="0"/>
              <a:t>: </a:t>
            </a:r>
            <a:r>
              <a:rPr lang="cs-CZ" sz="1600" i="1" dirty="0" err="1" smtClean="0"/>
              <a:t>Theseus</a:t>
            </a:r>
            <a:r>
              <a:rPr lang="cs-CZ" sz="1600" i="1" dirty="0" smtClean="0"/>
              <a:t>’ Dithyramb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17139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7"/>
          <a:stretch/>
        </p:blipFill>
        <p:spPr bwMode="auto">
          <a:xfrm>
            <a:off x="3911637" y="1628800"/>
            <a:ext cx="417296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Vyhlášení výsledků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79512" y="1412776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–</a:t>
            </a:r>
            <a:r>
              <a:rPr lang="cs-CZ" dirty="0" smtClean="0"/>
              <a:t> </a:t>
            </a:r>
            <a:r>
              <a:rPr lang="en-US" dirty="0" smtClean="0"/>
              <a:t>Well, he said, jesting apart, tell me when the meeting occurred.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–</a:t>
            </a:r>
            <a:r>
              <a:rPr lang="cs-CZ" dirty="0" smtClean="0"/>
              <a:t> </a:t>
            </a:r>
            <a:r>
              <a:rPr lang="en-US" dirty="0" smtClean="0"/>
              <a:t>In our boyhood, I replied, when </a:t>
            </a:r>
            <a:r>
              <a:rPr lang="en-US" b="1" dirty="0" err="1" smtClean="0"/>
              <a:t>Agathon</a:t>
            </a:r>
            <a:r>
              <a:rPr lang="en-US" b="1" dirty="0" smtClean="0"/>
              <a:t> won the prize </a:t>
            </a:r>
            <a:r>
              <a:rPr lang="en-US" dirty="0" smtClean="0"/>
              <a:t>with his first tragedy, on the day after that on which </a:t>
            </a:r>
            <a:r>
              <a:rPr lang="en-US" b="1" dirty="0" smtClean="0"/>
              <a:t>he and his chorus offered the sacrifice of victory</a:t>
            </a:r>
            <a:r>
              <a:rPr lang="en-US" dirty="0" smtClean="0"/>
              <a:t>. [</a:t>
            </a:r>
            <a:r>
              <a:rPr lang="cs-CZ" dirty="0" smtClean="0"/>
              <a:t>…] </a:t>
            </a:r>
            <a:r>
              <a:rPr lang="en-US" dirty="0" smtClean="0"/>
              <a:t>he was a little fellow, who never wore any shoes</a:t>
            </a:r>
            <a:r>
              <a:rPr lang="cs-CZ" dirty="0" smtClean="0"/>
              <a:t>, </a:t>
            </a:r>
            <a:r>
              <a:rPr lang="en-US" dirty="0" err="1" smtClean="0"/>
              <a:t>Aristodemus</a:t>
            </a:r>
            <a:r>
              <a:rPr lang="en-US" dirty="0" smtClean="0"/>
              <a:t>, of the deme of </a:t>
            </a:r>
            <a:r>
              <a:rPr lang="en-US" dirty="0" err="1" smtClean="0"/>
              <a:t>Cydathenaeum</a:t>
            </a:r>
            <a:r>
              <a:rPr lang="en-US" dirty="0" smtClean="0"/>
              <a:t>. He had been at </a:t>
            </a:r>
            <a:r>
              <a:rPr lang="en-US" b="1" dirty="0" err="1" smtClean="0"/>
              <a:t>Agathon's</a:t>
            </a:r>
            <a:r>
              <a:rPr lang="en-US" b="1" dirty="0" smtClean="0"/>
              <a:t> feast</a:t>
            </a:r>
            <a:r>
              <a:rPr lang="cs-CZ" b="1" dirty="0" smtClean="0"/>
              <a:t> </a:t>
            </a:r>
            <a:r>
              <a:rPr lang="en-US" dirty="0" smtClean="0"/>
              <a:t>[</a:t>
            </a:r>
            <a:r>
              <a:rPr lang="cs-CZ" dirty="0" smtClean="0"/>
              <a:t>…]</a:t>
            </a:r>
          </a:p>
          <a:p>
            <a:endParaRPr lang="cs-CZ" dirty="0"/>
          </a:p>
          <a:p>
            <a:r>
              <a:rPr lang="cs-CZ" i="1" dirty="0" smtClean="0"/>
              <a:t>Platon: Symposion </a:t>
            </a:r>
            <a:endParaRPr lang="cs-CZ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21988"/>
          <a:stretch/>
        </p:blipFill>
        <p:spPr bwMode="auto">
          <a:xfrm>
            <a:off x="7164288" y="116632"/>
            <a:ext cx="1842449" cy="37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6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Velké Dionýsie – aktéři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412776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/>
              <a:t>a</a:t>
            </a:r>
            <a:r>
              <a:rPr lang="cs-CZ" sz="2000" b="1" dirty="0" err="1" smtClean="0"/>
              <a:t>rchon</a:t>
            </a:r>
            <a:r>
              <a:rPr lang="cs-CZ" sz="2000" b="1" dirty="0" smtClean="0"/>
              <a:t> eponymos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chorégos</a:t>
            </a:r>
            <a:r>
              <a:rPr lang="cs-CZ" sz="2000" b="1" dirty="0" smtClean="0"/>
              <a:t>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- </a:t>
            </a:r>
            <a:r>
              <a:rPr lang="cs-CZ" sz="2000" dirty="0" err="1" smtClean="0"/>
              <a:t>chorégie</a:t>
            </a:r>
            <a:r>
              <a:rPr lang="cs-CZ" sz="2000" dirty="0" smtClean="0"/>
              <a:t> je jednou z tzv. </a:t>
            </a:r>
            <a:r>
              <a:rPr lang="cs-CZ" sz="2000" dirty="0" err="1" smtClean="0"/>
              <a:t>leitúrgií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 → platí </a:t>
            </a:r>
            <a:r>
              <a:rPr lang="cs-CZ" sz="2000" dirty="0" err="1" smtClean="0"/>
              <a:t>choreuty</a:t>
            </a:r>
            <a:r>
              <a:rPr lang="cs-CZ" sz="2000" dirty="0" smtClean="0"/>
              <a:t>, učitele a </a:t>
            </a:r>
            <a:r>
              <a:rPr lang="cs-CZ" sz="2000" dirty="0" err="1" smtClean="0"/>
              <a:t>auléta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dirty="0" smtClean="0"/>
              <a:t>- př. </a:t>
            </a:r>
            <a:r>
              <a:rPr lang="cs-CZ" dirty="0"/>
              <a:t>n</a:t>
            </a:r>
            <a:r>
              <a:rPr lang="cs-CZ" dirty="0" smtClean="0"/>
              <a:t>ákladů: 3000 drachem výprava tetralogie, 1600 výprava komedie x 6000 za trirému, řemeslník 1 drachma/den</a:t>
            </a:r>
          </a:p>
          <a:p>
            <a:endParaRPr lang="cs-CZ" dirty="0"/>
          </a:p>
          <a:p>
            <a:r>
              <a:rPr lang="cs-CZ" sz="1600" dirty="0"/>
              <a:t>[</a:t>
            </a:r>
            <a:r>
              <a:rPr lang="cs-CZ" sz="1600" dirty="0" err="1"/>
              <a:t>for</a:t>
            </a:r>
            <a:r>
              <a:rPr lang="cs-CZ" sz="1600" dirty="0"/>
              <a:t> 473/2] </a:t>
            </a:r>
            <a:r>
              <a:rPr lang="cs-CZ" sz="1600" dirty="0" err="1"/>
              <a:t>comedy</a:t>
            </a:r>
            <a:r>
              <a:rPr lang="cs-CZ" sz="1600" dirty="0"/>
              <a:t>: </a:t>
            </a:r>
            <a:r>
              <a:rPr lang="cs-CZ" sz="1600" dirty="0" err="1"/>
              <a:t>Xenokleides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choregos</a:t>
            </a:r>
            <a:r>
              <a:rPr lang="cs-CZ" sz="1600" dirty="0"/>
              <a:t>, </a:t>
            </a:r>
            <a:r>
              <a:rPr lang="cs-CZ" sz="1600" dirty="0" err="1"/>
              <a:t>Magnes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didaskalos</a:t>
            </a:r>
            <a:r>
              <a:rPr lang="cs-CZ" sz="1600" dirty="0"/>
              <a:t>; </a:t>
            </a:r>
            <a:r>
              <a:rPr lang="cs-CZ" sz="1600" dirty="0" err="1"/>
              <a:t>tragedy</a:t>
            </a:r>
            <a:r>
              <a:rPr lang="cs-CZ" sz="1600" dirty="0"/>
              <a:t>: </a:t>
            </a:r>
            <a:r>
              <a:rPr lang="cs-CZ" sz="1600" dirty="0" smtClean="0"/>
              <a:t>Perikles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/>
              <a:t>Cholargai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choregos</a:t>
            </a:r>
            <a:r>
              <a:rPr lang="cs-CZ" sz="1600" dirty="0"/>
              <a:t>, </a:t>
            </a:r>
            <a:r>
              <a:rPr lang="cs-CZ" sz="1600" dirty="0" err="1"/>
              <a:t>Aeschylus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didaskalos</a:t>
            </a:r>
            <a:r>
              <a:rPr lang="cs-CZ" sz="1600" dirty="0" smtClean="0"/>
              <a:t>.</a:t>
            </a:r>
          </a:p>
          <a:p>
            <a:endParaRPr lang="cs-CZ" sz="1600" dirty="0"/>
          </a:p>
          <a:p>
            <a:r>
              <a:rPr lang="cs-CZ" sz="1600" dirty="0" err="1"/>
              <a:t>When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look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deeds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my </a:t>
            </a:r>
            <a:r>
              <a:rPr lang="cs-CZ" sz="1600" dirty="0" err="1"/>
              <a:t>life</a:t>
            </a:r>
            <a:r>
              <a:rPr lang="cs-CZ" sz="1600" dirty="0"/>
              <a:t>,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will</a:t>
            </a:r>
            <a:r>
              <a:rPr lang="cs-CZ" sz="1600" dirty="0"/>
              <a:t> </a:t>
            </a:r>
            <a:r>
              <a:rPr lang="cs-CZ" sz="1600" dirty="0" err="1"/>
              <a:t>realize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never</a:t>
            </a:r>
            <a:r>
              <a:rPr lang="cs-CZ" sz="1600" dirty="0"/>
              <a:t> </a:t>
            </a:r>
            <a:r>
              <a:rPr lang="cs-CZ" sz="1600" dirty="0" err="1"/>
              <a:t>plotted</a:t>
            </a:r>
            <a:r>
              <a:rPr lang="cs-CZ" sz="1600" dirty="0"/>
              <a:t> </a:t>
            </a:r>
            <a:r>
              <a:rPr lang="cs-CZ" sz="1600" dirty="0" err="1"/>
              <a:t>against</a:t>
            </a:r>
            <a:r>
              <a:rPr lang="cs-CZ" sz="1600" dirty="0"/>
              <a:t> </a:t>
            </a:r>
            <a:r>
              <a:rPr lang="cs-CZ" sz="1600" dirty="0" err="1" smtClean="0"/>
              <a:t>anyone</a:t>
            </a:r>
            <a:r>
              <a:rPr lang="cs-CZ" sz="1600" dirty="0" smtClean="0"/>
              <a:t> nor </a:t>
            </a:r>
            <a:r>
              <a:rPr lang="cs-CZ" sz="1600" dirty="0" err="1"/>
              <a:t>sought</a:t>
            </a:r>
            <a:r>
              <a:rPr lang="cs-CZ" sz="1600" dirty="0"/>
              <a:t> </a:t>
            </a:r>
            <a:r>
              <a:rPr lang="cs-CZ" sz="1600" dirty="0" err="1"/>
              <a:t>what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not mine. On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contrary</a:t>
            </a:r>
            <a:r>
              <a:rPr lang="cs-CZ" sz="1600" dirty="0"/>
              <a:t>, 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paid</a:t>
            </a:r>
            <a:r>
              <a:rPr lang="cs-CZ" sz="1600" dirty="0"/>
              <a:t> </a:t>
            </a:r>
            <a:r>
              <a:rPr lang="cs-CZ" sz="1600" dirty="0" err="1"/>
              <a:t>large</a:t>
            </a:r>
            <a:r>
              <a:rPr lang="cs-CZ" sz="1600" dirty="0"/>
              <a:t> </a:t>
            </a:r>
            <a:r>
              <a:rPr lang="cs-CZ" sz="1600" dirty="0" err="1"/>
              <a:t>property-taxes</a:t>
            </a:r>
            <a:r>
              <a:rPr lang="cs-CZ" sz="1600" dirty="0"/>
              <a:t>, </a:t>
            </a:r>
            <a:r>
              <a:rPr lang="cs-CZ" sz="1600" dirty="0" err="1"/>
              <a:t>often</a:t>
            </a:r>
            <a:r>
              <a:rPr lang="cs-CZ" sz="1600" dirty="0"/>
              <a:t> </a:t>
            </a:r>
            <a:r>
              <a:rPr lang="cs-CZ" sz="1600" dirty="0" err="1"/>
              <a:t>served</a:t>
            </a:r>
            <a:r>
              <a:rPr lang="cs-CZ" sz="1600" dirty="0"/>
              <a:t> as </a:t>
            </a:r>
            <a:r>
              <a:rPr lang="cs-CZ" sz="1600" dirty="0" smtClean="0"/>
              <a:t>a </a:t>
            </a:r>
            <a:r>
              <a:rPr lang="cs-CZ" sz="1600" dirty="0" err="1" smtClean="0"/>
              <a:t>trierarch</a:t>
            </a:r>
            <a:r>
              <a:rPr lang="cs-CZ" sz="1600" dirty="0"/>
              <a:t>, </a:t>
            </a:r>
            <a:r>
              <a:rPr lang="cs-CZ" sz="1600" b="1" dirty="0" err="1"/>
              <a:t>sponsored</a:t>
            </a:r>
            <a:r>
              <a:rPr lang="cs-CZ" sz="1600" b="1" dirty="0"/>
              <a:t> a </a:t>
            </a:r>
            <a:r>
              <a:rPr lang="cs-CZ" sz="1600" b="1" dirty="0" err="1"/>
              <a:t>splendid</a:t>
            </a:r>
            <a:r>
              <a:rPr lang="cs-CZ" sz="1600" b="1" dirty="0"/>
              <a:t> chorus</a:t>
            </a:r>
            <a:r>
              <a:rPr lang="cs-CZ" sz="1600" dirty="0"/>
              <a:t>, </a:t>
            </a:r>
            <a:r>
              <a:rPr lang="cs-CZ" sz="1600" dirty="0" err="1"/>
              <a:t>loaned</a:t>
            </a:r>
            <a:r>
              <a:rPr lang="cs-CZ" sz="1600" dirty="0"/>
              <a:t> </a:t>
            </a:r>
            <a:r>
              <a:rPr lang="cs-CZ" sz="1600" dirty="0" err="1"/>
              <a:t>money</a:t>
            </a:r>
            <a:r>
              <a:rPr lang="cs-CZ" sz="1600" dirty="0"/>
              <a:t> to many </a:t>
            </a:r>
            <a:r>
              <a:rPr lang="cs-CZ" sz="1600" dirty="0" err="1"/>
              <a:t>people</a:t>
            </a:r>
            <a:r>
              <a:rPr lang="cs-CZ" sz="1600" dirty="0"/>
              <a:t>, </a:t>
            </a:r>
            <a:r>
              <a:rPr lang="cs-CZ" sz="1600" dirty="0" err="1"/>
              <a:t>put</a:t>
            </a:r>
            <a:r>
              <a:rPr lang="cs-CZ" sz="1600" dirty="0"/>
              <a:t> up </a:t>
            </a:r>
            <a:r>
              <a:rPr lang="cs-CZ" sz="1600" dirty="0" err="1"/>
              <a:t>substantial</a:t>
            </a:r>
            <a:r>
              <a:rPr lang="cs-CZ" sz="1600" dirty="0"/>
              <a:t> </a:t>
            </a:r>
            <a:r>
              <a:rPr lang="cs-CZ" sz="1600" dirty="0" err="1" smtClean="0"/>
              <a:t>guarantees</a:t>
            </a:r>
            <a:r>
              <a:rPr lang="cs-CZ" sz="1600" dirty="0" smtClean="0"/>
              <a:t> on </a:t>
            </a:r>
            <a:r>
              <a:rPr lang="cs-CZ" sz="1600" dirty="0" err="1"/>
              <a:t>others</a:t>
            </a:r>
            <a:r>
              <a:rPr lang="cs-CZ" sz="1600" dirty="0"/>
              <a:t>’ </a:t>
            </a:r>
            <a:r>
              <a:rPr lang="cs-CZ" sz="1600" dirty="0" err="1"/>
              <a:t>behalf</a:t>
            </a:r>
            <a:r>
              <a:rPr lang="cs-CZ" sz="1600" dirty="0"/>
              <a:t>. 	</a:t>
            </a:r>
            <a:endParaRPr lang="cs-CZ" sz="1600" dirty="0" smtClean="0"/>
          </a:p>
          <a:p>
            <a:pPr algn="r"/>
            <a:r>
              <a:rPr lang="cs-CZ" sz="1600" i="1" dirty="0" err="1" smtClean="0"/>
              <a:t>Antiphon</a:t>
            </a:r>
            <a:r>
              <a:rPr lang="cs-CZ" sz="1600" i="1" dirty="0" smtClean="0"/>
              <a:t> </a:t>
            </a:r>
            <a:r>
              <a:rPr lang="cs-CZ" sz="1600" i="1" dirty="0"/>
              <a:t>1.β.12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d</a:t>
            </a:r>
            <a:r>
              <a:rPr lang="cs-CZ" sz="2000" b="1" dirty="0" smtClean="0"/>
              <a:t>ramatik – </a:t>
            </a:r>
            <a:r>
              <a:rPr lang="cs-CZ" sz="2000" b="1" dirty="0" err="1" smtClean="0"/>
              <a:t>didaskalos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0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62068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sbor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dirty="0"/>
              <a:t>tragický sbor: </a:t>
            </a:r>
            <a:r>
              <a:rPr lang="cs-CZ" sz="2000" dirty="0" smtClean="0"/>
              <a:t>12 (od </a:t>
            </a:r>
            <a:r>
              <a:rPr lang="cs-CZ" sz="2000" dirty="0"/>
              <a:t>Sofokla </a:t>
            </a:r>
            <a:r>
              <a:rPr lang="cs-CZ" sz="2000" dirty="0" smtClean="0"/>
              <a:t>15) </a:t>
            </a:r>
            <a:r>
              <a:rPr lang="cs-CZ" sz="2000" dirty="0" err="1" smtClean="0"/>
              <a:t>choreutů</a:t>
            </a:r>
            <a:r>
              <a:rPr lang="cs-CZ" sz="2000" dirty="0" smtClean="0"/>
              <a:t>, </a:t>
            </a:r>
            <a:r>
              <a:rPr lang="cs-CZ" sz="2000" dirty="0"/>
              <a:t>komický: 24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2348880"/>
            <a:ext cx="5220072" cy="351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54" y="2582272"/>
            <a:ext cx="3899097" cy="30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52872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herci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cena pro herce zavedena na Velkých Dionýsiích 450/449 </a:t>
            </a:r>
            <a:endParaRPr lang="cs-CZ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3312368" cy="49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14" y="2261606"/>
            <a:ext cx="3863610" cy="425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00" y="4509120"/>
            <a:ext cx="5102160" cy="21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22" y="188640"/>
            <a:ext cx="3173338" cy="31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8640"/>
            <a:ext cx="2565681" cy="4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0" y="3361978"/>
            <a:ext cx="3582746" cy="33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7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1" y="404664"/>
            <a:ext cx="826725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Celkem na Velkých Dionýsiích </a:t>
            </a:r>
            <a:r>
              <a:rPr lang="cs-CZ" sz="2800" b="1" dirty="0" smtClean="0"/>
              <a:t>1250/1100 účinkujících</a:t>
            </a:r>
          </a:p>
          <a:p>
            <a:endParaRPr lang="cs-CZ" dirty="0" smtClean="0"/>
          </a:p>
          <a:p>
            <a:r>
              <a:rPr lang="cs-CZ" dirty="0" smtClean="0"/>
              <a:t>10–20 autorů dithyrambů </a:t>
            </a:r>
          </a:p>
          <a:p>
            <a:r>
              <a:rPr lang="cs-CZ" dirty="0" smtClean="0"/>
              <a:t>10–20 </a:t>
            </a:r>
            <a:r>
              <a:rPr lang="cs-CZ" dirty="0" err="1" smtClean="0"/>
              <a:t>chorégů</a:t>
            </a:r>
            <a:r>
              <a:rPr lang="cs-CZ" dirty="0" smtClean="0"/>
              <a:t> dithyrambických sborů</a:t>
            </a:r>
          </a:p>
          <a:p>
            <a:r>
              <a:rPr lang="cs-CZ" dirty="0" smtClean="0"/>
              <a:t>20 </a:t>
            </a:r>
            <a:r>
              <a:rPr lang="cs-CZ" dirty="0" err="1" smtClean="0"/>
              <a:t>aulétů</a:t>
            </a:r>
            <a:r>
              <a:rPr lang="cs-CZ" dirty="0" smtClean="0"/>
              <a:t> pro dithyrambické sbory </a:t>
            </a:r>
          </a:p>
          <a:p>
            <a:r>
              <a:rPr lang="cs-CZ" dirty="0" smtClean="0"/>
              <a:t>500 mužů a 500 chlapců-sboristů</a:t>
            </a:r>
          </a:p>
          <a:p>
            <a:endParaRPr lang="cs-CZ" dirty="0" smtClean="0"/>
          </a:p>
          <a:p>
            <a:r>
              <a:rPr lang="cs-CZ" dirty="0" smtClean="0"/>
              <a:t>3 autoři tragédií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chorégové</a:t>
            </a:r>
            <a:r>
              <a:rPr lang="cs-CZ" dirty="0" smtClean="0"/>
              <a:t> pro tragédie 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auléti</a:t>
            </a:r>
            <a:r>
              <a:rPr lang="cs-CZ" dirty="0" smtClean="0"/>
              <a:t> pro tragédie </a:t>
            </a:r>
          </a:p>
          <a:p>
            <a:r>
              <a:rPr lang="cs-CZ" dirty="0" smtClean="0"/>
              <a:t>36–45 sboristů pro tragédii </a:t>
            </a:r>
          </a:p>
          <a:p>
            <a:r>
              <a:rPr lang="cs-CZ" dirty="0" smtClean="0"/>
              <a:t>9 tragických herců (+ případní statisté </a:t>
            </a:r>
          </a:p>
          <a:p>
            <a:r>
              <a:rPr lang="cs-CZ" dirty="0" smtClean="0"/>
              <a:t>a sekundární sbory)</a:t>
            </a:r>
          </a:p>
          <a:p>
            <a:endParaRPr lang="cs-CZ" dirty="0" smtClean="0"/>
          </a:p>
          <a:p>
            <a:r>
              <a:rPr lang="cs-CZ" dirty="0" smtClean="0"/>
              <a:t>5 komediografů </a:t>
            </a:r>
          </a:p>
          <a:p>
            <a:r>
              <a:rPr lang="cs-CZ" dirty="0" smtClean="0"/>
              <a:t>5 </a:t>
            </a:r>
            <a:r>
              <a:rPr lang="cs-CZ" dirty="0" err="1" smtClean="0"/>
              <a:t>chorégů</a:t>
            </a:r>
            <a:r>
              <a:rPr lang="cs-CZ" dirty="0" smtClean="0"/>
              <a:t> pro komedie</a:t>
            </a:r>
          </a:p>
          <a:p>
            <a:r>
              <a:rPr lang="cs-CZ" dirty="0" smtClean="0"/>
              <a:t>5 </a:t>
            </a:r>
            <a:r>
              <a:rPr lang="cs-CZ" dirty="0" err="1" smtClean="0"/>
              <a:t>aulétů</a:t>
            </a:r>
            <a:r>
              <a:rPr lang="cs-CZ" dirty="0" smtClean="0"/>
              <a:t> pro komedie</a:t>
            </a:r>
          </a:p>
          <a:p>
            <a:r>
              <a:rPr lang="cs-CZ" dirty="0" smtClean="0"/>
              <a:t>120 komických sboristů </a:t>
            </a:r>
          </a:p>
          <a:p>
            <a:r>
              <a:rPr lang="cs-CZ" dirty="0" smtClean="0"/>
              <a:t>15 komických herců </a:t>
            </a:r>
          </a:p>
          <a:p>
            <a:endParaRPr lang="cs-CZ" dirty="0" smtClean="0"/>
          </a:p>
          <a:p>
            <a:r>
              <a:rPr lang="cs-CZ" dirty="0" smtClean="0"/>
              <a:t>+ technici apod.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5147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6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764704"/>
            <a:ext cx="79928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publikum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dirty="0"/>
              <a:t>v 5. stol. c</a:t>
            </a:r>
            <a:r>
              <a:rPr lang="cs-CZ" sz="2000" dirty="0" smtClean="0"/>
              <a:t>ca. 12–14 000 denně</a:t>
            </a:r>
          </a:p>
          <a:p>
            <a:endParaRPr lang="cs-CZ" dirty="0"/>
          </a:p>
          <a:p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tragedy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„a </a:t>
            </a:r>
            <a:r>
              <a:rPr lang="cs-CZ" sz="1600" dirty="0" err="1"/>
              <a:t>kind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rhetoric</a:t>
            </a:r>
            <a:r>
              <a:rPr lang="cs-CZ" sz="1600" dirty="0"/>
              <a:t> </a:t>
            </a:r>
            <a:r>
              <a:rPr lang="cs-CZ" sz="1600" dirty="0" err="1"/>
              <a:t>addressed</a:t>
            </a:r>
            <a:r>
              <a:rPr lang="cs-CZ" sz="1600" dirty="0"/>
              <a:t> to </a:t>
            </a:r>
            <a:r>
              <a:rPr lang="cs-CZ" sz="1600" dirty="0" err="1"/>
              <a:t>boys</a:t>
            </a:r>
            <a:r>
              <a:rPr lang="cs-CZ" sz="1600" dirty="0"/>
              <a:t>, </a:t>
            </a:r>
            <a:r>
              <a:rPr lang="cs-CZ" sz="1600" b="1" dirty="0" err="1"/>
              <a:t>women</a:t>
            </a:r>
            <a:r>
              <a:rPr lang="cs-CZ" sz="1600" dirty="0"/>
              <a:t> and </a:t>
            </a:r>
            <a:r>
              <a:rPr lang="cs-CZ" sz="1600" dirty="0" err="1"/>
              <a:t>men</a:t>
            </a:r>
            <a:r>
              <a:rPr lang="cs-CZ" sz="1600" dirty="0"/>
              <a:t>, </a:t>
            </a:r>
            <a:r>
              <a:rPr lang="cs-CZ" sz="1600" dirty="0" err="1"/>
              <a:t>slaves</a:t>
            </a:r>
            <a:r>
              <a:rPr lang="cs-CZ" sz="1600" dirty="0"/>
              <a:t> and free </a:t>
            </a:r>
            <a:r>
              <a:rPr lang="cs-CZ" sz="1600" dirty="0" err="1"/>
              <a:t>citizens</a:t>
            </a:r>
            <a:r>
              <a:rPr lang="cs-CZ" sz="1600" dirty="0"/>
              <a:t> </a:t>
            </a:r>
            <a:r>
              <a:rPr lang="cs-CZ" sz="1600" dirty="0" err="1"/>
              <a:t>without</a:t>
            </a:r>
            <a:r>
              <a:rPr lang="cs-CZ" sz="1600" dirty="0"/>
              <a:t> </a:t>
            </a:r>
            <a:r>
              <a:rPr lang="cs-CZ" sz="1600" dirty="0" err="1"/>
              <a:t>distinction</a:t>
            </a:r>
            <a:r>
              <a:rPr lang="cs-CZ" sz="1600" dirty="0" smtClean="0"/>
              <a:t>”.</a:t>
            </a:r>
          </a:p>
          <a:p>
            <a:pPr algn="r"/>
            <a:r>
              <a:rPr lang="cs-CZ" sz="1600" i="1" dirty="0" smtClean="0"/>
              <a:t>Plato: </a:t>
            </a:r>
            <a:r>
              <a:rPr lang="cs-CZ" sz="1600" i="1" dirty="0" err="1" smtClean="0"/>
              <a:t>Gorgias</a:t>
            </a:r>
            <a:r>
              <a:rPr lang="cs-CZ" sz="1600" i="1" dirty="0" smtClean="0"/>
              <a:t> (502d</a:t>
            </a:r>
            <a:r>
              <a:rPr lang="cs-CZ" sz="1600" i="1" dirty="0"/>
              <a:t>)</a:t>
            </a:r>
          </a:p>
          <a:p>
            <a:r>
              <a:rPr lang="cs-CZ" dirty="0" smtClean="0"/>
              <a:t> </a:t>
            </a:r>
            <a:r>
              <a:rPr lang="cs-CZ" sz="2000" dirty="0" smtClean="0"/>
              <a:t>  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dirty="0" err="1" smtClean="0"/>
              <a:t>rabdúchové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dirty="0" err="1" smtClean="0"/>
              <a:t>theorikon</a:t>
            </a:r>
            <a:endParaRPr lang="cs-CZ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486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548680"/>
            <a:ext cx="54543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To this land of </a:t>
            </a:r>
            <a:r>
              <a:rPr lang="en-US" sz="2000" b="1" dirty="0" smtClean="0"/>
              <a:t>Thebes</a:t>
            </a:r>
            <a:r>
              <a:rPr lang="en-US" sz="2000" dirty="0" smtClean="0"/>
              <a:t> am </a:t>
            </a:r>
            <a:r>
              <a:rPr lang="en-US" sz="2000" b="1" dirty="0" smtClean="0"/>
              <a:t>I </a:t>
            </a:r>
            <a:r>
              <a:rPr lang="en-US" sz="2000" dirty="0" smtClean="0"/>
              <a:t>come, the son of Zeus, </a:t>
            </a:r>
            <a:r>
              <a:rPr lang="en-US" sz="2000" b="1" dirty="0" err="1" smtClean="0"/>
              <a:t>Dionysos</a:t>
            </a:r>
            <a:r>
              <a:rPr lang="en-US" sz="2000" dirty="0" smtClean="0"/>
              <a:t>, to whom once Semele, the daughter</a:t>
            </a:r>
          </a:p>
          <a:p>
            <a:r>
              <a:rPr lang="en-US" sz="2000" dirty="0" smtClean="0"/>
              <a:t>of </a:t>
            </a:r>
            <a:r>
              <a:rPr lang="en-US" sz="2000" dirty="0" err="1" smtClean="0"/>
              <a:t>Kadmos</a:t>
            </a:r>
            <a:r>
              <a:rPr lang="en-US" sz="2000" dirty="0" smtClean="0"/>
              <a:t>, gave birth with the lightning-bolt for midwife. </a:t>
            </a:r>
            <a:r>
              <a:rPr lang="en-US" sz="2000" b="1" dirty="0" smtClean="0"/>
              <a:t>Having exchanged my divine appearance</a:t>
            </a:r>
          </a:p>
          <a:p>
            <a:r>
              <a:rPr lang="en-US" sz="2000" b="1" dirty="0" smtClean="0"/>
              <a:t>for mortal form</a:t>
            </a:r>
            <a:r>
              <a:rPr lang="en-US" sz="2000" dirty="0" smtClean="0"/>
              <a:t>, I stand beside the streams of </a:t>
            </a:r>
            <a:r>
              <a:rPr lang="en-US" sz="2000" dirty="0" err="1" smtClean="0"/>
              <a:t>Dirke</a:t>
            </a:r>
            <a:r>
              <a:rPr lang="en-US" sz="2000" dirty="0" smtClean="0"/>
              <a:t> and the water of the </a:t>
            </a:r>
            <a:r>
              <a:rPr lang="en-US" sz="2000" dirty="0" err="1" smtClean="0"/>
              <a:t>Ismenos</a:t>
            </a:r>
            <a:r>
              <a:rPr lang="en-US" sz="2000" dirty="0" smtClean="0"/>
              <a:t>. Over there</a:t>
            </a:r>
          </a:p>
          <a:p>
            <a:r>
              <a:rPr lang="en-US" sz="2000" dirty="0" smtClean="0"/>
              <a:t>near the </a:t>
            </a:r>
            <a:r>
              <a:rPr lang="en-US" sz="2000" b="1" dirty="0" smtClean="0"/>
              <a:t>palace</a:t>
            </a:r>
            <a:r>
              <a:rPr lang="en-US" sz="2000" dirty="0" smtClean="0"/>
              <a:t> I see the </a:t>
            </a:r>
            <a:r>
              <a:rPr lang="en-US" sz="2000" b="1" dirty="0" smtClean="0"/>
              <a:t>tomb</a:t>
            </a:r>
            <a:r>
              <a:rPr lang="en-US" sz="2000" dirty="0" smtClean="0"/>
              <a:t> of my mother who was struck by thunder and the ruins of her house</a:t>
            </a:r>
          </a:p>
          <a:p>
            <a:r>
              <a:rPr lang="en-US" sz="2000" dirty="0" smtClean="0"/>
              <a:t>still smoking with the flame of Zeus’ fire, the undying outrage of Hera against my mother.</a:t>
            </a:r>
            <a:endParaRPr lang="cs-CZ" sz="2000" dirty="0" smtClean="0"/>
          </a:p>
          <a:p>
            <a:endParaRPr lang="cs-CZ" dirty="0"/>
          </a:p>
          <a:p>
            <a:r>
              <a:rPr lang="cs-CZ" i="1" dirty="0" err="1" smtClean="0"/>
              <a:t>Euripides</a:t>
            </a:r>
            <a:r>
              <a:rPr lang="cs-CZ" i="1" dirty="0" smtClean="0"/>
              <a:t>: Bakchantky</a:t>
            </a:r>
            <a:endParaRPr lang="en-US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76750"/>
            <a:ext cx="4762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964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692696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 wish to give the </a:t>
            </a:r>
            <a:r>
              <a:rPr lang="en-US" sz="2000" b="1" u="sng" dirty="0" smtClean="0"/>
              <a:t>judges</a:t>
            </a:r>
            <a:r>
              <a:rPr lang="en-US" sz="2000" dirty="0" smtClean="0"/>
              <a:t> a bit of advice: to the clever among you remember the clever bits and vote</a:t>
            </a:r>
            <a:r>
              <a:rPr lang="cs-CZ" sz="2000" dirty="0" smtClean="0"/>
              <a:t> </a:t>
            </a:r>
            <a:r>
              <a:rPr lang="en-US" sz="2000" dirty="0" smtClean="0"/>
              <a:t>for me, to those among you who like to laugh vote for me because of the jokes. </a:t>
            </a:r>
            <a:r>
              <a:rPr lang="en-US" sz="2000" b="1" dirty="0" smtClean="0"/>
              <a:t>I’m asking just about</a:t>
            </a:r>
            <a:r>
              <a:rPr lang="cs-CZ" sz="2000" b="1" dirty="0" smtClean="0"/>
              <a:t> </a:t>
            </a:r>
            <a:r>
              <a:rPr lang="en-US" sz="2000" b="1" dirty="0" smtClean="0"/>
              <a:t>everyone to vote for me</a:t>
            </a:r>
            <a:r>
              <a:rPr lang="en-US" sz="2000" dirty="0" smtClean="0"/>
              <a:t>. And don’t let the order of the draw tell against us, because I was drawn</a:t>
            </a:r>
            <a:r>
              <a:rPr lang="cs-CZ" sz="2000" dirty="0" smtClean="0"/>
              <a:t> </a:t>
            </a:r>
            <a:r>
              <a:rPr lang="en-US" sz="2000" dirty="0" smtClean="0"/>
              <a:t>first. Keep this in mind and don’t break your oaths, but </a:t>
            </a:r>
            <a:r>
              <a:rPr lang="en-US" sz="2000" b="1" dirty="0" smtClean="0"/>
              <a:t>judge all the choruses fairly</a:t>
            </a:r>
            <a:r>
              <a:rPr lang="en-US" sz="2000" dirty="0" smtClean="0"/>
              <a:t>, and don’t</a:t>
            </a:r>
            <a:r>
              <a:rPr lang="cs-CZ" sz="2000" dirty="0" smtClean="0"/>
              <a:t> </a:t>
            </a:r>
            <a:r>
              <a:rPr lang="en-US" sz="2000" dirty="0" smtClean="0"/>
              <a:t>behave like second-rate whores who remember only their last lover.</a:t>
            </a:r>
            <a:endParaRPr lang="cs-CZ" sz="2000" dirty="0" smtClean="0"/>
          </a:p>
          <a:p>
            <a:endParaRPr lang="cs-CZ" dirty="0"/>
          </a:p>
          <a:p>
            <a:r>
              <a:rPr lang="cs-CZ" i="1" dirty="0" smtClean="0"/>
              <a:t>Aristofanes: Ženský sněm </a:t>
            </a:r>
            <a:r>
              <a:rPr lang="cs-CZ" i="1" dirty="0"/>
              <a:t>(1154–1162)</a:t>
            </a:r>
            <a:endParaRPr lang="en-US" i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37" y="3185686"/>
            <a:ext cx="4857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1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2528" y="620688"/>
            <a:ext cx="84249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And furthermore he swears by </a:t>
            </a:r>
            <a:r>
              <a:rPr lang="en-US" sz="2000" dirty="0" err="1" smtClean="0"/>
              <a:t>Dionysos</a:t>
            </a:r>
            <a:r>
              <a:rPr lang="en-US" sz="2000" dirty="0" smtClean="0"/>
              <a:t> over many libations that </a:t>
            </a:r>
            <a:r>
              <a:rPr lang="en-US" sz="2000" b="1" dirty="0" smtClean="0"/>
              <a:t>you never heard better comedy</a:t>
            </a:r>
            <a:r>
              <a:rPr lang="cs-CZ" sz="2000" dirty="0" smtClean="0"/>
              <a:t> </a:t>
            </a:r>
            <a:r>
              <a:rPr lang="en-US" sz="2000" dirty="0" smtClean="0"/>
              <a:t>than this [first Clouds], </a:t>
            </a:r>
            <a:r>
              <a:rPr lang="en-US" sz="2000" b="1" dirty="0" smtClean="0"/>
              <a:t>and</a:t>
            </a:r>
            <a:r>
              <a:rPr lang="en-US" sz="2000" dirty="0" smtClean="0"/>
              <a:t> </a:t>
            </a:r>
            <a:r>
              <a:rPr lang="en-US" sz="2000" b="1" dirty="0" smtClean="0"/>
              <a:t>it is to your shame that you did not realize it at once</a:t>
            </a:r>
            <a:r>
              <a:rPr lang="en-US" sz="2000" dirty="0" smtClean="0"/>
              <a:t>. But our poet is</a:t>
            </a:r>
            <a:r>
              <a:rPr lang="cs-CZ" sz="2000" dirty="0" smtClean="0"/>
              <a:t> </a:t>
            </a:r>
            <a:r>
              <a:rPr lang="en-US" sz="2000" dirty="0" smtClean="0"/>
              <a:t>no less recognized by the clever ones among you . . . so, my good friends, in the future love and</a:t>
            </a:r>
            <a:r>
              <a:rPr lang="cs-CZ" sz="2000" dirty="0" smtClean="0"/>
              <a:t> </a:t>
            </a:r>
            <a:r>
              <a:rPr lang="en-US" sz="2000" dirty="0" smtClean="0"/>
              <a:t>cherish those poets who seek to say something new.</a:t>
            </a:r>
            <a:r>
              <a:rPr lang="en-US" dirty="0" smtClean="0"/>
              <a:t>		</a:t>
            </a:r>
            <a:endParaRPr lang="cs-CZ" dirty="0" smtClean="0"/>
          </a:p>
          <a:p>
            <a:endParaRPr lang="cs-CZ" dirty="0"/>
          </a:p>
          <a:p>
            <a:r>
              <a:rPr lang="cs-CZ" i="1" dirty="0" smtClean="0"/>
              <a:t>Aristofanes: </a:t>
            </a:r>
            <a:r>
              <a:rPr lang="en-US" i="1" dirty="0" err="1" smtClean="0"/>
              <a:t>Oblaka</a:t>
            </a:r>
            <a:r>
              <a:rPr lang="en-US" i="1" dirty="0" smtClean="0"/>
              <a:t> (518–562)</a:t>
            </a:r>
            <a:endParaRPr lang="en-US" i="1" dirty="0"/>
          </a:p>
        </p:txBody>
      </p:sp>
      <p:sp>
        <p:nvSpPr>
          <p:cNvPr id="4" name="Obdélník 3"/>
          <p:cNvSpPr/>
          <p:nvPr/>
        </p:nvSpPr>
        <p:spPr>
          <a:xfrm>
            <a:off x="372528" y="3645024"/>
            <a:ext cx="84249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Inferior Argument</a:t>
            </a:r>
            <a:r>
              <a:rPr lang="en-US" sz="2000" dirty="0" smtClean="0"/>
              <a:t>: Look at the spectators and see who are in the majority.</a:t>
            </a:r>
          </a:p>
          <a:p>
            <a:r>
              <a:rPr lang="en-US" sz="2000" b="1" dirty="0" smtClean="0"/>
              <a:t>Superior Argument</a:t>
            </a:r>
            <a:r>
              <a:rPr lang="en-US" sz="2000" dirty="0" smtClean="0"/>
              <a:t>: I’m looking. </a:t>
            </a:r>
            <a:endParaRPr lang="cs-CZ" sz="2000" dirty="0" smtClean="0"/>
          </a:p>
          <a:p>
            <a:r>
              <a:rPr lang="en-US" sz="2000" b="1" dirty="0" smtClean="0"/>
              <a:t>Inf. </a:t>
            </a:r>
            <a:r>
              <a:rPr lang="en-US" sz="2000" b="1" dirty="0" err="1" smtClean="0"/>
              <a:t>Arg</a:t>
            </a:r>
            <a:r>
              <a:rPr lang="cs-CZ" sz="2000" b="1" dirty="0" smtClean="0"/>
              <a:t>.</a:t>
            </a:r>
            <a:r>
              <a:rPr lang="en-US" sz="2000" dirty="0" smtClean="0"/>
              <a:t>: And what do you see?</a:t>
            </a:r>
          </a:p>
          <a:p>
            <a:r>
              <a:rPr lang="en-US" sz="2000" b="1" dirty="0" smtClean="0"/>
              <a:t>Sup. Arg.</a:t>
            </a:r>
            <a:r>
              <a:rPr lang="en-US" sz="2000" dirty="0" smtClean="0"/>
              <a:t>: By god, the assholes are everywhere.</a:t>
            </a:r>
            <a:endParaRPr lang="cs-CZ" sz="2000" dirty="0" smtClean="0"/>
          </a:p>
          <a:p>
            <a:endParaRPr lang="cs-CZ" dirty="0"/>
          </a:p>
          <a:p>
            <a:r>
              <a:rPr lang="cs-CZ" i="1" dirty="0" smtClean="0"/>
              <a:t>Aristofanes: Oblaka (1088–1104)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675255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957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Lénaje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346" y="980728"/>
            <a:ext cx="84969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konány v měsíci </a:t>
            </a:r>
            <a:r>
              <a:rPr lang="cs-CZ" i="1" dirty="0" err="1" smtClean="0"/>
              <a:t>gamelionu</a:t>
            </a:r>
            <a:endParaRPr lang="cs-CZ" i="1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organizoval </a:t>
            </a:r>
            <a:r>
              <a:rPr lang="cs-CZ" i="1" dirty="0" err="1" smtClean="0"/>
              <a:t>archon</a:t>
            </a:r>
            <a:r>
              <a:rPr lang="cs-CZ" i="1" dirty="0" smtClean="0"/>
              <a:t> </a:t>
            </a:r>
            <a:r>
              <a:rPr lang="cs-CZ" i="1" dirty="0" err="1" smtClean="0"/>
              <a:t>basileos</a:t>
            </a:r>
            <a:r>
              <a:rPr lang="cs-CZ" i="1" dirty="0" smtClean="0"/>
              <a:t> </a:t>
            </a:r>
            <a:r>
              <a:rPr lang="cs-CZ" dirty="0" smtClean="0"/>
              <a:t>→ primárně náboženská slavnost 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neúčastnili se cizinci, zato důležitá role </a:t>
            </a:r>
            <a:r>
              <a:rPr lang="cs-CZ" dirty="0" err="1" smtClean="0"/>
              <a:t>metoiků</a:t>
            </a:r>
            <a:endParaRPr lang="cs-CZ" dirty="0" smtClean="0"/>
          </a:p>
          <a:p>
            <a:endParaRPr lang="cs-CZ" dirty="0"/>
          </a:p>
          <a:p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contest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Lenaia</a:t>
            </a:r>
            <a:r>
              <a:rPr lang="cs-CZ" sz="1600" dirty="0"/>
              <a:t>, and </a:t>
            </a:r>
            <a:r>
              <a:rPr lang="cs-CZ" sz="1600" dirty="0" err="1"/>
              <a:t>foreigners</a:t>
            </a:r>
            <a:r>
              <a:rPr lang="cs-CZ" sz="1600" dirty="0"/>
              <a:t> </a:t>
            </a:r>
            <a:r>
              <a:rPr lang="cs-CZ" sz="1600" dirty="0" smtClean="0"/>
              <a:t>[</a:t>
            </a:r>
            <a:r>
              <a:rPr lang="cs-CZ" sz="1600" i="1" dirty="0" err="1" smtClean="0"/>
              <a:t>xenoi</a:t>
            </a:r>
            <a:r>
              <a:rPr lang="cs-CZ" sz="1600" dirty="0" smtClean="0"/>
              <a:t>] </a:t>
            </a:r>
            <a:r>
              <a:rPr lang="cs-CZ" sz="1600" dirty="0"/>
              <a:t>are not </a:t>
            </a:r>
            <a:r>
              <a:rPr lang="cs-CZ" sz="1600" dirty="0" err="1"/>
              <a:t>yet</a:t>
            </a:r>
            <a:r>
              <a:rPr lang="cs-CZ" sz="1600" dirty="0"/>
              <a:t> </a:t>
            </a:r>
            <a:r>
              <a:rPr lang="cs-CZ" sz="1600" dirty="0" err="1"/>
              <a:t>present</a:t>
            </a:r>
            <a:r>
              <a:rPr lang="cs-CZ" sz="1600" dirty="0"/>
              <a:t> – </a:t>
            </a:r>
            <a:r>
              <a:rPr lang="cs-CZ" sz="1600" dirty="0" err="1"/>
              <a:t>here</a:t>
            </a:r>
            <a:r>
              <a:rPr lang="cs-CZ" sz="1600" dirty="0"/>
              <a:t> </a:t>
            </a:r>
            <a:r>
              <a:rPr lang="cs-CZ" sz="1600" dirty="0" err="1"/>
              <a:t>we</a:t>
            </a:r>
            <a:r>
              <a:rPr lang="cs-CZ" sz="1600" dirty="0"/>
              <a:t> are </a:t>
            </a:r>
            <a:r>
              <a:rPr lang="cs-CZ" sz="1600" dirty="0" err="1"/>
              <a:t>then</a:t>
            </a:r>
            <a:r>
              <a:rPr lang="cs-CZ" sz="1600" dirty="0"/>
              <a:t>, </a:t>
            </a:r>
            <a:r>
              <a:rPr lang="cs-CZ" sz="1600" dirty="0" err="1" smtClean="0"/>
              <a:t>cleanhulled</a:t>
            </a:r>
            <a:r>
              <a:rPr lang="cs-CZ" sz="1600" dirty="0" smtClean="0"/>
              <a:t> (so </a:t>
            </a:r>
            <a:r>
              <a:rPr lang="cs-CZ" sz="1600" dirty="0"/>
              <a:t>to </a:t>
            </a:r>
            <a:r>
              <a:rPr lang="cs-CZ" sz="1600" dirty="0" err="1"/>
              <a:t>speak</a:t>
            </a:r>
            <a:r>
              <a:rPr lang="cs-CZ" sz="1600" dirty="0"/>
              <a:t>), </a:t>
            </a:r>
            <a:r>
              <a:rPr lang="cs-CZ" sz="1600" dirty="0" err="1"/>
              <a:t>for</a:t>
            </a:r>
            <a:r>
              <a:rPr lang="cs-CZ" sz="1600" dirty="0"/>
              <a:t> I </a:t>
            </a:r>
            <a:r>
              <a:rPr lang="cs-CZ" sz="1600" dirty="0" err="1"/>
              <a:t>consider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metics</a:t>
            </a:r>
            <a:r>
              <a:rPr lang="cs-CZ" sz="1600" dirty="0"/>
              <a:t> to </a:t>
            </a:r>
            <a:r>
              <a:rPr lang="cs-CZ" sz="1600" dirty="0" err="1"/>
              <a:t>be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bran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our</a:t>
            </a:r>
            <a:r>
              <a:rPr lang="cs-CZ" sz="1600" dirty="0"/>
              <a:t> </a:t>
            </a:r>
            <a:r>
              <a:rPr lang="cs-CZ" sz="1600" dirty="0" err="1"/>
              <a:t>population</a:t>
            </a:r>
            <a:r>
              <a:rPr lang="cs-CZ" sz="1600" dirty="0" smtClean="0"/>
              <a:t>.</a:t>
            </a:r>
          </a:p>
          <a:p>
            <a:pPr algn="r"/>
            <a:r>
              <a:rPr lang="cs-CZ" sz="1600" i="1" dirty="0" smtClean="0"/>
              <a:t>Aristofanes: </a:t>
            </a:r>
            <a:r>
              <a:rPr lang="cs-CZ" sz="1600" i="1" dirty="0" err="1" smtClean="0"/>
              <a:t>Acharňané</a:t>
            </a:r>
            <a:r>
              <a:rPr lang="cs-CZ" sz="1600" i="1" dirty="0"/>
              <a:t> </a:t>
            </a:r>
            <a:r>
              <a:rPr lang="cs-CZ" sz="1600" i="1" dirty="0" smtClean="0"/>
              <a:t>(504–506)</a:t>
            </a:r>
            <a:endParaRPr lang="cs-CZ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procesí, oběti, mystické prvky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</a:t>
            </a:r>
            <a:r>
              <a:rPr lang="cs-CZ" b="1" dirty="0" smtClean="0"/>
              <a:t>omický agon </a:t>
            </a:r>
            <a:r>
              <a:rPr lang="cs-CZ" dirty="0" smtClean="0"/>
              <a:t>– cca od r. 440 (5 autorů/1 komedie)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</a:t>
            </a:r>
            <a:r>
              <a:rPr lang="cs-CZ" b="1" dirty="0" smtClean="0"/>
              <a:t>ragický agon </a:t>
            </a:r>
            <a:r>
              <a:rPr lang="cs-CZ" dirty="0" smtClean="0"/>
              <a:t>– cca od r. 432 (2 autoři/1–2 hry)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3916840"/>
            <a:ext cx="91440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066492" y="3624653"/>
            <a:ext cx="2067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smtClean="0"/>
              <a:t>tzv. </a:t>
            </a:r>
            <a:r>
              <a:rPr lang="cs-CZ" sz="1400" i="1" dirty="0" err="1" smtClean="0"/>
              <a:t>Lénajská</a:t>
            </a:r>
            <a:r>
              <a:rPr lang="cs-CZ" sz="1400" i="1" dirty="0" smtClean="0"/>
              <a:t> váza cca 430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4049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7" y="0"/>
            <a:ext cx="7144465" cy="684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56" y="2938462"/>
            <a:ext cx="8175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06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Venkovské (Malé) Dionýsie</a:t>
            </a:r>
            <a:endParaRPr lang="cs-CZ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465166" cy="53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106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75" y="1988840"/>
            <a:ext cx="633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854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493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Prameny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5842992" cy="2592288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literární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texty dramat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zlomky textů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teoretické spisy: Aristoteles (</a:t>
            </a:r>
            <a:r>
              <a:rPr lang="cs-CZ" sz="2000" i="1" dirty="0" smtClean="0"/>
              <a:t>Poetika</a:t>
            </a:r>
            <a:r>
              <a:rPr lang="cs-CZ" sz="2000" dirty="0" smtClean="0"/>
              <a:t>), </a:t>
            </a:r>
            <a:r>
              <a:rPr lang="cs-CZ" sz="2000" dirty="0" err="1" smtClean="0"/>
              <a:t>Vitruvius</a:t>
            </a:r>
            <a:r>
              <a:rPr lang="cs-CZ" sz="2000" dirty="0" smtClean="0"/>
              <a:t> (</a:t>
            </a:r>
            <a:r>
              <a:rPr lang="cs-CZ" sz="2000" i="1" dirty="0" smtClean="0"/>
              <a:t>De </a:t>
            </a:r>
            <a:r>
              <a:rPr lang="cs-CZ" sz="2000" i="1" dirty="0" err="1" smtClean="0"/>
              <a:t>architectura</a:t>
            </a:r>
            <a:r>
              <a:rPr lang="cs-CZ" sz="2000" dirty="0" smtClean="0"/>
              <a:t>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antické životopisy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jiné texty (např. gramatiky)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7718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66" y="1484784"/>
            <a:ext cx="3126919" cy="502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52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3200" b="1" dirty="0" err="1" smtClean="0">
                <a:latin typeface="+mn-lt"/>
              </a:rPr>
              <a:t>Dochování</a:t>
            </a:r>
            <a:r>
              <a:rPr lang="en-US" altLang="cs-CZ" sz="3200" b="1" dirty="0" smtClean="0">
                <a:latin typeface="+mn-lt"/>
              </a:rPr>
              <a:t> </a:t>
            </a:r>
            <a:r>
              <a:rPr lang="en-US" altLang="cs-CZ" sz="3200" b="1" dirty="0" err="1" smtClean="0">
                <a:latin typeface="+mn-lt"/>
              </a:rPr>
              <a:t>textů</a:t>
            </a:r>
            <a:endParaRPr lang="en-US" altLang="cs-CZ" sz="3200" b="1" dirty="0" smtClean="0">
              <a:latin typeface="+mn-lt"/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716377"/>
              </p:ext>
            </p:extLst>
          </p:nvPr>
        </p:nvGraphicFramePr>
        <p:xfrm>
          <a:off x="347663" y="1700808"/>
          <a:ext cx="23399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name="Chart" r:id="rId3" imgW="4675818" imgH="5191819" progId="MSGraph.Chart.8">
                  <p:embed/>
                </p:oleObj>
              </mc:Choice>
              <mc:Fallback>
                <p:oleObj name="Chart" r:id="rId3" imgW="4675818" imgH="5191819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1700808"/>
                        <a:ext cx="2339975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3"/>
          <p:cNvSpPr>
            <a:spLocks/>
          </p:cNvSpPr>
          <p:nvPr/>
        </p:nvSpPr>
        <p:spPr bwMode="auto">
          <a:xfrm>
            <a:off x="844451" y="1287106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AISCHYLOS</a:t>
            </a:r>
            <a:endParaRPr lang="cs-CZ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431268"/>
              </p:ext>
            </p:extLst>
          </p:nvPr>
        </p:nvGraphicFramePr>
        <p:xfrm>
          <a:off x="3773097" y="1700808"/>
          <a:ext cx="1973262" cy="253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Chart" r:id="rId5" imgW="3943642" imgH="5066854" progId="MSGraph.Chart.8">
                  <p:embed/>
                </p:oleObj>
              </mc:Choice>
              <mc:Fallback>
                <p:oleObj name="Chart" r:id="rId5" imgW="3943642" imgH="506685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097" y="1700808"/>
                        <a:ext cx="1973262" cy="253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5"/>
          <p:cNvSpPr>
            <a:spLocks/>
          </p:cNvSpPr>
          <p:nvPr/>
        </p:nvSpPr>
        <p:spPr bwMode="auto">
          <a:xfrm>
            <a:off x="4129881" y="1313939"/>
            <a:ext cx="11846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SOFOKLÉS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296034"/>
              </p:ext>
            </p:extLst>
          </p:nvPr>
        </p:nvGraphicFramePr>
        <p:xfrm>
          <a:off x="6228860" y="1700808"/>
          <a:ext cx="2643188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Chart" r:id="rId7" imgW="5282540" imgH="5032394" progId="MSGraph.Chart.8">
                  <p:embed/>
                </p:oleObj>
              </mc:Choice>
              <mc:Fallback>
                <p:oleObj name="Chart" r:id="rId7" imgW="5282540" imgH="503239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860" y="1700808"/>
                        <a:ext cx="2643188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7"/>
          <p:cNvSpPr>
            <a:spLocks/>
          </p:cNvSpPr>
          <p:nvPr/>
        </p:nvSpPr>
        <p:spPr bwMode="auto">
          <a:xfrm>
            <a:off x="6944519" y="1313938"/>
            <a:ext cx="1211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EURÍPIDÉS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sp>
        <p:nvSpPr>
          <p:cNvPr id="14345" name="TextovéPole 8"/>
          <p:cNvSpPr txBox="1">
            <a:spLocks noChangeArrowheads="1"/>
          </p:cNvSpPr>
          <p:nvPr/>
        </p:nvSpPr>
        <p:spPr bwMode="auto">
          <a:xfrm>
            <a:off x="755650" y="4828097"/>
            <a:ext cx="1422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(82–90 her)</a:t>
            </a:r>
          </a:p>
        </p:txBody>
      </p:sp>
      <p:sp>
        <p:nvSpPr>
          <p:cNvPr id="14346" name="TextovéPole 11"/>
          <p:cNvSpPr txBox="1">
            <a:spLocks noChangeArrowheads="1"/>
          </p:cNvSpPr>
          <p:nvPr/>
        </p:nvSpPr>
        <p:spPr bwMode="auto">
          <a:xfrm>
            <a:off x="7054360" y="5381539"/>
            <a:ext cx="99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(92 her)</a:t>
            </a:r>
          </a:p>
        </p:txBody>
      </p:sp>
      <p:sp>
        <p:nvSpPr>
          <p:cNvPr id="14347" name="TextovéPole 12"/>
          <p:cNvSpPr txBox="1">
            <a:spLocks noChangeArrowheads="1"/>
          </p:cNvSpPr>
          <p:nvPr/>
        </p:nvSpPr>
        <p:spPr bwMode="auto">
          <a:xfrm>
            <a:off x="3779912" y="48070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(123 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podle </a:t>
            </a:r>
            <a:r>
              <a:rPr lang="cs-CZ" altLang="cs-CZ" sz="1800" i="1" dirty="0" err="1">
                <a:latin typeface="Palatino Linotype" pitchFamily="18" charset="0"/>
              </a:rPr>
              <a:t>Súdy</a:t>
            </a:r>
            <a:r>
              <a:rPr lang="cs-CZ" altLang="cs-CZ" sz="1800" dirty="0">
                <a:latin typeface="Palatino Linotype" pitchFamily="18" charset="0"/>
              </a:rPr>
              <a:t>)</a:t>
            </a:r>
          </a:p>
        </p:txBody>
      </p:sp>
      <p:sp>
        <p:nvSpPr>
          <p:cNvPr id="14348" name="TextovéPole 1"/>
          <p:cNvSpPr txBox="1">
            <a:spLocks noChangeArrowheads="1"/>
          </p:cNvSpPr>
          <p:nvPr/>
        </p:nvSpPr>
        <p:spPr bwMode="auto">
          <a:xfrm>
            <a:off x="619868" y="4437112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49" name="TextovéPole 3"/>
          <p:cNvSpPr txBox="1">
            <a:spLocks noChangeArrowheads="1"/>
          </p:cNvSpPr>
          <p:nvPr/>
        </p:nvSpPr>
        <p:spPr bwMode="auto">
          <a:xfrm>
            <a:off x="3665710" y="4458209"/>
            <a:ext cx="211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50" name="TextovéPole 4"/>
          <p:cNvSpPr txBox="1">
            <a:spLocks noChangeArrowheads="1"/>
          </p:cNvSpPr>
          <p:nvPr/>
        </p:nvSpPr>
        <p:spPr bwMode="auto">
          <a:xfrm>
            <a:off x="6010418" y="4458209"/>
            <a:ext cx="30800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altLang="cs-CZ" dirty="0">
                <a:latin typeface="Palatino Linotype" pitchFamily="18" charset="0"/>
              </a:rPr>
              <a:t>Dochováno 17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jedna sporná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satyrské drama </a:t>
            </a:r>
            <a:r>
              <a:rPr lang="cs-CZ" altLang="cs-CZ" i="1" dirty="0" err="1">
                <a:latin typeface="Palatino Linotype" pitchFamily="18" charset="0"/>
              </a:rPr>
              <a:t>Kyklóps</a:t>
            </a:r>
            <a:endParaRPr lang="cs-CZ" altLang="cs-CZ" i="1" dirty="0">
              <a:latin typeface="Palatino Linotype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9868" y="6021288"/>
            <a:ext cx="8128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Známo 46 jmen dalších tragiků, kteří dohromady napsali kolem 600 her.</a:t>
            </a:r>
          </a:p>
          <a:p>
            <a:r>
              <a:rPr lang="cs-CZ" altLang="cs-CZ" dirty="0" smtClean="0"/>
              <a:t>Zachovaný fragment představuje tedy přibližně </a:t>
            </a:r>
            <a:r>
              <a:rPr lang="cs-CZ" altLang="cs-CZ" b="1" dirty="0" smtClean="0"/>
              <a:t>3,5 % někdejšího celku.</a:t>
            </a:r>
          </a:p>
        </p:txBody>
      </p:sp>
    </p:spTree>
    <p:extLst>
      <p:ext uri="{BB962C8B-B14F-4D97-AF65-F5344CB8AC3E}">
        <p14:creationId xmlns:p14="http://schemas.microsoft.com/office/powerpoint/2010/main" val="13800983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285875"/>
            <a:ext cx="4867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archeologické</a:t>
            </a:r>
          </a:p>
          <a:p>
            <a:r>
              <a:rPr lang="cs-CZ" sz="2000" dirty="0" smtClean="0"/>
              <a:t>     - divadla </a:t>
            </a:r>
            <a:r>
              <a:rPr lang="cs-CZ" sz="2000" i="1" dirty="0" smtClean="0"/>
              <a:t>in </a:t>
            </a:r>
            <a:r>
              <a:rPr lang="cs-CZ" sz="2000" i="1" dirty="0" err="1" smtClean="0"/>
              <a:t>situ</a:t>
            </a:r>
            <a:endParaRPr lang="cs-CZ" sz="2000" i="1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- vázy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reliéfy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nápisy – </a:t>
            </a:r>
            <a:r>
              <a:rPr lang="cs-CZ" sz="2000" dirty="0" err="1" smtClean="0"/>
              <a:t>didaskalie</a:t>
            </a:r>
            <a:r>
              <a:rPr lang="cs-CZ" sz="2000" dirty="0" smtClean="0"/>
              <a:t>: </a:t>
            </a:r>
          </a:p>
          <a:p>
            <a:r>
              <a:rPr lang="cs-CZ" sz="1600" dirty="0" smtClean="0"/>
              <a:t>v užším smyslu </a:t>
            </a:r>
            <a:r>
              <a:rPr lang="cs-CZ" sz="1600" i="1" dirty="0" err="1" smtClean="0"/>
              <a:t>Inscriptiones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Graecae</a:t>
            </a:r>
            <a:r>
              <a:rPr lang="cs-CZ" sz="1600" dirty="0" smtClean="0"/>
              <a:t> II, 2319–23, v širším i </a:t>
            </a:r>
            <a:r>
              <a:rPr lang="cs-CZ" sz="1600" i="1" dirty="0" err="1" smtClean="0"/>
              <a:t>Fasti</a:t>
            </a:r>
            <a:r>
              <a:rPr lang="cs-CZ" sz="1600" dirty="0" smtClean="0"/>
              <a:t> a </a:t>
            </a:r>
            <a:r>
              <a:rPr lang="cs-CZ" sz="1600" i="1" dirty="0" err="1" smtClean="0"/>
              <a:t>Nikai</a:t>
            </a:r>
            <a:endParaRPr lang="cs-CZ" sz="1600" i="1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</a:t>
            </a:r>
            <a:endParaRPr lang="cs-CZ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65" y="1"/>
            <a:ext cx="2438115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" y="4149080"/>
            <a:ext cx="3094936" cy="25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8620"/>
          <a:stretch/>
        </p:blipFill>
        <p:spPr bwMode="auto">
          <a:xfrm>
            <a:off x="3983449" y="3799834"/>
            <a:ext cx="5127271" cy="25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887416" y="633478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Greek votive relief from Piraeus of actors holding their masks to make offerings to Dionysus, the National Archaeological Museum in Athens.</a:t>
            </a:r>
            <a:endParaRPr lang="cs-CZ" sz="1400" i="1" dirty="0"/>
          </a:p>
        </p:txBody>
      </p:sp>
      <p:sp>
        <p:nvSpPr>
          <p:cNvPr id="7" name="Obdélník 6"/>
          <p:cNvSpPr/>
          <p:nvPr/>
        </p:nvSpPr>
        <p:spPr>
          <a:xfrm>
            <a:off x="2733" y="3538224"/>
            <a:ext cx="309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Didascalia</a:t>
            </a:r>
            <a:r>
              <a:rPr lang="cs-CZ" sz="1400" i="1" dirty="0" smtClean="0"/>
              <a:t>, Plate 62, </a:t>
            </a:r>
            <a:r>
              <a:rPr lang="cs-CZ" sz="1400" i="1" dirty="0" err="1" smtClean="0"/>
              <a:t>Athenian</a:t>
            </a:r>
            <a:r>
              <a:rPr lang="cs-CZ" sz="1400" i="1" dirty="0" smtClean="0"/>
              <a:t> Agora, 364/3 BC.</a:t>
            </a:r>
            <a:endParaRPr lang="cs-CZ" sz="1400" i="1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19" y="1431698"/>
            <a:ext cx="3245346" cy="221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518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3"/>
          <p:cNvSpPr txBox="1">
            <a:spLocks noChangeArrowheads="1"/>
          </p:cNvSpPr>
          <p:nvPr/>
        </p:nvSpPr>
        <p:spPr bwMode="auto">
          <a:xfrm>
            <a:off x="1166297" y="188640"/>
            <a:ext cx="626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altLang="cs-CZ" sz="2800" b="1" dirty="0" err="1">
                <a:latin typeface="+mn-lt"/>
              </a:rPr>
              <a:t>Didaskaliai</a:t>
            </a:r>
            <a:r>
              <a:rPr lang="cs-CZ" altLang="cs-CZ" sz="2800" dirty="0">
                <a:latin typeface="+mn-lt"/>
              </a:rPr>
              <a:t> (zápis tragédie)</a:t>
            </a:r>
          </a:p>
        </p:txBody>
      </p:sp>
      <p:pic>
        <p:nvPicPr>
          <p:cNvPr id="4099" name="Obrázek 11" descr="Didaskaliai IF II2 2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58350" r="2399"/>
          <a:stretch>
            <a:fillRect/>
          </a:stretch>
        </p:blipFill>
        <p:spPr bwMode="auto">
          <a:xfrm>
            <a:off x="323850" y="908050"/>
            <a:ext cx="48021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avá složená závorka 12"/>
          <p:cNvSpPr/>
          <p:nvPr/>
        </p:nvSpPr>
        <p:spPr>
          <a:xfrm>
            <a:off x="5292725" y="908050"/>
            <a:ext cx="358775" cy="5048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01" name="TextovéPole 13"/>
          <p:cNvSpPr txBox="1">
            <a:spLocks noChangeArrowheads="1"/>
          </p:cNvSpPr>
          <p:nvPr/>
        </p:nvSpPr>
        <p:spPr bwMode="auto">
          <a:xfrm>
            <a:off x="5737225" y="981075"/>
            <a:ext cx="340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Archón, autor satyrské hry + název</a:t>
            </a:r>
          </a:p>
        </p:txBody>
      </p:sp>
      <p:sp>
        <p:nvSpPr>
          <p:cNvPr id="15" name="Pravá složená závorka 14"/>
          <p:cNvSpPr/>
          <p:nvPr/>
        </p:nvSpPr>
        <p:spPr>
          <a:xfrm>
            <a:off x="5292725" y="1484313"/>
            <a:ext cx="287338" cy="5048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03" name="TextovéPole 15"/>
          <p:cNvSpPr txBox="1">
            <a:spLocks noChangeArrowheads="1"/>
          </p:cNvSpPr>
          <p:nvPr/>
        </p:nvSpPr>
        <p:spPr bwMode="auto">
          <a:xfrm>
            <a:off x="5724525" y="1557338"/>
            <a:ext cx="3140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Repríza „staré“ tragédie + autor</a:t>
            </a:r>
          </a:p>
        </p:txBody>
      </p:sp>
      <p:sp>
        <p:nvSpPr>
          <p:cNvPr id="17" name="Pravá složená závorka 16"/>
          <p:cNvSpPr/>
          <p:nvPr/>
        </p:nvSpPr>
        <p:spPr>
          <a:xfrm>
            <a:off x="5364163" y="2133600"/>
            <a:ext cx="144462" cy="1428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05" name="TextovéPole 17"/>
          <p:cNvSpPr txBox="1">
            <a:spLocks noChangeArrowheads="1"/>
          </p:cNvSpPr>
          <p:nvPr/>
        </p:nvSpPr>
        <p:spPr bwMode="auto">
          <a:xfrm>
            <a:off x="5724525" y="1989138"/>
            <a:ext cx="307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Vítězný autor původní tragédie</a:t>
            </a:r>
          </a:p>
        </p:txBody>
      </p:sp>
      <p:sp>
        <p:nvSpPr>
          <p:cNvPr id="19" name="Pravá složená závorka 18"/>
          <p:cNvSpPr/>
          <p:nvPr/>
        </p:nvSpPr>
        <p:spPr>
          <a:xfrm>
            <a:off x="5364163" y="2420938"/>
            <a:ext cx="144462" cy="5762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07" name="TextovéPole 19"/>
          <p:cNvSpPr txBox="1">
            <a:spLocks noChangeArrowheads="1"/>
          </p:cNvSpPr>
          <p:nvPr/>
        </p:nvSpPr>
        <p:spPr bwMode="auto">
          <a:xfrm>
            <a:off x="5689600" y="2420938"/>
            <a:ext cx="345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Jeho dvě hry + herec v každé z nich</a:t>
            </a:r>
          </a:p>
        </p:txBody>
      </p:sp>
      <p:sp>
        <p:nvSpPr>
          <p:cNvPr id="21" name="Pravá složená závorka 20"/>
          <p:cNvSpPr/>
          <p:nvPr/>
        </p:nvSpPr>
        <p:spPr>
          <a:xfrm>
            <a:off x="5364163" y="3068638"/>
            <a:ext cx="144462" cy="936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09" name="TextovéPole 21"/>
          <p:cNvSpPr txBox="1">
            <a:spLocks noChangeArrowheads="1"/>
          </p:cNvSpPr>
          <p:nvPr/>
        </p:nvSpPr>
        <p:spPr bwMode="auto">
          <a:xfrm>
            <a:off x="5724525" y="3141663"/>
            <a:ext cx="341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Druhý autor, dvě jeho hry + jejich herci</a:t>
            </a:r>
          </a:p>
        </p:txBody>
      </p:sp>
      <p:sp>
        <p:nvSpPr>
          <p:cNvPr id="23" name="Pravá složená závorka 22"/>
          <p:cNvSpPr/>
          <p:nvPr/>
        </p:nvSpPr>
        <p:spPr>
          <a:xfrm>
            <a:off x="5364163" y="4076700"/>
            <a:ext cx="144462" cy="7921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11" name="TextovéPole 23"/>
          <p:cNvSpPr txBox="1">
            <a:spLocks noChangeArrowheads="1"/>
          </p:cNvSpPr>
          <p:nvPr/>
        </p:nvSpPr>
        <p:spPr bwMode="auto">
          <a:xfrm>
            <a:off x="5724525" y="4076700"/>
            <a:ext cx="263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Třetí autor – totéž schéma</a:t>
            </a:r>
          </a:p>
        </p:txBody>
      </p:sp>
      <p:sp>
        <p:nvSpPr>
          <p:cNvPr id="25" name="Pravá složená závorka 24"/>
          <p:cNvSpPr/>
          <p:nvPr/>
        </p:nvSpPr>
        <p:spPr>
          <a:xfrm>
            <a:off x="5364163" y="4941888"/>
            <a:ext cx="117475" cy="3587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13" name="TextovéPole 25"/>
          <p:cNvSpPr txBox="1">
            <a:spLocks noChangeArrowheads="1"/>
          </p:cNvSpPr>
          <p:nvPr/>
        </p:nvSpPr>
        <p:spPr bwMode="auto">
          <a:xfrm>
            <a:off x="5795963" y="4868863"/>
            <a:ext cx="1450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Vítězný herec</a:t>
            </a:r>
          </a:p>
        </p:txBody>
      </p:sp>
      <p:sp>
        <p:nvSpPr>
          <p:cNvPr id="4114" name="TextovéPole 21"/>
          <p:cNvSpPr txBox="1">
            <a:spLocks noChangeArrowheads="1"/>
          </p:cNvSpPr>
          <p:nvPr/>
        </p:nvSpPr>
        <p:spPr bwMode="auto">
          <a:xfrm>
            <a:off x="320033" y="5949280"/>
            <a:ext cx="73084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Palatino Linotype" pitchFamily="18" charset="0"/>
              </a:rPr>
              <a:t> </a:t>
            </a:r>
            <a:r>
              <a:rPr lang="cs-CZ" altLang="cs-CZ" i="1" dirty="0" err="1" smtClean="0">
                <a:latin typeface="Palatino Linotype" pitchFamily="18" charset="0"/>
              </a:rPr>
              <a:t>Inscriptiones</a:t>
            </a:r>
            <a:r>
              <a:rPr lang="cs-CZ" altLang="cs-CZ" i="1" dirty="0" smtClean="0">
                <a:latin typeface="Palatino Linotype" pitchFamily="18" charset="0"/>
              </a:rPr>
              <a:t> </a:t>
            </a:r>
            <a:r>
              <a:rPr lang="cs-CZ" altLang="cs-CZ" i="1" dirty="0" err="1" smtClean="0">
                <a:latin typeface="Palatino Linotype" pitchFamily="18" charset="0"/>
              </a:rPr>
              <a:t>Graecae</a:t>
            </a:r>
            <a:r>
              <a:rPr lang="cs-CZ" altLang="cs-CZ" i="1" dirty="0" smtClean="0">
                <a:latin typeface="Palatino Linotype" pitchFamily="18" charset="0"/>
              </a:rPr>
              <a:t> </a:t>
            </a:r>
            <a:r>
              <a:rPr lang="cs-CZ" altLang="cs-CZ" dirty="0">
                <a:latin typeface="Palatino Linotype" pitchFamily="18" charset="0"/>
              </a:rPr>
              <a:t>II2 2319–23, budova na jižním svahu Akropole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Palatino Linotype" pitchFamily="18" charset="0"/>
              </a:rPr>
              <a:t> cca 3. </a:t>
            </a:r>
            <a:r>
              <a:rPr lang="cs-CZ" altLang="cs-CZ" dirty="0" err="1" smtClean="0">
                <a:latin typeface="Palatino Linotype" pitchFamily="18" charset="0"/>
              </a:rPr>
              <a:t>st.př</a:t>
            </a:r>
            <a:r>
              <a:rPr lang="cs-CZ" altLang="cs-CZ" dirty="0" smtClean="0">
                <a:latin typeface="Palatino Linotype" pitchFamily="18" charset="0"/>
              </a:rPr>
              <a:t>. Kr.</a:t>
            </a:r>
            <a:endParaRPr lang="cs-CZ" altLang="cs-CZ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0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Performativita v athénské </a:t>
            </a:r>
            <a:r>
              <a:rPr lang="cs-CZ" b="1" i="1" dirty="0" smtClean="0"/>
              <a:t>polis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správa státu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oudnictví</a:t>
            </a:r>
          </a:p>
          <a:p>
            <a:r>
              <a:rPr lang="cs-CZ" sz="2800" dirty="0"/>
              <a:t>v</a:t>
            </a:r>
            <a:r>
              <a:rPr lang="cs-CZ" sz="2800" dirty="0" smtClean="0"/>
              <a:t>eřejné slavnosti</a:t>
            </a:r>
          </a:p>
          <a:p>
            <a:r>
              <a:rPr lang="cs-CZ" sz="2800" dirty="0" smtClean="0"/>
              <a:t>svatby a pohřby</a:t>
            </a:r>
          </a:p>
          <a:p>
            <a:r>
              <a:rPr lang="cs-CZ" sz="2800" dirty="0" smtClean="0"/>
              <a:t>symposia</a:t>
            </a:r>
          </a:p>
          <a:p>
            <a:r>
              <a:rPr lang="cs-CZ" sz="2800" dirty="0" smtClean="0"/>
              <a:t>hudební/literární performance</a:t>
            </a:r>
          </a:p>
          <a:p>
            <a:r>
              <a:rPr lang="cs-CZ" sz="2800" dirty="0" smtClean="0"/>
              <a:t>…</a:t>
            </a:r>
            <a:endParaRPr lang="cs-CZ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83752099"/>
              </p:ext>
            </p:extLst>
          </p:nvPr>
        </p:nvGraphicFramePr>
        <p:xfrm>
          <a:off x="5148064" y="1916832"/>
          <a:ext cx="374441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Šipka doleva 4"/>
          <p:cNvSpPr/>
          <p:nvPr/>
        </p:nvSpPr>
        <p:spPr>
          <a:xfrm>
            <a:off x="4082796" y="33307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8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2853" y="260648"/>
            <a:ext cx="3024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Ekklésia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všichni občané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schází se 1–4 x za měsíc</a:t>
            </a:r>
          </a:p>
          <a:p>
            <a:pPr marL="285750" indent="-285750">
              <a:buFontTx/>
              <a:buChar char="-"/>
            </a:pPr>
            <a:r>
              <a:rPr lang="cs-CZ" dirty="0" err="1" smtClean="0"/>
              <a:t>Pnyx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418" y="162880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Búlé</a:t>
            </a:r>
            <a:endParaRPr lang="cs-CZ" sz="2000" b="1" dirty="0" smtClean="0"/>
          </a:p>
          <a:p>
            <a:pPr marL="342900" indent="-342900">
              <a:buFontTx/>
              <a:buChar char="-"/>
            </a:pPr>
            <a:r>
              <a:rPr lang="cs-CZ" dirty="0" smtClean="0"/>
              <a:t>500 </a:t>
            </a:r>
            <a:r>
              <a:rPr lang="cs-CZ" dirty="0" smtClean="0"/>
              <a:t>občanů vybraných </a:t>
            </a:r>
            <a:r>
              <a:rPr lang="cs-CZ" dirty="0" smtClean="0"/>
              <a:t>losem</a:t>
            </a:r>
          </a:p>
          <a:p>
            <a:pPr marL="342900" indent="-342900">
              <a:buFontTx/>
              <a:buChar char="-"/>
            </a:pPr>
            <a:r>
              <a:rPr lang="cs-CZ" dirty="0" err="1" smtClean="0"/>
              <a:t>Areopagos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29691" y="2708920"/>
            <a:ext cx="3744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Soudy</a:t>
            </a:r>
          </a:p>
          <a:p>
            <a:r>
              <a:rPr lang="cs-CZ" sz="2000" dirty="0" smtClean="0"/>
              <a:t>- </a:t>
            </a:r>
            <a:r>
              <a:rPr lang="cs-CZ" dirty="0" smtClean="0"/>
              <a:t>občan žaluje i obhajuje se sám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porota</a:t>
            </a:r>
            <a:r>
              <a:rPr lang="cs-CZ" dirty="0" smtClean="0"/>
              <a:t>: 100–1500 </a:t>
            </a:r>
            <a:r>
              <a:rPr lang="cs-CZ" dirty="0" smtClean="0"/>
              <a:t>občanů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Agora/</a:t>
            </a:r>
            <a:r>
              <a:rPr lang="cs-CZ" dirty="0" err="1" smtClean="0"/>
              <a:t>Pnyx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91453"/>
            <a:ext cx="4499992" cy="29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97" y="10176"/>
            <a:ext cx="4054028" cy="38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1"/>
          <a:stretch/>
        </p:blipFill>
        <p:spPr bwMode="auto">
          <a:xfrm>
            <a:off x="467544" y="4312693"/>
            <a:ext cx="3707904" cy="233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4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811" y="2863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Náboženské slavnosti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412776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průvod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oběti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veřejná hostina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ulturní performance</a:t>
            </a:r>
          </a:p>
          <a:p>
            <a:endParaRPr lang="cs-CZ" sz="2400" dirty="0"/>
          </a:p>
          <a:p>
            <a:r>
              <a:rPr lang="cs-CZ" sz="2400" dirty="0" smtClean="0"/>
              <a:t>Lokální x panhelénské (olympijské, </a:t>
            </a:r>
            <a:r>
              <a:rPr lang="cs-CZ" sz="2400" dirty="0" err="1" smtClean="0"/>
              <a:t>nemejské</a:t>
            </a:r>
            <a:r>
              <a:rPr lang="cs-CZ" sz="2400" dirty="0" smtClean="0"/>
              <a:t>, </a:t>
            </a:r>
            <a:r>
              <a:rPr lang="cs-CZ" sz="2400" dirty="0" err="1" smtClean="0"/>
              <a:t>isthmijské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7077" b="6437"/>
          <a:stretch/>
        </p:blipFill>
        <p:spPr bwMode="auto">
          <a:xfrm>
            <a:off x="5796136" y="4069316"/>
            <a:ext cx="3347864" cy="278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28247"/>
            <a:ext cx="4067944" cy="25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2" b="19996"/>
          <a:stretch/>
        </p:blipFill>
        <p:spPr bwMode="auto">
          <a:xfrm>
            <a:off x="4538434" y="1052736"/>
            <a:ext cx="460100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411251" y="34324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Parthenon</a:t>
            </a:r>
            <a:r>
              <a:rPr lang="cs-CZ" i="1" dirty="0" smtClean="0"/>
              <a:t> - vlys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0571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2" y="332656"/>
            <a:ext cx="48965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Happy bridegroom, Hesper brings</a:t>
            </a:r>
            <a:br>
              <a:rPr lang="en-US" dirty="0" smtClean="0"/>
            </a:br>
            <a:r>
              <a:rPr lang="en-US" dirty="0" smtClean="0"/>
              <a:t>All desired and timely things.</a:t>
            </a:r>
            <a:br>
              <a:rPr lang="en-US" dirty="0" smtClean="0"/>
            </a:br>
            <a:r>
              <a:rPr lang="en-US" dirty="0" smtClean="0"/>
              <a:t>All whom morning sends to roam,</a:t>
            </a:r>
            <a:br>
              <a:rPr lang="en-US" dirty="0" smtClean="0"/>
            </a:br>
            <a:r>
              <a:rPr lang="en-US" dirty="0" smtClean="0"/>
              <a:t>Hesper loves to </a:t>
            </a:r>
            <a:r>
              <a:rPr lang="en-US" b="1" dirty="0" smtClean="0"/>
              <a:t>lead them home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Home return who him behold,</a:t>
            </a:r>
            <a:br>
              <a:rPr lang="en-US" dirty="0" smtClean="0"/>
            </a:br>
            <a:r>
              <a:rPr lang="en-US" b="1" dirty="0" smtClean="0"/>
              <a:t>Child</a:t>
            </a:r>
            <a:r>
              <a:rPr lang="en-US" dirty="0" smtClean="0"/>
              <a:t> to mother, sheep to fold,</a:t>
            </a:r>
            <a:br>
              <a:rPr lang="en-US" dirty="0" smtClean="0"/>
            </a:br>
            <a:r>
              <a:rPr lang="en-US" dirty="0" smtClean="0"/>
              <a:t>Bird to nest from wandering wide:</a:t>
            </a:r>
            <a:br>
              <a:rPr lang="en-US" dirty="0" smtClean="0"/>
            </a:br>
            <a:r>
              <a:rPr lang="en-US" b="1" dirty="0" smtClean="0"/>
              <a:t>Happy bridegroom, seek your bride</a:t>
            </a:r>
            <a:r>
              <a:rPr lang="en-US" dirty="0" smtClean="0"/>
              <a:t>.</a:t>
            </a:r>
            <a:r>
              <a:rPr lang="cs-CZ" dirty="0" smtClean="0"/>
              <a:t> (Fr. 90)</a:t>
            </a:r>
          </a:p>
          <a:p>
            <a:endParaRPr lang="cs-CZ" dirty="0"/>
          </a:p>
          <a:p>
            <a:r>
              <a:rPr lang="en-US" b="1" dirty="0" smtClean="0"/>
              <a:t>Eros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descends from heaven,</a:t>
            </a:r>
            <a:br>
              <a:rPr lang="en-US" dirty="0" smtClean="0"/>
            </a:br>
            <a:r>
              <a:rPr lang="en-US" dirty="0" smtClean="0"/>
              <a:t>discarding his imperial purple mantle.</a:t>
            </a:r>
            <a:r>
              <a:rPr lang="cs-CZ" dirty="0" smtClean="0"/>
              <a:t> (Fr. 14)</a:t>
            </a:r>
          </a:p>
          <a:p>
            <a:endParaRPr lang="cs-CZ" dirty="0"/>
          </a:p>
          <a:p>
            <a:r>
              <a:rPr lang="en-US" dirty="0" smtClean="0"/>
              <a:t>Bridegroom, rest</a:t>
            </a:r>
            <a:br>
              <a:rPr lang="en-US" dirty="0" smtClean="0"/>
            </a:br>
            <a:r>
              <a:rPr lang="en-US" dirty="0" smtClean="0"/>
              <a:t>on the tender breast </a:t>
            </a:r>
            <a:br>
              <a:rPr lang="en-US" dirty="0" smtClean="0"/>
            </a:br>
            <a:r>
              <a:rPr lang="en-US" dirty="0" smtClean="0"/>
              <a:t>of the </a:t>
            </a:r>
            <a:r>
              <a:rPr lang="en-US" b="1" dirty="0" smtClean="0"/>
              <a:t>maiden</a:t>
            </a:r>
            <a:r>
              <a:rPr lang="en-US" dirty="0" smtClean="0"/>
              <a:t> you love best. </a:t>
            </a:r>
            <a:r>
              <a:rPr lang="cs-CZ" dirty="0" smtClean="0"/>
              <a:t> (Fr. 100)</a:t>
            </a:r>
          </a:p>
          <a:p>
            <a:endParaRPr lang="cs-CZ" dirty="0"/>
          </a:p>
          <a:p>
            <a:r>
              <a:rPr lang="en-US" dirty="0" smtClean="0"/>
              <a:t>Of all the stars the fairest,</a:t>
            </a:r>
            <a:br>
              <a:rPr lang="en-US" dirty="0" smtClean="0"/>
            </a:br>
            <a:r>
              <a:rPr lang="en-US" dirty="0" smtClean="0"/>
              <a:t>Hesperus,</a:t>
            </a:r>
            <a:br>
              <a:rPr lang="en-US" dirty="0" smtClean="0"/>
            </a:br>
            <a:r>
              <a:rPr lang="en-US" dirty="0" smtClean="0"/>
              <a:t>Lead the maiden straight to the </a:t>
            </a:r>
            <a:r>
              <a:rPr lang="en-US" b="1" dirty="0" smtClean="0"/>
              <a:t>bridegroom's bed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honoring Hera, the goddess of </a:t>
            </a:r>
            <a:r>
              <a:rPr lang="en-US" b="1" dirty="0" smtClean="0"/>
              <a:t>marriage</a:t>
            </a:r>
            <a:r>
              <a:rPr lang="en-US" dirty="0" smtClean="0"/>
              <a:t>.</a:t>
            </a:r>
            <a:r>
              <a:rPr lang="cs-CZ" dirty="0" smtClean="0"/>
              <a:t> (Fr. 133)</a:t>
            </a:r>
          </a:p>
          <a:p>
            <a:endParaRPr lang="cs-CZ" dirty="0"/>
          </a:p>
          <a:p>
            <a:r>
              <a:rPr lang="cs-CZ" i="1" dirty="0" err="1" smtClean="0"/>
              <a:t>Sappho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20072" y="332656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Ach bez přátel, bez slzy jediné</a:t>
            </a:r>
          </a:p>
          <a:p>
            <a:r>
              <a:rPr lang="cs-CZ" dirty="0" smtClean="0"/>
              <a:t>a bez písní svatebních </a:t>
            </a:r>
            <a:r>
              <a:rPr lang="cs-CZ" b="1" dirty="0" smtClean="0"/>
              <a:t>vedena jsem</a:t>
            </a:r>
          </a:p>
          <a:p>
            <a:r>
              <a:rPr lang="cs-CZ" b="1" dirty="0"/>
              <a:t>c</a:t>
            </a:r>
            <a:r>
              <a:rPr lang="cs-CZ" b="1" dirty="0" smtClean="0"/>
              <a:t>estou smrti</a:t>
            </a:r>
            <a:r>
              <a:rPr lang="cs-CZ" dirty="0" smtClean="0"/>
              <a:t>, já neblahá! […]</a:t>
            </a:r>
          </a:p>
          <a:p>
            <a:r>
              <a:rPr lang="cs-CZ" dirty="0" smtClean="0"/>
              <a:t>Ani jediný přítel nelká,</a:t>
            </a:r>
          </a:p>
          <a:p>
            <a:r>
              <a:rPr lang="cs-CZ" dirty="0" smtClean="0"/>
              <a:t>nikdo nepláče nad mou sudbou! […]</a:t>
            </a:r>
          </a:p>
          <a:p>
            <a:r>
              <a:rPr lang="cs-CZ" dirty="0" smtClean="0"/>
              <a:t>Ó </a:t>
            </a:r>
            <a:r>
              <a:rPr lang="cs-CZ" b="1" dirty="0" smtClean="0"/>
              <a:t>hrobko</a:t>
            </a:r>
            <a:r>
              <a:rPr lang="cs-CZ" dirty="0" smtClean="0"/>
              <a:t>, ó ty </a:t>
            </a:r>
            <a:r>
              <a:rPr lang="cs-CZ" b="1" dirty="0" smtClean="0"/>
              <a:t>síni svatební</a:t>
            </a:r>
            <a:r>
              <a:rPr lang="cs-CZ" dirty="0" smtClean="0"/>
              <a:t>,</a:t>
            </a:r>
          </a:p>
          <a:p>
            <a:r>
              <a:rPr lang="cs-CZ" dirty="0"/>
              <a:t>ó</a:t>
            </a:r>
            <a:r>
              <a:rPr lang="cs-CZ" dirty="0" smtClean="0"/>
              <a:t> podzemský ty věčný žaláři,</a:t>
            </a:r>
          </a:p>
          <a:p>
            <a:r>
              <a:rPr lang="cs-CZ" dirty="0"/>
              <a:t>j</a:t>
            </a:r>
            <a:r>
              <a:rPr lang="cs-CZ" dirty="0" smtClean="0"/>
              <a:t>du tam k svým drahým […].</a:t>
            </a:r>
          </a:p>
          <a:p>
            <a:r>
              <a:rPr lang="cs-CZ" dirty="0" smtClean="0"/>
              <a:t>Já poslední a nejbídnější z nich</a:t>
            </a:r>
          </a:p>
          <a:p>
            <a:r>
              <a:rPr lang="cs-CZ" dirty="0"/>
              <a:t>j</a:t>
            </a:r>
            <a:r>
              <a:rPr lang="cs-CZ" dirty="0" smtClean="0"/>
              <a:t>du tam, než žití běh mi uplynul. […]</a:t>
            </a:r>
          </a:p>
          <a:p>
            <a:r>
              <a:rPr lang="cs-CZ" dirty="0" smtClean="0"/>
              <a:t>Teď odvádí mě odtud násilně,</a:t>
            </a:r>
          </a:p>
          <a:p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b="1" dirty="0" smtClean="0"/>
              <a:t>já jsem nepoznala manželské</a:t>
            </a:r>
          </a:p>
          <a:p>
            <a:r>
              <a:rPr lang="cs-CZ" b="1" dirty="0"/>
              <a:t>n</a:t>
            </a:r>
            <a:r>
              <a:rPr lang="cs-CZ" b="1" dirty="0" smtClean="0"/>
              <a:t>i lásky ani zpěvů svatebních</a:t>
            </a:r>
          </a:p>
          <a:p>
            <a:r>
              <a:rPr lang="cs-CZ" dirty="0" smtClean="0"/>
              <a:t>a nedočkala jsem se </a:t>
            </a:r>
            <a:r>
              <a:rPr lang="cs-CZ" b="1" dirty="0" smtClean="0"/>
              <a:t>sňatku dne</a:t>
            </a:r>
          </a:p>
          <a:p>
            <a:r>
              <a:rPr lang="cs-CZ" dirty="0"/>
              <a:t>n</a:t>
            </a:r>
            <a:r>
              <a:rPr lang="cs-CZ" dirty="0" smtClean="0"/>
              <a:t>i </a:t>
            </a:r>
            <a:r>
              <a:rPr lang="cs-CZ" b="1" dirty="0" smtClean="0"/>
              <a:t>dítek</a:t>
            </a:r>
            <a:r>
              <a:rPr lang="cs-CZ" dirty="0" smtClean="0"/>
              <a:t> – a teď kráčím od přátel</a:t>
            </a:r>
          </a:p>
          <a:p>
            <a:r>
              <a:rPr lang="cs-CZ" dirty="0"/>
              <a:t>v</a:t>
            </a:r>
            <a:r>
              <a:rPr lang="cs-CZ" dirty="0" smtClean="0"/>
              <a:t>šech opuštěna, ach, já nešťastná,</a:t>
            </a:r>
          </a:p>
          <a:p>
            <a:r>
              <a:rPr lang="cs-CZ" dirty="0"/>
              <a:t>v</a:t>
            </a:r>
            <a:r>
              <a:rPr lang="cs-CZ" dirty="0" smtClean="0"/>
              <a:t> to mrtvých – živá! – sídlo pod zemí.</a:t>
            </a:r>
          </a:p>
          <a:p>
            <a:endParaRPr lang="cs-CZ" dirty="0"/>
          </a:p>
          <a:p>
            <a:pPr algn="r"/>
            <a:r>
              <a:rPr lang="cs-CZ" i="1" dirty="0" smtClean="0"/>
              <a:t>Sofokles: </a:t>
            </a:r>
            <a:r>
              <a:rPr lang="cs-CZ" i="1" dirty="0" err="1" smtClean="0"/>
              <a:t>Antigona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603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903640" y="404664"/>
            <a:ext cx="324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EUMÉLOS</a:t>
            </a:r>
          </a:p>
          <a:p>
            <a:r>
              <a:rPr lang="cs-CZ" dirty="0" smtClean="0"/>
              <a:t>Ach běda mi, má matka</a:t>
            </a:r>
          </a:p>
          <a:p>
            <a:r>
              <a:rPr lang="cs-CZ" dirty="0" smtClean="0"/>
              <a:t>pod zem, otče, sešla,</a:t>
            </a:r>
          </a:p>
          <a:p>
            <a:r>
              <a:rPr lang="cs-CZ" dirty="0"/>
              <a:t>u</a:t>
            </a:r>
            <a:r>
              <a:rPr lang="cs-CZ" dirty="0" smtClean="0"/>
              <a:t>ž není pod sluncem.</a:t>
            </a:r>
          </a:p>
          <a:p>
            <a:r>
              <a:rPr lang="cs-CZ" dirty="0" smtClean="0"/>
              <a:t>Můj život opustila,</a:t>
            </a:r>
          </a:p>
          <a:p>
            <a:r>
              <a:rPr lang="cs-CZ" dirty="0" smtClean="0"/>
              <a:t>ó žel, jsem sirotek.</a:t>
            </a:r>
          </a:p>
          <a:p>
            <a:r>
              <a:rPr lang="cs-CZ" dirty="0" smtClean="0"/>
              <a:t>Viz oči, viz i ruce,</a:t>
            </a:r>
          </a:p>
          <a:p>
            <a:r>
              <a:rPr lang="cs-CZ" dirty="0" smtClean="0"/>
              <a:t>jak jsou nehybné!</a:t>
            </a:r>
          </a:p>
          <a:p>
            <a:r>
              <a:rPr lang="cs-CZ" dirty="0" smtClean="0"/>
              <a:t>Slyš mě, slyš mě, matko!</a:t>
            </a:r>
          </a:p>
          <a:p>
            <a:r>
              <a:rPr lang="cs-CZ" dirty="0" smtClean="0"/>
              <a:t>K tobě s prosbou vzlykám,</a:t>
            </a:r>
          </a:p>
          <a:p>
            <a:r>
              <a:rPr lang="cs-CZ" dirty="0" smtClean="0"/>
              <a:t>matko, volám tě já, tvůj miláček,</a:t>
            </a:r>
          </a:p>
          <a:p>
            <a:r>
              <a:rPr lang="cs-CZ" dirty="0"/>
              <a:t>n</a:t>
            </a:r>
            <a:r>
              <a:rPr lang="cs-CZ" dirty="0" smtClean="0"/>
              <a:t>a tvou tvář se vrhám,</a:t>
            </a:r>
          </a:p>
          <a:p>
            <a:r>
              <a:rPr lang="cs-CZ" dirty="0" smtClean="0"/>
              <a:t>já tvé holátko.</a:t>
            </a:r>
          </a:p>
          <a:p>
            <a:endParaRPr lang="cs-CZ" dirty="0"/>
          </a:p>
          <a:p>
            <a:pPr algn="r"/>
            <a:r>
              <a:rPr lang="cs-CZ" i="1" dirty="0" err="1" smtClean="0"/>
              <a:t>Euripides</a:t>
            </a:r>
            <a:r>
              <a:rPr lang="cs-CZ" i="1" dirty="0" smtClean="0"/>
              <a:t>: </a:t>
            </a:r>
            <a:r>
              <a:rPr lang="cs-CZ" i="1" dirty="0" err="1" smtClean="0"/>
              <a:t>Alkestis</a:t>
            </a:r>
            <a:endParaRPr lang="cs-CZ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5758529" cy="325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549"/>
            <a:ext cx="5091192" cy="2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4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9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Rhaposodové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836712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[Nestor]</a:t>
            </a:r>
          </a:p>
          <a:p>
            <a:r>
              <a:rPr lang="cs-CZ" dirty="0" smtClean="0"/>
              <a:t>„Poslušni buďte i vy – být poslušen věru je lépe.</a:t>
            </a:r>
          </a:p>
          <a:p>
            <a:r>
              <a:rPr lang="cs-CZ" dirty="0" smtClean="0"/>
              <a:t>Ani ty neber mu dívku, ač mocný jsi, </a:t>
            </a:r>
            <a:r>
              <a:rPr lang="cs-CZ" dirty="0" err="1" smtClean="0"/>
              <a:t>Agamemnone</a:t>
            </a:r>
            <a:r>
              <a:rPr lang="cs-CZ" dirty="0" smtClean="0"/>
              <a:t>,</a:t>
            </a:r>
          </a:p>
          <a:p>
            <a:r>
              <a:rPr lang="cs-CZ" dirty="0" smtClean="0"/>
              <a:t>ani ty, </a:t>
            </a:r>
            <a:r>
              <a:rPr lang="cs-CZ" dirty="0" err="1" smtClean="0"/>
              <a:t>Péleův</a:t>
            </a:r>
            <a:r>
              <a:rPr lang="cs-CZ" dirty="0" smtClean="0"/>
              <a:t> synu, se nechtěj urputně hádat</a:t>
            </a:r>
          </a:p>
          <a:p>
            <a:r>
              <a:rPr lang="cs-CZ" dirty="0" smtClean="0"/>
              <a:t>s králem […].</a:t>
            </a:r>
          </a:p>
          <a:p>
            <a:r>
              <a:rPr lang="cs-CZ" dirty="0" smtClean="0"/>
              <a:t>Máš-li ty velkou sílu, když božskou matkou jsi zrozen,</a:t>
            </a:r>
          </a:p>
          <a:p>
            <a:r>
              <a:rPr lang="cs-CZ" dirty="0" smtClean="0"/>
              <a:t>on zas mocnější je, vždyť vládne většímu počtu.</a:t>
            </a:r>
          </a:p>
          <a:p>
            <a:r>
              <a:rPr lang="cs-CZ" dirty="0" smtClean="0"/>
              <a:t>Vztek svůj, </a:t>
            </a:r>
            <a:r>
              <a:rPr lang="cs-CZ" dirty="0" err="1" smtClean="0"/>
              <a:t>Agamemnone</a:t>
            </a:r>
            <a:r>
              <a:rPr lang="cs-CZ" dirty="0" smtClean="0"/>
              <a:t>, hleď krotit – já tě však prosím,</a:t>
            </a:r>
          </a:p>
          <a:p>
            <a:r>
              <a:rPr lang="cs-CZ" dirty="0" smtClean="0"/>
              <a:t>aby ses na Achillea už nehněval […].“</a:t>
            </a:r>
          </a:p>
          <a:p>
            <a:endParaRPr lang="cs-CZ" dirty="0" smtClean="0"/>
          </a:p>
          <a:p>
            <a:r>
              <a:rPr lang="cs-CZ" dirty="0" smtClean="0"/>
              <a:t>Tomu zas </a:t>
            </a:r>
            <a:r>
              <a:rPr lang="cs-CZ" dirty="0" err="1" smtClean="0"/>
              <a:t>Agamemnón</a:t>
            </a:r>
            <a:r>
              <a:rPr lang="cs-CZ" dirty="0" smtClean="0"/>
              <a:t>, král přemocný, v odpověď pravil:</a:t>
            </a:r>
          </a:p>
          <a:p>
            <a:r>
              <a:rPr lang="cs-CZ" dirty="0" smtClean="0"/>
              <a:t>„Věru </a:t>
            </a:r>
            <a:r>
              <a:rPr lang="cs-CZ" dirty="0" err="1" smtClean="0"/>
              <a:t>tohleto</a:t>
            </a:r>
            <a:r>
              <a:rPr lang="cs-CZ" dirty="0" smtClean="0"/>
              <a:t> všechno jsi, starče, po právu řekl;</a:t>
            </a:r>
          </a:p>
          <a:p>
            <a:r>
              <a:rPr lang="cs-CZ" dirty="0" smtClean="0"/>
              <a:t>ale </a:t>
            </a:r>
            <a:r>
              <a:rPr lang="cs-CZ" dirty="0" err="1" smtClean="0"/>
              <a:t>tenhleten</a:t>
            </a:r>
            <a:r>
              <a:rPr lang="cs-CZ" dirty="0" smtClean="0"/>
              <a:t> muž chce překonat ostatní všechny […].“</a:t>
            </a:r>
          </a:p>
          <a:p>
            <a:endParaRPr lang="cs-CZ" dirty="0"/>
          </a:p>
          <a:p>
            <a:r>
              <a:rPr lang="cs-CZ" dirty="0" smtClean="0"/>
              <a:t>Jemu pak do řeči skočil a odvětil Achilles jasný:</a:t>
            </a:r>
          </a:p>
          <a:p>
            <a:r>
              <a:rPr lang="cs-CZ" dirty="0" smtClean="0"/>
              <a:t>„To bych se musel věru zvát zbabělcem, ničemným mužem,</a:t>
            </a:r>
          </a:p>
          <a:p>
            <a:r>
              <a:rPr lang="cs-CZ" dirty="0"/>
              <a:t>k</a:t>
            </a:r>
            <a:r>
              <a:rPr lang="cs-CZ" dirty="0" smtClean="0"/>
              <a:t>dybych ti v každé věci měl ustoupit, cokoli řekneš.“[…]</a:t>
            </a:r>
          </a:p>
          <a:p>
            <a:endParaRPr lang="cs-CZ" dirty="0" smtClean="0"/>
          </a:p>
          <a:p>
            <a:r>
              <a:rPr lang="cs-CZ" dirty="0" smtClean="0"/>
              <a:t>Když se vzpurnými slovy ti dva už vypeskovali,</a:t>
            </a:r>
          </a:p>
          <a:p>
            <a:r>
              <a:rPr lang="cs-CZ" dirty="0"/>
              <a:t>v</a:t>
            </a:r>
            <a:r>
              <a:rPr lang="cs-CZ" dirty="0" smtClean="0"/>
              <a:t>stanou a rozpustí sněm, jejž konali u řeckých lodí.	</a:t>
            </a:r>
            <a:r>
              <a:rPr lang="cs-CZ" i="1" dirty="0" smtClean="0"/>
              <a:t>Homér: </a:t>
            </a:r>
            <a:r>
              <a:rPr lang="cs-CZ" i="1" dirty="0" err="1" smtClean="0"/>
              <a:t>Illias</a:t>
            </a:r>
            <a:r>
              <a:rPr lang="cs-CZ" i="1" dirty="0" smtClean="0"/>
              <a:t>, I. zpěv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00" y="836713"/>
            <a:ext cx="275796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1868</Words>
  <Application>Microsoft Office PowerPoint</Application>
  <PresentationFormat>Předvádění na obrazovce (4:3)</PresentationFormat>
  <Paragraphs>286</Paragraphs>
  <Slides>31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3" baseType="lpstr">
      <vt:lpstr>Motiv systému Office</vt:lpstr>
      <vt:lpstr>Chart</vt:lpstr>
      <vt:lpstr>Prezentace aplikace PowerPoint</vt:lpstr>
      <vt:lpstr>Prezentace aplikace PowerPoint</vt:lpstr>
      <vt:lpstr>Prezentace aplikace PowerPoint</vt:lpstr>
      <vt:lpstr>Performativita v athénské polis</vt:lpstr>
      <vt:lpstr>Prezentace aplikace PowerPoint</vt:lpstr>
      <vt:lpstr>Náboženské slavnosti</vt:lpstr>
      <vt:lpstr>Prezentace aplikace PowerPoint</vt:lpstr>
      <vt:lpstr>Prezentace aplikace PowerPoint</vt:lpstr>
      <vt:lpstr>Rhaposodové</vt:lpstr>
      <vt:lpstr>Velké Dionýsie</vt:lpstr>
      <vt:lpstr>Velké Dionýsie – scénář</vt:lpstr>
      <vt:lpstr>Eisagogé („uvedení“)</vt:lpstr>
      <vt:lpstr>Pompé („procesí“)</vt:lpstr>
      <vt:lpstr>Prezentace aplikace PowerPoint</vt:lpstr>
      <vt:lpstr>Soutěž v dithyrambech</vt:lpstr>
      <vt:lpstr>Vyhlášení výsledků</vt:lpstr>
      <vt:lpstr>Velké Dionýsie – aktéři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Lénaje</vt:lpstr>
      <vt:lpstr>Prezentace aplikace PowerPoint</vt:lpstr>
      <vt:lpstr>Venkovské (Malé) Dionýsie</vt:lpstr>
      <vt:lpstr>Prameny</vt:lpstr>
      <vt:lpstr>Dochování textů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 Poláčková</cp:lastModifiedBy>
  <cp:revision>80</cp:revision>
  <dcterms:created xsi:type="dcterms:W3CDTF">2015-09-26T17:35:01Z</dcterms:created>
  <dcterms:modified xsi:type="dcterms:W3CDTF">2015-09-29T13:46:48Z</dcterms:modified>
</cp:coreProperties>
</file>