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259" r:id="rId4"/>
    <p:sldId id="260" r:id="rId5"/>
    <p:sldId id="257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80" r:id="rId17"/>
    <p:sldId id="281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2" r:id="rId2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17F5BA-72A7-4F29-824B-B45A6604194D}" type="datetimeFigureOut">
              <a:rPr lang="cs-CZ" smtClean="0"/>
              <a:t>30.11.2015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25EF0-8935-4F5D-B967-312A531BA7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1856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three actors on this vase wear masks and costumes typical of Old Comedy (such as the comedies of Aristophanes): the masks feature protruding jaws and large eyes, the costumes enlarged buttocks and a prominent phallus. The actor on the left is 'stage-naked' as can be seen by his false chest, buttocks, belly and phallus; the hair on his mask is black, indicating that he is portraying a young man. The actor in the middle is portraying an old man, as the whiteness of the hair on his mask reveals. 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25EF0-8935-4F5D-B967-312A531BA7D4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3153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13595-BC01-4BB2-9573-631E36B7984C}" type="datetimeFigureOut">
              <a:rPr lang="cs-CZ" smtClean="0"/>
              <a:t>29.11.2015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D4A10-5417-46DA-9F55-E87310BED9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4163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13595-BC01-4BB2-9573-631E36B7984C}" type="datetimeFigureOut">
              <a:rPr lang="cs-CZ" smtClean="0"/>
              <a:t>29.11.2015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D4A10-5417-46DA-9F55-E87310BED9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5940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13595-BC01-4BB2-9573-631E36B7984C}" type="datetimeFigureOut">
              <a:rPr lang="cs-CZ" smtClean="0"/>
              <a:t>29.11.2015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D4A10-5417-46DA-9F55-E87310BED9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3402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13595-BC01-4BB2-9573-631E36B7984C}" type="datetimeFigureOut">
              <a:rPr lang="cs-CZ" smtClean="0"/>
              <a:t>29.11.2015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D4A10-5417-46DA-9F55-E87310BED9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8531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13595-BC01-4BB2-9573-631E36B7984C}" type="datetimeFigureOut">
              <a:rPr lang="cs-CZ" smtClean="0"/>
              <a:t>29.11.2015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D4A10-5417-46DA-9F55-E87310BED9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7359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13595-BC01-4BB2-9573-631E36B7984C}" type="datetimeFigureOut">
              <a:rPr lang="cs-CZ" smtClean="0"/>
              <a:t>29.11.2015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D4A10-5417-46DA-9F55-E87310BED9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3548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13595-BC01-4BB2-9573-631E36B7984C}" type="datetimeFigureOut">
              <a:rPr lang="cs-CZ" smtClean="0"/>
              <a:t>29.11.2015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D4A10-5417-46DA-9F55-E87310BED9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0397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13595-BC01-4BB2-9573-631E36B7984C}" type="datetimeFigureOut">
              <a:rPr lang="cs-CZ" smtClean="0"/>
              <a:t>29.11.2015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D4A10-5417-46DA-9F55-E87310BED9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9380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13595-BC01-4BB2-9573-631E36B7984C}" type="datetimeFigureOut">
              <a:rPr lang="cs-CZ" smtClean="0"/>
              <a:t>29.11.2015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D4A10-5417-46DA-9F55-E87310BED9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023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13595-BC01-4BB2-9573-631E36B7984C}" type="datetimeFigureOut">
              <a:rPr lang="cs-CZ" smtClean="0"/>
              <a:t>29.11.2015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D4A10-5417-46DA-9F55-E87310BED9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0161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13595-BC01-4BB2-9573-631E36B7984C}" type="datetimeFigureOut">
              <a:rPr lang="cs-CZ" smtClean="0"/>
              <a:t>29.11.2015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D4A10-5417-46DA-9F55-E87310BED9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1863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13595-BC01-4BB2-9573-631E36B7984C}" type="datetimeFigureOut">
              <a:rPr lang="cs-CZ" smtClean="0"/>
              <a:t>29.11.2015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D4A10-5417-46DA-9F55-E87310BED9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3580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47727" y="476672"/>
            <a:ext cx="81369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/>
              <a:t>ARISTOTELÉS, </a:t>
            </a:r>
            <a:r>
              <a:rPr lang="cs-CZ" sz="2000" dirty="0" err="1" smtClean="0"/>
              <a:t>Poet</a:t>
            </a:r>
            <a:r>
              <a:rPr lang="cs-CZ" sz="2000" dirty="0" smtClean="0"/>
              <a:t>. V, 1449a32–b9 </a:t>
            </a:r>
          </a:p>
          <a:p>
            <a:r>
              <a:rPr lang="cs-CZ" sz="2000" dirty="0" smtClean="0"/>
              <a:t>„Proměny tragédie i její původci nejsou tedy neznámí, ale </a:t>
            </a:r>
            <a:r>
              <a:rPr lang="cs-CZ" sz="2000" b="1" dirty="0" smtClean="0"/>
              <a:t>o vývoji komedie nemáme zpráv, protože zpočátku nebyla brána vážně</a:t>
            </a:r>
            <a:r>
              <a:rPr lang="cs-CZ" sz="2000" dirty="0" smtClean="0"/>
              <a:t>. Vždyť i sbor komických herců byl </a:t>
            </a:r>
            <a:r>
              <a:rPr lang="cs-CZ" sz="2000" b="1" dirty="0" smtClean="0"/>
              <a:t>povolen </a:t>
            </a:r>
            <a:r>
              <a:rPr lang="cs-CZ" sz="2000" b="1" dirty="0" err="1" smtClean="0"/>
              <a:t>archontem</a:t>
            </a:r>
            <a:r>
              <a:rPr lang="cs-CZ" sz="2000" b="1" dirty="0" smtClean="0"/>
              <a:t> poměrně pozdě </a:t>
            </a:r>
            <a:r>
              <a:rPr lang="cs-CZ" sz="2000" dirty="0" smtClean="0"/>
              <a:t>[...] jména jejich zakladatelů se připomínají teprve z doby, kdy komedie už dostala určitou podobu.“</a:t>
            </a:r>
          </a:p>
          <a:p>
            <a:endParaRPr lang="cs-CZ" sz="2000" dirty="0" smtClean="0"/>
          </a:p>
          <a:p>
            <a:endParaRPr lang="cs-CZ" sz="2000" dirty="0" smtClean="0"/>
          </a:p>
          <a:p>
            <a:r>
              <a:rPr lang="cs-CZ" sz="2000" dirty="0" smtClean="0"/>
              <a:t>ARISTOTELÉS, Poetika IV, 1449a9: </a:t>
            </a:r>
          </a:p>
          <a:p>
            <a:r>
              <a:rPr lang="cs-CZ" sz="2000" dirty="0" smtClean="0"/>
              <a:t>„Jak tragédie, tak i komedie tedy vznikaly z počátečních neumělých pokusů: tragédie u básníků, kteří začínali dithyrambem (nepřesný </a:t>
            </a:r>
            <a:r>
              <a:rPr lang="cs-CZ" sz="2000" dirty="0" err="1" smtClean="0"/>
              <a:t>překl</a:t>
            </a:r>
            <a:r>
              <a:rPr lang="cs-CZ" sz="2000" dirty="0" smtClean="0"/>
              <a:t>.), </a:t>
            </a:r>
            <a:r>
              <a:rPr lang="cs-CZ" sz="2000" b="1" dirty="0" smtClean="0"/>
              <a:t>komedie u tvůrců </a:t>
            </a:r>
            <a:r>
              <a:rPr lang="cs-CZ" sz="2000" b="1" dirty="0" err="1" smtClean="0"/>
              <a:t>fallických</a:t>
            </a:r>
            <a:r>
              <a:rPr lang="cs-CZ" sz="2000" b="1" dirty="0" smtClean="0"/>
              <a:t> písní</a:t>
            </a:r>
            <a:r>
              <a:rPr lang="cs-CZ" sz="2000" dirty="0" smtClean="0"/>
              <a:t>, jež se dosud udržují v mnoha obcích.“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269353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6759334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97152"/>
            <a:ext cx="6759334" cy="203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6350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3145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31765"/>
            <a:ext cx="5437300" cy="3609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449782"/>
            <a:ext cx="253365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49782"/>
            <a:ext cx="4967833" cy="330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355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320480" cy="484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769308"/>
            <a:ext cx="5436096" cy="3088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9683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23528" y="332656"/>
            <a:ext cx="813690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i="1" dirty="0" err="1" smtClean="0"/>
              <a:t>Thouriomanteis</a:t>
            </a:r>
            <a:r>
              <a:rPr lang="cs-CZ" sz="2000" i="1" dirty="0" smtClean="0"/>
              <a:t>, </a:t>
            </a:r>
            <a:r>
              <a:rPr lang="cs-CZ" sz="2000" i="1" dirty="0" err="1" smtClean="0"/>
              <a:t>iatrotechnas</a:t>
            </a:r>
            <a:r>
              <a:rPr lang="cs-CZ" sz="2000" i="1" dirty="0" smtClean="0"/>
              <a:t>, </a:t>
            </a:r>
            <a:r>
              <a:rPr lang="cs-CZ" sz="2000" i="1" dirty="0" err="1" smtClean="0"/>
              <a:t>sphragidonuchargokometas</a:t>
            </a:r>
            <a:r>
              <a:rPr lang="cs-CZ" sz="2000" i="1" dirty="0" smtClean="0"/>
              <a:t>,</a:t>
            </a:r>
          </a:p>
          <a:p>
            <a:r>
              <a:rPr lang="cs-CZ" sz="2000" i="1" dirty="0" err="1" smtClean="0"/>
              <a:t>kuklion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te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choron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asmatokamptas</a:t>
            </a:r>
            <a:r>
              <a:rPr lang="cs-CZ" sz="2000" i="1" dirty="0" smtClean="0"/>
              <a:t>, </a:t>
            </a:r>
            <a:r>
              <a:rPr lang="cs-CZ" sz="2000" i="1" dirty="0" err="1" smtClean="0"/>
              <a:t>andras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meteorophenekas</a:t>
            </a:r>
            <a:endParaRPr lang="cs-CZ" sz="2000" i="1" dirty="0" smtClean="0"/>
          </a:p>
          <a:p>
            <a:endParaRPr lang="cs-CZ" sz="2000" dirty="0" smtClean="0"/>
          </a:p>
          <a:p>
            <a:r>
              <a:rPr lang="cs-CZ" sz="2000" dirty="0" err="1" smtClean="0"/>
              <a:t>Thourian-prophets</a:t>
            </a:r>
            <a:r>
              <a:rPr lang="cs-CZ" sz="2000" dirty="0" smtClean="0"/>
              <a:t>, </a:t>
            </a:r>
            <a:r>
              <a:rPr lang="cs-CZ" sz="2000" dirty="0" err="1" smtClean="0"/>
              <a:t>medical-experts</a:t>
            </a:r>
            <a:r>
              <a:rPr lang="cs-CZ" sz="2000" dirty="0" smtClean="0"/>
              <a:t>, long-</a:t>
            </a:r>
            <a:r>
              <a:rPr lang="cs-CZ" sz="2000" dirty="0" err="1" smtClean="0"/>
              <a:t>haired</a:t>
            </a:r>
            <a:r>
              <a:rPr lang="cs-CZ" sz="2000" dirty="0" smtClean="0"/>
              <a:t> </a:t>
            </a:r>
            <a:r>
              <a:rPr lang="cs-CZ" sz="2000" dirty="0" err="1" smtClean="0"/>
              <a:t>layabouts</a:t>
            </a:r>
            <a:r>
              <a:rPr lang="cs-CZ" sz="2000" dirty="0" smtClean="0"/>
              <a:t> </a:t>
            </a:r>
            <a:r>
              <a:rPr lang="cs-CZ" sz="2000" dirty="0" err="1" smtClean="0"/>
              <a:t>with</a:t>
            </a:r>
            <a:r>
              <a:rPr lang="cs-CZ" sz="2000" dirty="0" smtClean="0"/>
              <a:t> onyx signet-</a:t>
            </a:r>
            <a:r>
              <a:rPr lang="cs-CZ" sz="2000" dirty="0" err="1" smtClean="0"/>
              <a:t>rings</a:t>
            </a:r>
            <a:r>
              <a:rPr lang="cs-CZ" sz="2000" dirty="0" smtClean="0"/>
              <a:t>, song-</a:t>
            </a:r>
            <a:r>
              <a:rPr lang="cs-CZ" sz="2000" dirty="0" err="1" smtClean="0"/>
              <a:t>twisters</a:t>
            </a:r>
            <a:r>
              <a:rPr lang="cs-CZ" sz="2000" dirty="0" smtClean="0"/>
              <a:t> </a:t>
            </a:r>
            <a:r>
              <a:rPr lang="cs-CZ" sz="2000" dirty="0" err="1" smtClean="0"/>
              <a:t>for</a:t>
            </a:r>
            <a:r>
              <a:rPr lang="cs-CZ" sz="2000" dirty="0" smtClean="0"/>
              <a:t> </a:t>
            </a:r>
            <a:r>
              <a:rPr lang="cs-CZ" sz="2000" dirty="0" err="1" smtClean="0"/>
              <a:t>the</a:t>
            </a:r>
            <a:r>
              <a:rPr lang="cs-CZ" sz="2000" dirty="0" smtClean="0"/>
              <a:t> </a:t>
            </a:r>
            <a:r>
              <a:rPr lang="cs-CZ" sz="2000" dirty="0" err="1" smtClean="0"/>
              <a:t>dithyrambic</a:t>
            </a:r>
            <a:r>
              <a:rPr lang="cs-CZ" sz="2000" dirty="0" smtClean="0"/>
              <a:t> chorus, </a:t>
            </a:r>
            <a:r>
              <a:rPr lang="cs-CZ" sz="2000" dirty="0" err="1" smtClean="0"/>
              <a:t>meteorological</a:t>
            </a:r>
            <a:r>
              <a:rPr lang="cs-CZ" sz="2000" dirty="0" smtClean="0"/>
              <a:t> </a:t>
            </a:r>
            <a:r>
              <a:rPr lang="cs-CZ" sz="2000" dirty="0" err="1" smtClean="0"/>
              <a:t>quacks</a:t>
            </a:r>
            <a:r>
              <a:rPr lang="cs-CZ" sz="2000" dirty="0" smtClean="0"/>
              <a:t>.</a:t>
            </a:r>
          </a:p>
          <a:p>
            <a:pPr algn="r"/>
            <a:r>
              <a:rPr lang="cs-CZ" i="1" dirty="0" err="1" smtClean="0"/>
              <a:t>Clouds</a:t>
            </a:r>
            <a:r>
              <a:rPr lang="cs-CZ" dirty="0" smtClean="0"/>
              <a:t> 332–3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323528" y="2636912"/>
            <a:ext cx="34563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 smtClean="0"/>
              <a:t>Panourghipparchidai</a:t>
            </a:r>
            <a:endParaRPr lang="cs-CZ" dirty="0" smtClean="0"/>
          </a:p>
          <a:p>
            <a:pPr algn="r"/>
            <a:r>
              <a:rPr lang="cs-CZ" i="1" dirty="0" err="1"/>
              <a:t>Acharňani</a:t>
            </a:r>
            <a:r>
              <a:rPr lang="cs-CZ" dirty="0"/>
              <a:t> 603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err="1" smtClean="0"/>
              <a:t>Amphiptolemopedesistratos</a:t>
            </a:r>
            <a:endParaRPr lang="cs-CZ" dirty="0" smtClean="0"/>
          </a:p>
          <a:p>
            <a:pPr algn="r"/>
            <a:r>
              <a:rPr lang="cs-CZ" dirty="0" err="1"/>
              <a:t>Eupolis</a:t>
            </a:r>
            <a:r>
              <a:rPr lang="cs-CZ" dirty="0"/>
              <a:t> fr. 424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3734014"/>
            <a:ext cx="5003870" cy="315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391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11560" y="620688"/>
            <a:ext cx="806489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one of my friends says that she lay with Apollo (</a:t>
            </a:r>
            <a:r>
              <a:rPr lang="en-US" sz="2000" i="1" dirty="0" smtClean="0"/>
              <a:t>Ion</a:t>
            </a:r>
            <a:r>
              <a:rPr lang="en-US" sz="2000" dirty="0" smtClean="0"/>
              <a:t> 338),</a:t>
            </a:r>
          </a:p>
          <a:p>
            <a:r>
              <a:rPr lang="en-US" sz="2000" dirty="0" smtClean="0"/>
              <a:t>Zeus is inflamed by the arrow of desire and wishes to join in love with you</a:t>
            </a:r>
            <a:endParaRPr lang="cs-CZ" sz="2000" dirty="0" smtClean="0"/>
          </a:p>
          <a:p>
            <a:pPr algn="r"/>
            <a:r>
              <a:rPr lang="en-US" sz="2000" dirty="0" smtClean="0"/>
              <a:t>(</a:t>
            </a:r>
            <a:r>
              <a:rPr lang="en-US" sz="2000" i="1" dirty="0" smtClean="0"/>
              <a:t>Prometheus</a:t>
            </a:r>
            <a:r>
              <a:rPr lang="en-US" sz="2000" dirty="0" smtClean="0"/>
              <a:t> 649–51)</a:t>
            </a:r>
          </a:p>
          <a:p>
            <a:endParaRPr lang="en-US" sz="2000" dirty="0" smtClean="0"/>
          </a:p>
          <a:p>
            <a:r>
              <a:rPr lang="en-US" sz="2000" dirty="0" smtClean="0"/>
              <a:t>X</a:t>
            </a:r>
          </a:p>
          <a:p>
            <a:endParaRPr lang="en-US" sz="2000" dirty="0" smtClean="0"/>
          </a:p>
          <a:p>
            <a:r>
              <a:rPr lang="en-US" sz="2000" dirty="0" smtClean="0"/>
              <a:t>PRAXAGORA: Do I smell of perfume?</a:t>
            </a:r>
          </a:p>
          <a:p>
            <a:r>
              <a:rPr lang="en-US" sz="2000" dirty="0" smtClean="0"/>
              <a:t>BLEPYROS: What? A woman can’t get fucked [</a:t>
            </a:r>
            <a:r>
              <a:rPr lang="en-US" sz="2000" i="1" dirty="0" err="1" smtClean="0"/>
              <a:t>binein</a:t>
            </a:r>
            <a:r>
              <a:rPr lang="en-US" sz="2000" dirty="0" smtClean="0"/>
              <a:t>] without perfume?</a:t>
            </a:r>
            <a:endParaRPr lang="cs-CZ" sz="2000" dirty="0" smtClean="0"/>
          </a:p>
          <a:p>
            <a:pPr algn="r"/>
            <a:r>
              <a:rPr lang="en-US" sz="2000" dirty="0" smtClean="0"/>
              <a:t>(</a:t>
            </a:r>
            <a:r>
              <a:rPr lang="en-US" sz="2000" i="1" dirty="0" smtClean="0"/>
              <a:t>Assembly-Women</a:t>
            </a:r>
            <a:r>
              <a:rPr lang="en-US" sz="2000" dirty="0" smtClean="0"/>
              <a:t> 524–5)</a:t>
            </a:r>
          </a:p>
          <a:p>
            <a:endParaRPr lang="en-US" sz="2000" dirty="0" smtClean="0"/>
          </a:p>
          <a:p>
            <a:r>
              <a:rPr lang="en-US" sz="2000" dirty="0" smtClean="0"/>
              <a:t>CHORUS: What are we suffering from? Don’t keep it from me.</a:t>
            </a:r>
          </a:p>
          <a:p>
            <a:r>
              <a:rPr lang="en-US" sz="2000" dirty="0" smtClean="0"/>
              <a:t>LYSISTRATE: Fuck-itis, to put it as succinctly as possible.</a:t>
            </a:r>
            <a:endParaRPr lang="cs-CZ" sz="2000" dirty="0" smtClean="0"/>
          </a:p>
          <a:p>
            <a:pPr algn="r"/>
            <a:r>
              <a:rPr lang="en-US" sz="2000" dirty="0" smtClean="0"/>
              <a:t>(</a:t>
            </a:r>
            <a:r>
              <a:rPr lang="en-US" sz="2000" i="1" dirty="0" err="1" smtClean="0"/>
              <a:t>Lysistrate</a:t>
            </a:r>
            <a:r>
              <a:rPr lang="en-US" sz="2000" dirty="0" smtClean="0"/>
              <a:t> 714–15)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55839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55"/>
          <a:stretch/>
        </p:blipFill>
        <p:spPr bwMode="auto">
          <a:xfrm>
            <a:off x="4656794" y="3821170"/>
            <a:ext cx="4499992" cy="3036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84794" y="551723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A red-figure bell-krater from Paestum 360-340 BCE. In a scene from Greek comedy, </a:t>
            </a:r>
            <a:r>
              <a:rPr lang="en-US" dirty="0" err="1" smtClean="0"/>
              <a:t>Dionysos</a:t>
            </a:r>
            <a:r>
              <a:rPr lang="en-US" dirty="0" smtClean="0"/>
              <a:t> is depicted with a comic actor balancing a basket on his head.</a:t>
            </a:r>
            <a:endParaRPr lang="cs-CZ" dirty="0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99" y="188640"/>
            <a:ext cx="2466961" cy="448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88640"/>
            <a:ext cx="27051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8640"/>
            <a:ext cx="31718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0645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36" y="548680"/>
            <a:ext cx="7829550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631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27" y="404660"/>
            <a:ext cx="6480720" cy="508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95536" y="5822086"/>
            <a:ext cx="8568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The </a:t>
            </a:r>
            <a:r>
              <a:rPr lang="en-US" sz="1600" dirty="0" err="1" smtClean="0"/>
              <a:t>Choregoi</a:t>
            </a:r>
            <a:r>
              <a:rPr lang="en-US" sz="1600" dirty="0" smtClean="0"/>
              <a:t>-vase, showing a scene from an unknown Old Comedy (Aristophanes’</a:t>
            </a:r>
          </a:p>
          <a:p>
            <a:pPr algn="ctr"/>
            <a:r>
              <a:rPr lang="en-US" sz="1600" dirty="0" err="1" smtClean="0"/>
              <a:t>Precontest</a:t>
            </a:r>
            <a:r>
              <a:rPr lang="en-US" sz="1600" dirty="0" smtClean="0"/>
              <a:t>?), on a terracotta Apulian red-figure bell-krater, early fourth century.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967109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39552" y="476672"/>
            <a:ext cx="799288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KLEISTHENES: </a:t>
            </a:r>
            <a:r>
              <a:rPr lang="cs-CZ" dirty="0" err="1" smtClean="0"/>
              <a:t>Stand</a:t>
            </a:r>
            <a:r>
              <a:rPr lang="cs-CZ" dirty="0" smtClean="0"/>
              <a:t> up </a:t>
            </a:r>
            <a:r>
              <a:rPr lang="cs-CZ" dirty="0" err="1" smtClean="0"/>
              <a:t>straight</a:t>
            </a:r>
            <a:r>
              <a:rPr lang="cs-CZ" dirty="0" smtClean="0"/>
              <a:t>. </a:t>
            </a:r>
            <a:r>
              <a:rPr lang="cs-CZ" dirty="0" err="1" smtClean="0"/>
              <a:t>Why</a:t>
            </a:r>
            <a:r>
              <a:rPr lang="cs-CZ" dirty="0" smtClean="0"/>
              <a:t> are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pushing</a:t>
            </a:r>
            <a:r>
              <a:rPr lang="cs-CZ" dirty="0" smtClean="0"/>
              <a:t> </a:t>
            </a:r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prick</a:t>
            </a:r>
            <a:r>
              <a:rPr lang="cs-CZ" dirty="0" smtClean="0"/>
              <a:t> </a:t>
            </a:r>
            <a:r>
              <a:rPr lang="cs-CZ" dirty="0" err="1" smtClean="0"/>
              <a:t>down</a:t>
            </a:r>
            <a:r>
              <a:rPr lang="cs-CZ" dirty="0" smtClean="0"/>
              <a:t>?</a:t>
            </a:r>
          </a:p>
          <a:p>
            <a:r>
              <a:rPr lang="cs-CZ" dirty="0" smtClean="0"/>
              <a:t>WOMAN: </a:t>
            </a:r>
            <a:r>
              <a:rPr lang="cs-CZ" dirty="0" err="1" smtClean="0"/>
              <a:t>It’s</a:t>
            </a:r>
            <a:r>
              <a:rPr lang="cs-CZ" dirty="0" smtClean="0"/>
              <a:t> </a:t>
            </a:r>
            <a:r>
              <a:rPr lang="cs-CZ" dirty="0" err="1" smtClean="0"/>
              <a:t>popped</a:t>
            </a:r>
            <a:r>
              <a:rPr lang="cs-CZ" dirty="0" smtClean="0"/>
              <a:t> </a:t>
            </a:r>
            <a:r>
              <a:rPr lang="cs-CZ" dirty="0" err="1" smtClean="0"/>
              <a:t>out</a:t>
            </a:r>
            <a:r>
              <a:rPr lang="cs-CZ" dirty="0" smtClean="0"/>
              <a:t> </a:t>
            </a:r>
            <a:r>
              <a:rPr lang="cs-CZ" dirty="0" err="1" smtClean="0"/>
              <a:t>here</a:t>
            </a:r>
            <a:r>
              <a:rPr lang="cs-CZ" dirty="0" smtClean="0"/>
              <a:t>. And </a:t>
            </a:r>
            <a:r>
              <a:rPr lang="cs-CZ" dirty="0" err="1" smtClean="0"/>
              <a:t>what</a:t>
            </a:r>
            <a:r>
              <a:rPr lang="cs-CZ" dirty="0" smtClean="0"/>
              <a:t> a nice </a:t>
            </a:r>
            <a:r>
              <a:rPr lang="cs-CZ" dirty="0" err="1" smtClean="0"/>
              <a:t>color</a:t>
            </a:r>
            <a:r>
              <a:rPr lang="cs-CZ" dirty="0" smtClean="0"/>
              <a:t>!</a:t>
            </a:r>
          </a:p>
          <a:p>
            <a:r>
              <a:rPr lang="cs-CZ" dirty="0" smtClean="0"/>
              <a:t>KLEISTHENES: </a:t>
            </a:r>
            <a:r>
              <a:rPr lang="cs-CZ" dirty="0" err="1" smtClean="0"/>
              <a:t>Where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it</a:t>
            </a:r>
            <a:r>
              <a:rPr lang="cs-CZ" dirty="0" smtClean="0"/>
              <a:t>?</a:t>
            </a:r>
          </a:p>
          <a:p>
            <a:r>
              <a:rPr lang="cs-CZ" dirty="0" smtClean="0"/>
              <a:t>WOMAN: </a:t>
            </a:r>
            <a:r>
              <a:rPr lang="cs-CZ" dirty="0" err="1" smtClean="0"/>
              <a:t>It’s</a:t>
            </a:r>
            <a:r>
              <a:rPr lang="cs-CZ" dirty="0" smtClean="0"/>
              <a:t> </a:t>
            </a:r>
            <a:r>
              <a:rPr lang="cs-CZ" dirty="0" err="1" smtClean="0"/>
              <a:t>gone</a:t>
            </a:r>
            <a:r>
              <a:rPr lang="cs-CZ" dirty="0" smtClean="0"/>
              <a:t> </a:t>
            </a:r>
            <a:r>
              <a:rPr lang="cs-CZ" dirty="0" err="1" smtClean="0"/>
              <a:t>back</a:t>
            </a:r>
            <a:r>
              <a:rPr lang="cs-CZ" dirty="0" smtClean="0"/>
              <a:t> to </a:t>
            </a:r>
            <a:r>
              <a:rPr lang="cs-CZ" dirty="0" err="1" smtClean="0"/>
              <a:t>the</a:t>
            </a:r>
            <a:r>
              <a:rPr lang="cs-CZ" dirty="0" smtClean="0"/>
              <a:t> front </a:t>
            </a:r>
            <a:r>
              <a:rPr lang="cs-CZ" dirty="0" err="1" smtClean="0"/>
              <a:t>again</a:t>
            </a:r>
            <a:r>
              <a:rPr lang="cs-CZ" dirty="0" smtClean="0"/>
              <a:t>.</a:t>
            </a:r>
          </a:p>
          <a:p>
            <a:r>
              <a:rPr lang="cs-CZ" dirty="0" smtClean="0"/>
              <a:t>KLEISTHENES: No </a:t>
            </a:r>
            <a:r>
              <a:rPr lang="cs-CZ" dirty="0" err="1" smtClean="0"/>
              <a:t>it’s</a:t>
            </a:r>
            <a:r>
              <a:rPr lang="cs-CZ" dirty="0" smtClean="0"/>
              <a:t> not.</a:t>
            </a:r>
          </a:p>
          <a:p>
            <a:r>
              <a:rPr lang="cs-CZ" dirty="0" smtClean="0"/>
              <a:t>WOMAN: </a:t>
            </a:r>
            <a:r>
              <a:rPr lang="cs-CZ" dirty="0" err="1" smtClean="0"/>
              <a:t>It’s</a:t>
            </a:r>
            <a:r>
              <a:rPr lang="cs-CZ" dirty="0" smtClean="0"/>
              <a:t> </a:t>
            </a:r>
            <a:r>
              <a:rPr lang="cs-CZ" dirty="0" err="1" smtClean="0"/>
              <a:t>back</a:t>
            </a:r>
            <a:r>
              <a:rPr lang="cs-CZ" dirty="0" smtClean="0"/>
              <a:t> </a:t>
            </a:r>
            <a:r>
              <a:rPr lang="cs-CZ" dirty="0" err="1" smtClean="0"/>
              <a:t>here</a:t>
            </a:r>
            <a:r>
              <a:rPr lang="cs-CZ" dirty="0" smtClean="0"/>
              <a:t> </a:t>
            </a:r>
            <a:r>
              <a:rPr lang="cs-CZ" dirty="0" err="1" smtClean="0"/>
              <a:t>again</a:t>
            </a:r>
            <a:r>
              <a:rPr lang="cs-CZ" dirty="0" smtClean="0"/>
              <a:t>.</a:t>
            </a:r>
          </a:p>
          <a:p>
            <a:r>
              <a:rPr lang="cs-CZ" dirty="0" smtClean="0"/>
              <a:t>KLEISTHENES: </a:t>
            </a:r>
            <a:r>
              <a:rPr lang="cs-CZ" dirty="0" err="1" smtClean="0"/>
              <a:t>You’ve</a:t>
            </a:r>
            <a:r>
              <a:rPr lang="cs-CZ" dirty="0" smtClean="0"/>
              <a:t> </a:t>
            </a:r>
            <a:r>
              <a:rPr lang="cs-CZ" dirty="0" err="1" smtClean="0"/>
              <a:t>got</a:t>
            </a:r>
            <a:r>
              <a:rPr lang="cs-CZ" dirty="0" smtClean="0"/>
              <a:t> </a:t>
            </a:r>
            <a:r>
              <a:rPr lang="cs-CZ" dirty="0" err="1" smtClean="0"/>
              <a:t>an</a:t>
            </a:r>
            <a:r>
              <a:rPr lang="cs-CZ" dirty="0" smtClean="0"/>
              <a:t> </a:t>
            </a:r>
            <a:r>
              <a:rPr lang="cs-CZ" dirty="0" err="1" smtClean="0"/>
              <a:t>isthmus</a:t>
            </a:r>
            <a:r>
              <a:rPr lang="cs-CZ" dirty="0" smtClean="0"/>
              <a:t> </a:t>
            </a:r>
            <a:r>
              <a:rPr lang="cs-CZ" dirty="0" err="1" smtClean="0"/>
              <a:t>here</a:t>
            </a:r>
            <a:r>
              <a:rPr lang="cs-CZ" dirty="0" smtClean="0"/>
              <a:t>, man! </a:t>
            </a:r>
            <a:r>
              <a:rPr lang="cs-CZ" dirty="0" err="1" smtClean="0"/>
              <a:t>You’re</a:t>
            </a:r>
            <a:r>
              <a:rPr lang="cs-CZ" dirty="0" smtClean="0"/>
              <a:t> </a:t>
            </a:r>
            <a:r>
              <a:rPr lang="cs-CZ" dirty="0" err="1" smtClean="0"/>
              <a:t>shuttling</a:t>
            </a:r>
            <a:r>
              <a:rPr lang="cs-CZ" dirty="0" smtClean="0"/>
              <a:t> </a:t>
            </a:r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prick</a:t>
            </a:r>
            <a:r>
              <a:rPr lang="cs-CZ" dirty="0" smtClean="0"/>
              <a:t> </a:t>
            </a:r>
            <a:r>
              <a:rPr lang="cs-CZ" dirty="0" err="1" smtClean="0"/>
              <a:t>back</a:t>
            </a:r>
            <a:r>
              <a:rPr lang="cs-CZ" dirty="0" smtClean="0"/>
              <a:t> and </a:t>
            </a:r>
            <a:r>
              <a:rPr lang="cs-CZ" dirty="0" err="1" smtClean="0"/>
              <a:t>forth</a:t>
            </a:r>
            <a:r>
              <a:rPr lang="cs-CZ" dirty="0" smtClean="0"/>
              <a:t> more </a:t>
            </a:r>
            <a:r>
              <a:rPr lang="cs-CZ" dirty="0" err="1" smtClean="0"/>
              <a:t>often</a:t>
            </a:r>
            <a:r>
              <a:rPr lang="cs-CZ" dirty="0" smtClean="0"/>
              <a:t> </a:t>
            </a:r>
            <a:r>
              <a:rPr lang="cs-CZ" dirty="0" err="1" smtClean="0"/>
              <a:t>than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Corinthians</a:t>
            </a:r>
            <a:r>
              <a:rPr lang="cs-CZ" dirty="0" smtClean="0"/>
              <a:t>.</a:t>
            </a:r>
          </a:p>
          <a:p>
            <a:pPr algn="r"/>
            <a:r>
              <a:rPr lang="cs-CZ" i="1" dirty="0" err="1" smtClean="0"/>
              <a:t>Women</a:t>
            </a:r>
            <a:r>
              <a:rPr lang="cs-CZ" i="1" dirty="0" smtClean="0"/>
              <a:t> </a:t>
            </a:r>
            <a:r>
              <a:rPr lang="cs-CZ" i="1" dirty="0" err="1" smtClean="0"/>
              <a:t>at</a:t>
            </a:r>
            <a:r>
              <a:rPr lang="cs-CZ" i="1" dirty="0" smtClean="0"/>
              <a:t> </a:t>
            </a:r>
            <a:r>
              <a:rPr lang="cs-CZ" i="1" dirty="0" err="1" smtClean="0"/>
              <a:t>the</a:t>
            </a:r>
            <a:r>
              <a:rPr lang="cs-CZ" i="1" dirty="0" smtClean="0"/>
              <a:t> </a:t>
            </a:r>
            <a:r>
              <a:rPr lang="cs-CZ" i="1" dirty="0" err="1" smtClean="0"/>
              <a:t>Thesmophoria</a:t>
            </a:r>
            <a:r>
              <a:rPr lang="cs-CZ" i="1" dirty="0" smtClean="0"/>
              <a:t> </a:t>
            </a:r>
            <a:r>
              <a:rPr lang="cs-CZ" dirty="0" smtClean="0"/>
              <a:t>(463–8)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„Hle, jaká je to slušná hra. Nemá s sebou necudný úd, veliký a zarudlý, který budí u dětí smích, jakmile ho zahlédnou.“</a:t>
            </a:r>
          </a:p>
          <a:p>
            <a:pPr algn="r"/>
            <a:r>
              <a:rPr lang="cs-CZ" dirty="0" smtClean="0"/>
              <a:t>ARISTOFANÉS, </a:t>
            </a:r>
            <a:r>
              <a:rPr lang="cs-CZ" i="1" dirty="0" smtClean="0"/>
              <a:t>Oblaka</a:t>
            </a:r>
            <a:r>
              <a:rPr lang="cs-CZ" dirty="0" smtClean="0"/>
              <a:t> 537–9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7496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Prolog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467544" y="1484784"/>
            <a:ext cx="81369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ŽÁBY</a:t>
            </a:r>
          </a:p>
          <a:p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komický dialog </a:t>
            </a:r>
            <a:r>
              <a:rPr lang="cs-CZ" dirty="0" err="1" smtClean="0"/>
              <a:t>Xanthii</a:t>
            </a:r>
            <a:r>
              <a:rPr lang="cs-CZ" dirty="0" smtClean="0"/>
              <a:t> a Dionýsa (1–34),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scéna s Heraklem u dveří (35–163),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krátká scéna s mrtvolou (164–180),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setkání s </a:t>
            </a:r>
            <a:r>
              <a:rPr lang="cs-CZ" dirty="0" err="1" smtClean="0"/>
              <a:t>Cháronem</a:t>
            </a:r>
            <a:r>
              <a:rPr lang="cs-CZ" dirty="0" smtClean="0"/>
              <a:t> (180–208),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cesta přes jezero a Dionýsova soutěž ve zpěvu se sborem žab (209–267),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žertování </a:t>
            </a:r>
            <a:r>
              <a:rPr lang="cs-CZ" dirty="0" err="1" smtClean="0"/>
              <a:t>Xanthii</a:t>
            </a:r>
            <a:r>
              <a:rPr lang="cs-CZ" dirty="0" smtClean="0"/>
              <a:t> s Dionýsem (268–315)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0429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47675"/>
            <a:ext cx="5181600" cy="596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6419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12660" y="620688"/>
            <a:ext cx="820891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HERAKLES: Then a breath of flutes will envelop you and you will behold a very beautiful light, like that of the sun up here, myrtle-groves, and happy bands of men and women, and much clapping of hands.</a:t>
            </a:r>
          </a:p>
          <a:p>
            <a:r>
              <a:rPr lang="en-US" sz="2000" dirty="0" smtClean="0"/>
              <a:t>DIONYSOS: Who are they?</a:t>
            </a:r>
          </a:p>
          <a:p>
            <a:r>
              <a:rPr lang="en-US" sz="2000" dirty="0" smtClean="0"/>
              <a:t>HERAKLES: These are </a:t>
            </a:r>
            <a:r>
              <a:rPr lang="en-US" sz="2000" b="1" dirty="0" smtClean="0"/>
              <a:t>the</a:t>
            </a:r>
            <a:r>
              <a:rPr lang="en-US" sz="2000" dirty="0" smtClean="0"/>
              <a:t> </a:t>
            </a:r>
            <a:r>
              <a:rPr lang="en-US" sz="2000" b="1" dirty="0" smtClean="0"/>
              <a:t>initiated</a:t>
            </a:r>
            <a:r>
              <a:rPr lang="en-US" sz="2000" dirty="0" smtClean="0"/>
              <a:t>. </a:t>
            </a:r>
            <a:endParaRPr lang="cs-CZ" sz="2000" dirty="0" smtClean="0"/>
          </a:p>
          <a:p>
            <a:pPr algn="r"/>
            <a:r>
              <a:rPr lang="en-US" dirty="0" smtClean="0"/>
              <a:t>(Frogs 154–8)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34" y="3022553"/>
            <a:ext cx="7975764" cy="336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8583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Agon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467544" y="1484784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ŽÁBY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988840"/>
            <a:ext cx="4392488" cy="245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2254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Parabáze (</a:t>
            </a:r>
            <a:r>
              <a:rPr lang="cs-CZ" i="1" dirty="0" err="1" smtClean="0"/>
              <a:t>parabasis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467544" y="1484784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ŽÁBY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26443"/>
            <a:ext cx="5535077" cy="2194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01845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Témata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332856"/>
          </a:xfrm>
        </p:spPr>
        <p:txBody>
          <a:bodyPr>
            <a:normAutofit/>
          </a:bodyPr>
          <a:lstStyle/>
          <a:p>
            <a:r>
              <a:rPr lang="cs-CZ" sz="2400" dirty="0" smtClean="0"/>
              <a:t>Mytologická burleska (př. </a:t>
            </a:r>
            <a:r>
              <a:rPr lang="cs-CZ" sz="2400" dirty="0" err="1" smtClean="0"/>
              <a:t>Kratinos</a:t>
            </a:r>
            <a:r>
              <a:rPr lang="cs-CZ" sz="2400" dirty="0" smtClean="0"/>
              <a:t>: </a:t>
            </a:r>
            <a:r>
              <a:rPr lang="cs-CZ" sz="2400" i="1" dirty="0" err="1" smtClean="0"/>
              <a:t>Dionysalexandros</a:t>
            </a:r>
            <a:r>
              <a:rPr lang="cs-CZ" sz="2400" dirty="0" smtClean="0"/>
              <a:t>)</a:t>
            </a:r>
          </a:p>
          <a:p>
            <a:r>
              <a:rPr lang="cs-CZ" sz="2400" dirty="0" smtClean="0"/>
              <a:t>Parodie tragédie (př. Aristofanes: </a:t>
            </a:r>
            <a:r>
              <a:rPr lang="cs-CZ" sz="2400" i="1" dirty="0" smtClean="0"/>
              <a:t>Bohatství</a:t>
            </a:r>
            <a:r>
              <a:rPr lang="cs-CZ" sz="2400" dirty="0" smtClean="0"/>
              <a:t>)</a:t>
            </a:r>
          </a:p>
          <a:p>
            <a:r>
              <a:rPr lang="cs-CZ" sz="2400" dirty="0" smtClean="0"/>
              <a:t>Utopie (př. Aristofanes: </a:t>
            </a:r>
            <a:r>
              <a:rPr lang="cs-CZ" sz="2400" i="1" dirty="0" smtClean="0"/>
              <a:t>Ptáci</a:t>
            </a:r>
            <a:r>
              <a:rPr lang="cs-CZ" sz="2400" dirty="0" smtClean="0"/>
              <a:t>)</a:t>
            </a:r>
          </a:p>
          <a:p>
            <a:r>
              <a:rPr lang="cs-CZ" sz="2400" dirty="0" smtClean="0"/>
              <a:t>Společenská </a:t>
            </a:r>
            <a:r>
              <a:rPr lang="cs-CZ" sz="2400" dirty="0"/>
              <a:t>a „kulturní“ </a:t>
            </a:r>
            <a:r>
              <a:rPr lang="cs-CZ" sz="2400" dirty="0" smtClean="0"/>
              <a:t>satira (př. Aristofanes: </a:t>
            </a:r>
            <a:r>
              <a:rPr lang="cs-CZ" sz="2400" i="1" dirty="0" smtClean="0"/>
              <a:t>Oblaka</a:t>
            </a:r>
            <a:r>
              <a:rPr lang="cs-CZ" sz="2400" dirty="0" smtClean="0"/>
              <a:t>)</a:t>
            </a:r>
          </a:p>
          <a:p>
            <a:r>
              <a:rPr lang="cs-CZ" sz="2400" dirty="0" smtClean="0"/>
              <a:t>Politická satira (hl. Aristofanes)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6475742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Nová </a:t>
            </a:r>
            <a:r>
              <a:rPr lang="cs-CZ" dirty="0" err="1" smtClean="0"/>
              <a:t>attická</a:t>
            </a:r>
            <a:r>
              <a:rPr lang="cs-CZ" dirty="0" smtClean="0"/>
              <a:t> komedie – </a:t>
            </a:r>
            <a:r>
              <a:rPr lang="cs-CZ" b="1" dirty="0" err="1" smtClean="0"/>
              <a:t>Menandros</a:t>
            </a:r>
            <a:endParaRPr lang="cs-CZ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809981" y="2132856"/>
            <a:ext cx="3762375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485022" y="2160177"/>
            <a:ext cx="4338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342–291 př. Kr., tvořil cca 30 let</a:t>
            </a:r>
            <a:endParaRPr lang="cs-CZ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297" y="3068960"/>
            <a:ext cx="4503535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16277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9556"/>
            <a:ext cx="3744416" cy="614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355976" y="382013"/>
            <a:ext cx="42484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1898 fragment </a:t>
            </a:r>
            <a:r>
              <a:rPr lang="cs-CZ" sz="2400" i="1" dirty="0" smtClean="0"/>
              <a:t>Rolníka</a:t>
            </a:r>
            <a:r>
              <a:rPr lang="cs-CZ" sz="2400" dirty="0" smtClean="0"/>
              <a:t> (87 v.);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1905 </a:t>
            </a:r>
            <a:r>
              <a:rPr lang="cs-CZ" sz="2400" b="1" dirty="0" smtClean="0"/>
              <a:t>kodex z Káhiry </a:t>
            </a:r>
            <a:r>
              <a:rPr lang="cs-CZ" sz="2400" dirty="0" smtClean="0"/>
              <a:t>(obr. s. 239): zhruba polovina hry </a:t>
            </a:r>
            <a:r>
              <a:rPr lang="cs-CZ" sz="2400" i="1" dirty="0" smtClean="0"/>
              <a:t>Znesvářené strany</a:t>
            </a:r>
            <a:r>
              <a:rPr lang="cs-CZ" sz="2400" dirty="0" smtClean="0"/>
              <a:t> a dvě dějství z </a:t>
            </a:r>
            <a:r>
              <a:rPr lang="cs-CZ" sz="2400" i="1" dirty="0" smtClean="0"/>
              <a:t>Dívky ze Samu </a:t>
            </a:r>
            <a:r>
              <a:rPr lang="cs-CZ" sz="2400" dirty="0" smtClean="0"/>
              <a:t>a </a:t>
            </a:r>
            <a:r>
              <a:rPr lang="cs-CZ" sz="2400" i="1" dirty="0" smtClean="0"/>
              <a:t>Ostříhané</a:t>
            </a:r>
            <a:r>
              <a:rPr lang="cs-CZ" sz="2400" dirty="0" smtClean="0"/>
              <a:t>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1957 </a:t>
            </a:r>
            <a:r>
              <a:rPr lang="cs-CZ" sz="2400" b="1" dirty="0" err="1" smtClean="0"/>
              <a:t>Bodmerský</a:t>
            </a:r>
            <a:r>
              <a:rPr lang="cs-CZ" sz="2400" b="1" dirty="0" smtClean="0"/>
              <a:t> kodex</a:t>
            </a:r>
            <a:r>
              <a:rPr lang="cs-CZ" sz="2400" dirty="0" smtClean="0"/>
              <a:t>: kompletní </a:t>
            </a:r>
            <a:r>
              <a:rPr lang="cs-CZ" sz="2400" i="1" dirty="0" smtClean="0"/>
              <a:t>Takový protiva</a:t>
            </a:r>
            <a:r>
              <a:rPr lang="cs-CZ" sz="2400" dirty="0" smtClean="0"/>
              <a:t>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1968 asi 100 v. ze hry </a:t>
            </a:r>
            <a:r>
              <a:rPr lang="cs-CZ" sz="2400" i="1" dirty="0" smtClean="0"/>
              <a:t>Dvojnásobný podvodník</a:t>
            </a:r>
            <a:r>
              <a:rPr lang="cs-CZ" sz="2400" dirty="0" smtClean="0"/>
              <a:t> (předloha </a:t>
            </a:r>
            <a:r>
              <a:rPr lang="cs-CZ" sz="2400" dirty="0" err="1" smtClean="0"/>
              <a:t>Plautových</a:t>
            </a:r>
            <a:r>
              <a:rPr lang="cs-CZ" sz="2400" dirty="0" smtClean="0"/>
              <a:t> </a:t>
            </a:r>
            <a:r>
              <a:rPr lang="cs-CZ" sz="2400" i="1" dirty="0" smtClean="0"/>
              <a:t>Dvou </a:t>
            </a:r>
            <a:r>
              <a:rPr lang="cs-CZ" sz="2400" i="1" dirty="0" err="1" smtClean="0"/>
              <a:t>Bakchid</a:t>
            </a:r>
            <a:r>
              <a:rPr lang="cs-CZ" sz="2400" dirty="0" smtClean="0"/>
              <a:t>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19065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67544" y="476672"/>
            <a:ext cx="8136904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I see some Pan-worshippers heading this way, to this very place, and they’re quite drunk as well. I don’t think it would be a good time to run into them.</a:t>
            </a:r>
          </a:p>
          <a:p>
            <a:pPr algn="r"/>
            <a:r>
              <a:rPr lang="en-US" i="1" dirty="0" err="1" smtClean="0"/>
              <a:t>Dyskolos</a:t>
            </a:r>
            <a:r>
              <a:rPr lang="en-US" dirty="0" smtClean="0"/>
              <a:t> (230–2)</a:t>
            </a:r>
            <a:endParaRPr lang="cs-CZ" dirty="0" smtClean="0"/>
          </a:p>
          <a:p>
            <a:pPr algn="r"/>
            <a:endParaRPr lang="cs-CZ" dirty="0"/>
          </a:p>
          <a:p>
            <a:r>
              <a:rPr lang="cs-CZ" dirty="0" err="1"/>
              <a:t>Sostratos</a:t>
            </a:r>
            <a:r>
              <a:rPr lang="cs-CZ" dirty="0"/>
              <a:t>, </a:t>
            </a:r>
            <a:r>
              <a:rPr lang="cs-CZ" dirty="0" err="1"/>
              <a:t>Nikeratos</a:t>
            </a:r>
            <a:r>
              <a:rPr lang="cs-CZ" dirty="0"/>
              <a:t>, </a:t>
            </a:r>
            <a:r>
              <a:rPr lang="cs-CZ" dirty="0" err="1"/>
              <a:t>Kleostratos</a:t>
            </a:r>
            <a:r>
              <a:rPr lang="cs-CZ" dirty="0"/>
              <a:t>, </a:t>
            </a:r>
            <a:r>
              <a:rPr lang="cs-CZ" dirty="0" err="1"/>
              <a:t>Smirines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2875930"/>
            <a:ext cx="3468687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2875930"/>
            <a:ext cx="560070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6602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8179492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315" y="2819400"/>
            <a:ext cx="49339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887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703263"/>
            <a:ext cx="8712200" cy="544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9963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693738"/>
            <a:ext cx="8474075" cy="546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534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908720"/>
            <a:ext cx="9107487" cy="51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2424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63688" y="98072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Archilochos</a:t>
            </a:r>
            <a:r>
              <a:rPr lang="cs-CZ" dirty="0" smtClean="0"/>
              <a:t> - ukázka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0972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ovéPole 1"/>
          <p:cNvSpPr txBox="1">
            <a:spLocks noChangeArrowheads="1"/>
          </p:cNvSpPr>
          <p:nvPr/>
        </p:nvSpPr>
        <p:spPr bwMode="auto">
          <a:xfrm>
            <a:off x="323850" y="260350"/>
            <a:ext cx="7920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200">
                <a:latin typeface="Palatino Linotype" pitchFamily="18" charset="0"/>
              </a:rPr>
              <a:t>Rustenovo schéma původu komedie</a:t>
            </a:r>
          </a:p>
        </p:txBody>
      </p:sp>
      <p:pic>
        <p:nvPicPr>
          <p:cNvPr id="15363" name="Obrázek 2" descr="Diagram RUSTENOVA schématu vývoje komed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" t="3851" r="3093" b="10110"/>
          <a:stretch>
            <a:fillRect/>
          </a:stretch>
        </p:blipFill>
        <p:spPr bwMode="auto">
          <a:xfrm>
            <a:off x="1187450" y="908050"/>
            <a:ext cx="65532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7892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863377"/>
          </a:xfrm>
        </p:spPr>
        <p:txBody>
          <a:bodyPr/>
          <a:lstStyle/>
          <a:p>
            <a:pPr eaLnBrk="1" hangingPunct="1"/>
            <a:r>
              <a:rPr lang="cs-CZ" altLang="cs-CZ" b="1" dirty="0" err="1" smtClean="0"/>
              <a:t>Attická</a:t>
            </a:r>
            <a:r>
              <a:rPr lang="cs-CZ" altLang="cs-CZ" b="1" dirty="0" smtClean="0"/>
              <a:t> komedie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340768"/>
            <a:ext cx="7772400" cy="1871786"/>
          </a:xfrm>
        </p:spPr>
        <p:txBody>
          <a:bodyPr/>
          <a:lstStyle/>
          <a:p>
            <a:pPr>
              <a:buNone/>
            </a:pPr>
            <a:r>
              <a:rPr lang="cs-CZ" altLang="cs-CZ" b="1" dirty="0" smtClean="0"/>
              <a:t>Stará: </a:t>
            </a:r>
            <a:r>
              <a:rPr lang="cs-CZ" dirty="0"/>
              <a:t>(486–ca. 385</a:t>
            </a:r>
            <a:r>
              <a:rPr lang="cs-CZ" dirty="0" smtClean="0"/>
              <a:t>) </a:t>
            </a:r>
            <a:r>
              <a:rPr lang="cs-CZ" altLang="cs-CZ" dirty="0" smtClean="0"/>
              <a:t>Aristofanes</a:t>
            </a:r>
            <a:endParaRPr lang="cs-CZ" altLang="cs-CZ" dirty="0" smtClean="0"/>
          </a:p>
          <a:p>
            <a:pPr eaLnBrk="1" hangingPunct="1">
              <a:buFontTx/>
              <a:buNone/>
            </a:pPr>
            <a:r>
              <a:rPr lang="cs-CZ" altLang="cs-CZ" b="1" dirty="0" smtClean="0"/>
              <a:t>Střední</a:t>
            </a:r>
            <a:r>
              <a:rPr lang="cs-CZ" altLang="cs-CZ" dirty="0" smtClean="0"/>
              <a:t>: ca. 400– ca. 320</a:t>
            </a:r>
            <a:endParaRPr lang="cs-CZ" altLang="cs-CZ" dirty="0" smtClean="0"/>
          </a:p>
          <a:p>
            <a:pPr eaLnBrk="1" hangingPunct="1">
              <a:buFontTx/>
              <a:buNone/>
            </a:pPr>
            <a:r>
              <a:rPr lang="cs-CZ" altLang="cs-CZ" b="1" dirty="0" smtClean="0"/>
              <a:t>Nová: </a:t>
            </a:r>
            <a:r>
              <a:rPr lang="cs-CZ" altLang="cs-CZ" dirty="0" smtClean="0"/>
              <a:t>(320–250) </a:t>
            </a:r>
            <a:r>
              <a:rPr lang="cs-CZ" altLang="cs-CZ" dirty="0" err="1" smtClean="0"/>
              <a:t>Menandros</a:t>
            </a: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88658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Aristofanes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683568" y="1052736"/>
            <a:ext cx="77374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 smtClean="0"/>
              <a:t>Kariéra: 427–ca 385</a:t>
            </a:r>
          </a:p>
          <a:p>
            <a:r>
              <a:rPr lang="cs-CZ" sz="2000" dirty="0" smtClean="0"/>
              <a:t>Komická triáda: Aristofanes, </a:t>
            </a:r>
            <a:r>
              <a:rPr lang="cs-CZ" sz="2000" dirty="0" err="1" smtClean="0"/>
              <a:t>Kratinos</a:t>
            </a:r>
            <a:r>
              <a:rPr lang="cs-CZ" sz="2000" dirty="0" smtClean="0"/>
              <a:t> (k.: 454–423), </a:t>
            </a:r>
            <a:r>
              <a:rPr lang="cs-CZ" sz="2000" dirty="0" err="1" smtClean="0"/>
              <a:t>Eupolis</a:t>
            </a:r>
            <a:r>
              <a:rPr lang="cs-CZ" sz="2000" dirty="0"/>
              <a:t> </a:t>
            </a:r>
            <a:r>
              <a:rPr lang="cs-CZ" sz="2000" dirty="0" smtClean="0"/>
              <a:t>(k.: 429–411)</a:t>
            </a:r>
          </a:p>
          <a:p>
            <a:r>
              <a:rPr lang="cs-CZ" sz="2000" dirty="0" smtClean="0"/>
              <a:t>X </a:t>
            </a:r>
            <a:r>
              <a:rPr lang="cs-CZ" sz="2000" dirty="0" err="1" smtClean="0"/>
              <a:t>Ferekrates</a:t>
            </a:r>
            <a:r>
              <a:rPr lang="cs-CZ" sz="2000" dirty="0" smtClean="0"/>
              <a:t>, </a:t>
            </a:r>
            <a:r>
              <a:rPr lang="cs-CZ" sz="2000" dirty="0" err="1" smtClean="0"/>
              <a:t>Krates</a:t>
            </a:r>
            <a:endParaRPr lang="cs-CZ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50" y="2276872"/>
            <a:ext cx="4920290" cy="437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140" y="2466802"/>
            <a:ext cx="3731075" cy="39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63524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1437</TotalTime>
  <Words>829</Words>
  <Application>Microsoft Office PowerPoint</Application>
  <PresentationFormat>Předvádění na obrazovce (4:3)</PresentationFormat>
  <Paragraphs>90</Paragraphs>
  <Slides>27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28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Attická komedie</vt:lpstr>
      <vt:lpstr>Aristofanes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Prolog</vt:lpstr>
      <vt:lpstr>Prezentace aplikace PowerPoint</vt:lpstr>
      <vt:lpstr>Agon</vt:lpstr>
      <vt:lpstr>Parabáze (parabasis)</vt:lpstr>
      <vt:lpstr>Témata</vt:lpstr>
      <vt:lpstr>Nová attická komedie – Menandros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Eliška</dc:creator>
  <cp:lastModifiedBy>Eliška</cp:lastModifiedBy>
  <cp:revision>22</cp:revision>
  <dcterms:created xsi:type="dcterms:W3CDTF">2015-11-29T21:04:11Z</dcterms:created>
  <dcterms:modified xsi:type="dcterms:W3CDTF">2015-11-30T21:01:36Z</dcterms:modified>
</cp:coreProperties>
</file>