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  <p:sldId id="269" r:id="rId15"/>
    <p:sldId id="271" r:id="rId16"/>
    <p:sldId id="277" r:id="rId17"/>
    <p:sldId id="270" r:id="rId18"/>
    <p:sldId id="278" r:id="rId19"/>
    <p:sldId id="279" r:id="rId20"/>
    <p:sldId id="280" r:id="rId21"/>
    <p:sldId id="281" r:id="rId22"/>
    <p:sldId id="283" r:id="rId23"/>
    <p:sldId id="284" r:id="rId24"/>
    <p:sldId id="285" r:id="rId25"/>
    <p:sldId id="282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25" autoAdjust="0"/>
  </p:normalViewPr>
  <p:slideViewPr>
    <p:cSldViewPr>
      <p:cViewPr varScale="1">
        <p:scale>
          <a:sx n="89" d="100"/>
          <a:sy n="89" d="100"/>
        </p:scale>
        <p:origin x="-10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CF5C2-9566-4C12-9762-3BADE77A4996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1DA3B-7C45-43F7-868F-3739C31B8F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89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1DA3B-7C45-43F7-868F-3739C31B8F0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05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52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22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908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45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34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10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18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38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99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91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08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5AF8-B11E-4453-A0C2-DE4FB75C65AE}" type="datetimeFigureOut">
              <a:rPr lang="cs-CZ" smtClean="0"/>
              <a:t>4.11.2015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4207E-0C03-44C4-82BB-A7851F1AB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26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/>
          <a:lstStyle/>
          <a:p>
            <a:r>
              <a:rPr lang="cs-CZ" b="1" dirty="0" smtClean="0"/>
              <a:t>Zábava romských dětí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140968"/>
            <a:ext cx="6400800" cy="175260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Mgr. Jana Poláková, Ph.D.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Moravské zemské muzeum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Etnografický ústav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59954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b="1" dirty="0" smtClean="0"/>
              <a:t>Hry napodobivé</a:t>
            </a:r>
          </a:p>
          <a:p>
            <a:pPr>
              <a:buFontTx/>
              <a:buChar char="-"/>
            </a:pPr>
            <a:r>
              <a:rPr lang="cs-CZ" dirty="0" smtClean="0"/>
              <a:t>na „jako by“, napodobování</a:t>
            </a:r>
          </a:p>
          <a:p>
            <a:pPr>
              <a:buFontTx/>
              <a:buChar char="-"/>
            </a:pPr>
            <a:r>
              <a:rPr lang="cs-CZ" dirty="0" smtClean="0"/>
              <a:t>maminka a tatínek (vymezení rolí v rodině) =&gt;</a:t>
            </a:r>
          </a:p>
          <a:p>
            <a:pPr>
              <a:buFontTx/>
              <a:buChar char="-"/>
            </a:pPr>
            <a:r>
              <a:rPr lang="cs-CZ" dirty="0" smtClean="0"/>
              <a:t>pracovní činnost (vaření, praní, nošení dříví)</a:t>
            </a:r>
          </a:p>
          <a:p>
            <a:pPr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alší postavy (dva „nepřátelské týmy“) málo časté</a:t>
            </a:r>
          </a:p>
          <a:p>
            <a:pPr>
              <a:buFontTx/>
              <a:buChar char="-"/>
            </a:pPr>
            <a:r>
              <a:rPr lang="cs-CZ" dirty="0" smtClean="0"/>
              <a:t>bydlení</a:t>
            </a:r>
          </a:p>
          <a:p>
            <a:pPr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aměstnání (prodávání)</a:t>
            </a:r>
          </a:p>
          <a:p>
            <a:pPr>
              <a:buFontTx/>
              <a:buChar char="-"/>
            </a:pPr>
            <a:r>
              <a:rPr lang="cs-CZ" dirty="0"/>
              <a:t>h</a:t>
            </a:r>
            <a:r>
              <a:rPr lang="cs-CZ" dirty="0" smtClean="0"/>
              <a:t>ry na písku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5"/>
            <a:ext cx="9144000" cy="60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36062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2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53"/>
            <a:ext cx="9144000" cy="60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2223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3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5" y="260648"/>
            <a:ext cx="9148355" cy="609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89560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cs-CZ" b="1" dirty="0" smtClean="0"/>
              <a:t>Klidné hry</a:t>
            </a:r>
          </a:p>
          <a:p>
            <a:pPr>
              <a:buFontTx/>
              <a:buChar char="-"/>
            </a:pPr>
            <a:r>
              <a:rPr lang="cs-CZ" dirty="0" smtClean="0"/>
              <a:t>minimálně (snad s výjimkou PC)</a:t>
            </a:r>
          </a:p>
          <a:p>
            <a:pPr>
              <a:buFontTx/>
              <a:buChar char="-"/>
            </a:pPr>
            <a:r>
              <a:rPr lang="cs-CZ" dirty="0"/>
              <a:t>t</a:t>
            </a:r>
            <a:r>
              <a:rPr lang="cs-CZ" dirty="0" smtClean="0"/>
              <a:t>éměř absence deskových a logických her</a:t>
            </a:r>
          </a:p>
          <a:p>
            <a:pPr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aretní hry</a:t>
            </a:r>
          </a:p>
          <a:p>
            <a:pPr>
              <a:buFontTx/>
              <a:buChar char="-"/>
            </a:pPr>
            <a:r>
              <a:rPr lang="cs-CZ" dirty="0" smtClean="0"/>
              <a:t>kostky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5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2977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2" y="332656"/>
            <a:ext cx="9163962" cy="608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37003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5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7"/>
            <a:ext cx="9144000" cy="60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8735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Pohybové hry</a:t>
            </a:r>
          </a:p>
          <a:p>
            <a:pPr>
              <a:buFontTx/>
              <a:buChar char="-"/>
            </a:pPr>
            <a:r>
              <a:rPr lang="cs-CZ" dirty="0" smtClean="0"/>
              <a:t>rozdíl mezi městským a venkovským prostředím (možnosti, pomůcky, flexibilita)</a:t>
            </a:r>
          </a:p>
          <a:p>
            <a:pPr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ednoduchá pravidla</a:t>
            </a:r>
          </a:p>
          <a:p>
            <a:pPr>
              <a:buFontTx/>
              <a:buChar char="-"/>
            </a:pPr>
            <a:r>
              <a:rPr lang="cs-CZ" dirty="0" smtClean="0"/>
              <a:t>některé momenty odlišné od majority (ctění vůdců i pravidel, fair play, proměnlivé složení party)</a:t>
            </a:r>
          </a:p>
          <a:p>
            <a:pPr>
              <a:buFontTx/>
              <a:buChar char="-"/>
            </a:pPr>
            <a:r>
              <a:rPr lang="cs-CZ" dirty="0" smtClean="0"/>
              <a:t>míčové hry (vybíjená, fotbal, „jedenáctka“)</a:t>
            </a:r>
          </a:p>
          <a:p>
            <a:pPr>
              <a:buFontTx/>
              <a:buChar char="-"/>
            </a:pPr>
            <a:r>
              <a:rPr lang="cs-CZ" dirty="0" smtClean="0"/>
              <a:t>schovávaná, honěná (absence rozpočítadel)</a:t>
            </a:r>
          </a:p>
          <a:p>
            <a:pPr>
              <a:buFontTx/>
              <a:buChar char="-"/>
            </a:pPr>
            <a:r>
              <a:rPr lang="cs-CZ" dirty="0" smtClean="0"/>
              <a:t>skákací (guma, panák, švihadlo)</a:t>
            </a:r>
          </a:p>
          <a:p>
            <a:pPr>
              <a:buFontTx/>
              <a:buChar char="-"/>
            </a:pPr>
            <a:r>
              <a:rPr lang="cs-CZ" dirty="0" smtClean="0"/>
              <a:t>cvičení a </a:t>
            </a:r>
            <a:r>
              <a:rPr lang="cs-CZ" dirty="0" err="1" smtClean="0"/>
              <a:t>prolízačky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piga</a:t>
            </a: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4" name="Picture 2" descr="04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5"/>
            <a:ext cx="9144000" cy="60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896" y="6488668"/>
            <a:ext cx="442404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© Český rozhlas on-line, foto: J. Šustová</a:t>
            </a:r>
            <a:endParaRPr lang="cs-CZ" dirty="0"/>
          </a:p>
        </p:txBody>
      </p:sp>
      <p:pic>
        <p:nvPicPr>
          <p:cNvPr id="7" name="Picture 2" descr="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7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  <p:pic>
        <p:nvPicPr>
          <p:cNvPr id="9" name="Picture 2" descr="09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"/>
          <a:stretch>
            <a:fillRect/>
          </a:stretch>
        </p:blipFill>
        <p:spPr bwMode="auto">
          <a:xfrm>
            <a:off x="0" y="-1"/>
            <a:ext cx="4716016" cy="686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10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b="6920"/>
          <a:stretch>
            <a:fillRect/>
          </a:stretch>
        </p:blipFill>
        <p:spPr bwMode="auto">
          <a:xfrm>
            <a:off x="4716016" y="-3374"/>
            <a:ext cx="4333499" cy="686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0" y="6481517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  <p:pic>
        <p:nvPicPr>
          <p:cNvPr id="13" name="Picture 2" descr="13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385"/>
            <a:ext cx="9144000" cy="60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-1815" y="6484803"/>
            <a:ext cx="442586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© Český rozhlas on-line, foto: J. Šustová</a:t>
            </a:r>
            <a:endParaRPr lang="cs-CZ" dirty="0"/>
          </a:p>
        </p:txBody>
      </p:sp>
      <p:pic>
        <p:nvPicPr>
          <p:cNvPr id="15" name="Picture 2" descr="16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0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1902" y="6499290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  <p:pic>
        <p:nvPicPr>
          <p:cNvPr id="17" name="Picture 2" descr="07"/>
          <p:cNvPicPr>
            <a:picLocks noChangeAspect="1" noChangeArrowheads="1"/>
          </p:cNvPicPr>
          <p:nvPr/>
        </p:nvPicPr>
        <p:blipFill>
          <a:blip r:embed="rId9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45" y="332656"/>
            <a:ext cx="919206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-8965" y="6499290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43174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cs-CZ" b="1" dirty="0" smtClean="0"/>
              <a:t>Hračky romských dětí</a:t>
            </a:r>
          </a:p>
          <a:p>
            <a:pPr>
              <a:buFontTx/>
              <a:buChar char="-"/>
            </a:pPr>
            <a:r>
              <a:rPr lang="cs-CZ" dirty="0" smtClean="0"/>
              <a:t>ve větším množství poslední 2-3 generace</a:t>
            </a:r>
          </a:p>
          <a:p>
            <a:pPr>
              <a:buFontTx/>
              <a:buChar char="-"/>
            </a:pPr>
            <a:r>
              <a:rPr lang="cs-CZ" dirty="0"/>
              <a:t>m</a:t>
            </a:r>
            <a:r>
              <a:rPr lang="cs-CZ" dirty="0" smtClean="0"/>
              <a:t>ajetek (téměř) všech</a:t>
            </a:r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anenky</a:t>
            </a:r>
          </a:p>
          <a:p>
            <a:pPr>
              <a:buFontTx/>
              <a:buChar char="-"/>
            </a:pPr>
            <a:r>
              <a:rPr lang="cs-CZ" dirty="0"/>
              <a:t>a</a:t>
            </a:r>
            <a:r>
              <a:rPr lang="cs-CZ" dirty="0" smtClean="0"/>
              <a:t>utíčka</a:t>
            </a:r>
          </a:p>
          <a:p>
            <a:pPr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portovní vybavení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17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MRK 353_08  (2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r="19885"/>
          <a:stretch/>
        </p:blipFill>
        <p:spPr bwMode="auto">
          <a:xfrm>
            <a:off x="3829723" y="36026"/>
            <a:ext cx="5314278" cy="519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MRK 40_2005 (3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9943" r="2759" b="9943"/>
          <a:stretch/>
        </p:blipFill>
        <p:spPr bwMode="auto">
          <a:xfrm>
            <a:off x="0" y="260648"/>
            <a:ext cx="462578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dirty="0" smtClean="0"/>
              <a:t>© </a:t>
            </a:r>
            <a:r>
              <a:rPr lang="cs-CZ" dirty="0" smtClean="0"/>
              <a:t>Sbírka </a:t>
            </a:r>
            <a:r>
              <a:rPr lang="cs-CZ" dirty="0"/>
              <a:t>Muzea romské </a:t>
            </a:r>
            <a:r>
              <a:rPr lang="cs-CZ" dirty="0" smtClean="0"/>
              <a:t>kultury, fond vybavení romského interiéru, MRK 40/2005 a MRK 353/08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97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Romská rodina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Nejdůležitější prvek života</a:t>
            </a:r>
          </a:p>
          <a:p>
            <a:r>
              <a:rPr lang="cs-CZ" dirty="0" smtClean="0"/>
              <a:t>Nerovnoprávné postavení jednotlivých osob</a:t>
            </a:r>
          </a:p>
          <a:p>
            <a:r>
              <a:rPr lang="cs-CZ" dirty="0" smtClean="0"/>
              <a:t>Společné rozhodování, prožívání</a:t>
            </a:r>
          </a:p>
          <a:p>
            <a:endParaRPr lang="cs-CZ" dirty="0"/>
          </a:p>
          <a:p>
            <a:r>
              <a:rPr lang="cs-CZ" b="1" dirty="0" smtClean="0"/>
              <a:t>Děti v romské rodině</a:t>
            </a:r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očet dětí</a:t>
            </a:r>
          </a:p>
          <a:p>
            <a:pPr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ejich budoucí přínos do rodiny</a:t>
            </a:r>
          </a:p>
          <a:p>
            <a:pPr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oučást rodiny – oddělené a společné činnosti, dětská práce</a:t>
            </a:r>
          </a:p>
        </p:txBody>
      </p:sp>
    </p:spTree>
    <p:extLst>
      <p:ext uri="{BB962C8B-B14F-4D97-AF65-F5344CB8AC3E}">
        <p14:creationId xmlns:p14="http://schemas.microsoft.com/office/powerpoint/2010/main" val="18585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591"/>
            <a:ext cx="9108848" cy="605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8150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b="1" dirty="0" smtClean="0"/>
              <a:t>Další zábavy</a:t>
            </a:r>
          </a:p>
          <a:p>
            <a:pPr>
              <a:buFontTx/>
              <a:buChar char="-"/>
            </a:pPr>
            <a:r>
              <a:rPr lang="cs-CZ" dirty="0" smtClean="0"/>
              <a:t>často se účastní i dospělí</a:t>
            </a:r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odle ročního období</a:t>
            </a:r>
          </a:p>
          <a:p>
            <a:pPr>
              <a:buFontTx/>
              <a:buChar char="-"/>
            </a:pPr>
            <a:r>
              <a:rPr lang="cs-CZ" dirty="0"/>
              <a:t>r</a:t>
            </a:r>
            <a:r>
              <a:rPr lang="cs-CZ" dirty="0" smtClean="0"/>
              <a:t>ošťárny, škádlení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18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Literatura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Kaleja, Martin – Knejp, Jan (</a:t>
            </a:r>
            <a:r>
              <a:rPr lang="cs-CZ" b="1" dirty="0" err="1" smtClean="0"/>
              <a:t>eds</a:t>
            </a:r>
            <a:r>
              <a:rPr lang="cs-CZ" b="1" dirty="0" smtClean="0"/>
              <a:t>.)</a:t>
            </a:r>
            <a:r>
              <a:rPr lang="cs-CZ" dirty="0" smtClean="0"/>
              <a:t>: Mluvme o Romech. Aven </a:t>
            </a:r>
            <a:r>
              <a:rPr lang="cs-CZ" dirty="0" err="1" smtClean="0"/>
              <a:t>vakeras</a:t>
            </a:r>
            <a:r>
              <a:rPr lang="cs-CZ" dirty="0" smtClean="0"/>
              <a:t> pal o Roma.  Ostrava: Ostravská univerzita, 2009.</a:t>
            </a:r>
          </a:p>
          <a:p>
            <a:r>
              <a:rPr lang="cs-CZ" b="1" dirty="0" smtClean="0"/>
              <a:t>Eliášová, Irena</a:t>
            </a:r>
            <a:r>
              <a:rPr lang="cs-CZ" dirty="0" smtClean="0"/>
              <a:t>: Naše osada. Smutné, veselé i tajemné příběhy Romů. Liberec: Krajská vědecká knihovna v Liberci, 2008.</a:t>
            </a:r>
          </a:p>
          <a:p>
            <a:r>
              <a:rPr lang="cs-CZ" b="1" dirty="0" smtClean="0"/>
              <a:t>Horváthová, Jana (</a:t>
            </a:r>
            <a:r>
              <a:rPr lang="cs-CZ" b="1" dirty="0" err="1" smtClean="0"/>
              <a:t>ed</a:t>
            </a:r>
            <a:r>
              <a:rPr lang="cs-CZ" b="1" dirty="0" smtClean="0"/>
              <a:t>.)</a:t>
            </a:r>
            <a:r>
              <a:rPr lang="cs-CZ" dirty="0" smtClean="0"/>
              <a:t>: Memoáry romských žen. Karolína – cesta životem v cikánském voze. Karolína Kozáková. Elina – sága rodu Holomků. Brno: Muzeum romské kultury v Brně, o. p. s., 2004.</a:t>
            </a:r>
          </a:p>
        </p:txBody>
      </p:sp>
    </p:spTree>
    <p:extLst>
      <p:ext uri="{BB962C8B-B14F-4D97-AF65-F5344CB8AC3E}">
        <p14:creationId xmlns:p14="http://schemas.microsoft.com/office/powerpoint/2010/main" val="14312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88632"/>
          </a:xfrm>
        </p:spPr>
        <p:txBody>
          <a:bodyPr>
            <a:noAutofit/>
          </a:bodyPr>
          <a:lstStyle/>
          <a:p>
            <a:r>
              <a:rPr lang="cs-CZ" sz="3000" b="1" dirty="0" smtClean="0"/>
              <a:t>Lacková, Elena</a:t>
            </a:r>
            <a:r>
              <a:rPr lang="cs-CZ" sz="3000" dirty="0" smtClean="0"/>
              <a:t>: Narodila jsem se pod šťastnou hvězdou. Praha: Triáda, 1997.</a:t>
            </a:r>
            <a:r>
              <a:rPr lang="cs-CZ" sz="3000" b="1" dirty="0" smtClean="0"/>
              <a:t> </a:t>
            </a:r>
          </a:p>
          <a:p>
            <a:r>
              <a:rPr lang="cs-CZ" sz="3000" b="1" dirty="0" smtClean="0"/>
              <a:t>O Roma </a:t>
            </a:r>
            <a:r>
              <a:rPr lang="cs-CZ" sz="3000" b="1" dirty="0" err="1" smtClean="0"/>
              <a:t>vakeren</a:t>
            </a:r>
            <a:r>
              <a:rPr lang="cs-CZ" sz="3000" b="1" dirty="0" smtClean="0"/>
              <a:t> pal e </a:t>
            </a:r>
            <a:r>
              <a:rPr lang="cs-CZ" sz="3000" b="1" dirty="0" err="1" smtClean="0"/>
              <a:t>fameľija</a:t>
            </a:r>
            <a:r>
              <a:rPr lang="cs-CZ" sz="3000" b="1" dirty="0" smtClean="0"/>
              <a:t>. Roma </a:t>
            </a:r>
            <a:r>
              <a:rPr lang="cs-CZ" sz="3000" b="1" dirty="0" err="1" smtClean="0"/>
              <a:t>vekeren</a:t>
            </a:r>
            <a:r>
              <a:rPr lang="cs-CZ" sz="3000" b="1" dirty="0" smtClean="0"/>
              <a:t> upral o </a:t>
            </a:r>
            <a:r>
              <a:rPr lang="cs-CZ" sz="3000" b="1" dirty="0" err="1" smtClean="0"/>
              <a:t>čaládo</a:t>
            </a:r>
            <a:r>
              <a:rPr lang="cs-CZ" sz="3000" b="1" dirty="0" smtClean="0"/>
              <a:t>. E Rom </a:t>
            </a:r>
            <a:r>
              <a:rPr lang="cs-CZ" sz="3000" b="1" dirty="0" err="1" smtClean="0"/>
              <a:t>vorbin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pa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čaládo</a:t>
            </a:r>
            <a:r>
              <a:rPr lang="cs-CZ" sz="3000" b="1" dirty="0" smtClean="0"/>
              <a:t>. Výpovědi o rodině v komunitě slovenských, maďarských a olašských Romů.</a:t>
            </a:r>
            <a:r>
              <a:rPr lang="cs-CZ" sz="3000" dirty="0" smtClean="0"/>
              <a:t> Romano </a:t>
            </a:r>
            <a:r>
              <a:rPr lang="cs-CZ" sz="3000" dirty="0" err="1" smtClean="0"/>
              <a:t>džaniben</a:t>
            </a:r>
            <a:r>
              <a:rPr lang="cs-CZ" sz="3000" dirty="0" smtClean="0"/>
              <a:t> 3, 1996, č. 1–2, s. 3–12.</a:t>
            </a:r>
          </a:p>
          <a:p>
            <a:r>
              <a:rPr lang="cs-CZ" sz="3000" b="1" dirty="0" smtClean="0"/>
              <a:t>Oswald, Karel</a:t>
            </a:r>
            <a:r>
              <a:rPr lang="cs-CZ" sz="3000" dirty="0" smtClean="0"/>
              <a:t>: Dávné vzpomínky. Marnost nad marnost, ale jak krásná… Brno: Šimon Ryšavý, 2010.</a:t>
            </a:r>
          </a:p>
        </p:txBody>
      </p:sp>
    </p:spTree>
    <p:extLst>
      <p:ext uri="{BB962C8B-B14F-4D97-AF65-F5344CB8AC3E}">
        <p14:creationId xmlns:p14="http://schemas.microsoft.com/office/powerpoint/2010/main" val="4115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r>
              <a:rPr lang="cs-CZ" sz="3000" b="1" dirty="0"/>
              <a:t>Palubová, Zuzana</a:t>
            </a:r>
            <a:r>
              <a:rPr lang="cs-CZ" sz="3000" dirty="0"/>
              <a:t>: </a:t>
            </a:r>
            <a:r>
              <a:rPr lang="cs-CZ" sz="3000" dirty="0" err="1"/>
              <a:t>Okamihy</a:t>
            </a:r>
            <a:r>
              <a:rPr lang="cs-CZ" sz="3000" dirty="0"/>
              <a:t> (</a:t>
            </a:r>
            <a:r>
              <a:rPr lang="cs-CZ" sz="3000" dirty="0" err="1"/>
              <a:t>zo</a:t>
            </a:r>
            <a:r>
              <a:rPr lang="cs-CZ" sz="3000" dirty="0"/>
              <a:t> života mladých </a:t>
            </a:r>
            <a:r>
              <a:rPr lang="cs-CZ" sz="3000" dirty="0" err="1"/>
              <a:t>Rómov</a:t>
            </a:r>
            <a:r>
              <a:rPr lang="cs-CZ" sz="3000" dirty="0"/>
              <a:t> v </a:t>
            </a:r>
            <a:r>
              <a:rPr lang="cs-CZ" sz="3000" dirty="0" err="1"/>
              <a:t>Čakajovciach</a:t>
            </a:r>
            <a:r>
              <a:rPr lang="cs-CZ" sz="3000" dirty="0"/>
              <a:t>). Národopisná revue 12, 2002, č. 2, s. 79–84.</a:t>
            </a:r>
          </a:p>
          <a:p>
            <a:r>
              <a:rPr lang="cs-CZ" sz="3000" b="1" dirty="0" err="1"/>
              <a:t>Scheinostová</a:t>
            </a:r>
            <a:r>
              <a:rPr lang="cs-CZ" sz="3000" b="1" dirty="0"/>
              <a:t>, Alena</a:t>
            </a:r>
            <a:r>
              <a:rPr lang="cs-CZ" sz="3000" dirty="0"/>
              <a:t>: Krajina slov a krajina citu – nad romskými říkadly. Romano </a:t>
            </a:r>
            <a:r>
              <a:rPr lang="cs-CZ" sz="3000" dirty="0" err="1"/>
              <a:t>džaniben</a:t>
            </a:r>
            <a:r>
              <a:rPr lang="cs-CZ" sz="3000" dirty="0"/>
              <a:t>, 2005, č. </a:t>
            </a:r>
            <a:r>
              <a:rPr lang="cs-CZ" sz="3000" dirty="0" err="1"/>
              <a:t>ňilaj</a:t>
            </a:r>
            <a:r>
              <a:rPr lang="cs-CZ" sz="3000" dirty="0"/>
              <a:t>, s. 136–143.</a:t>
            </a:r>
          </a:p>
          <a:p>
            <a:r>
              <a:rPr lang="cs-CZ" sz="3000" b="1" dirty="0" smtClean="0"/>
              <a:t>Stojka, </a:t>
            </a:r>
            <a:r>
              <a:rPr lang="cs-CZ" sz="3000" b="1" dirty="0" err="1" smtClean="0"/>
              <a:t>Ceija</a:t>
            </a:r>
            <a:r>
              <a:rPr lang="cs-CZ" sz="3000" dirty="0" smtClean="0"/>
              <a:t>: Žijeme ve skrytu. Vyprávění rakouské Romky. Praha: Argo, 2008.</a:t>
            </a:r>
          </a:p>
          <a:p>
            <a:r>
              <a:rPr lang="cs-CZ" sz="3000" b="1" dirty="0" err="1"/>
              <a:t>Žoltákovi</a:t>
            </a:r>
            <a:r>
              <a:rPr lang="cs-CZ" sz="3000" b="1" dirty="0"/>
              <a:t>, Ladislav a Bára</a:t>
            </a:r>
            <a:r>
              <a:rPr lang="cs-CZ" sz="3000" dirty="0"/>
              <a:t>: Dětská hra „</a:t>
            </a:r>
            <a:r>
              <a:rPr lang="cs-CZ" sz="3000" dirty="0" err="1"/>
              <a:t>piga</a:t>
            </a:r>
            <a:r>
              <a:rPr lang="cs-CZ" sz="3000" dirty="0"/>
              <a:t>“. Romano </a:t>
            </a:r>
            <a:r>
              <a:rPr lang="cs-CZ" sz="3000" dirty="0" err="1"/>
              <a:t>džaniben</a:t>
            </a:r>
            <a:r>
              <a:rPr lang="cs-CZ" sz="3000" dirty="0"/>
              <a:t> 2, 1995, č. 3, s. 23–24</a:t>
            </a:r>
            <a:r>
              <a:rPr lang="cs-CZ" sz="3000" dirty="0" smtClean="0"/>
              <a:t>.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42544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Děkuji za pozornost!</a:t>
            </a:r>
            <a:endParaRPr lang="cs-CZ" b="1" dirty="0"/>
          </a:p>
        </p:txBody>
      </p:sp>
      <p:pic>
        <p:nvPicPr>
          <p:cNvPr id="5" name="Picture 5" descr="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5259"/>
            <a:ext cx="7885856" cy="525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3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9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0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183758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581"/>
            <a:ext cx="9144000" cy="61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665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Výchova romských dětí</a:t>
            </a:r>
          </a:p>
          <a:p>
            <a:pPr>
              <a:buFontTx/>
              <a:buChar char="-"/>
            </a:pPr>
            <a:r>
              <a:rPr lang="cs-CZ" dirty="0" smtClean="0"/>
              <a:t>pozice matky, otce a dalších osob: prarodiče, starší sourozenci</a:t>
            </a:r>
          </a:p>
          <a:p>
            <a:pPr>
              <a:buFontTx/>
              <a:buChar char="-"/>
            </a:pPr>
            <a:r>
              <a:rPr lang="cs-CZ" dirty="0"/>
              <a:t>m</a:t>
            </a:r>
            <a:r>
              <a:rPr lang="cs-CZ" dirty="0" smtClean="0"/>
              <a:t>ůže dělat vše x plánování, dodržování řádu</a:t>
            </a:r>
          </a:p>
          <a:p>
            <a:pPr>
              <a:buFontTx/>
              <a:buChar char="-"/>
            </a:pPr>
            <a:r>
              <a:rPr lang="cs-CZ" dirty="0"/>
              <a:t>m</a:t>
            </a:r>
            <a:r>
              <a:rPr lang="cs-CZ" dirty="0" smtClean="0"/>
              <a:t>usí mít vše x odkládání požitků, trpělivost</a:t>
            </a:r>
          </a:p>
          <a:p>
            <a:pPr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oběstačnost x závislost na ostatních, fixace</a:t>
            </a:r>
          </a:p>
          <a:p>
            <a:pPr>
              <a:buFontTx/>
              <a:buChar char="-"/>
            </a:pPr>
            <a:r>
              <a:rPr lang="cs-CZ" dirty="0"/>
              <a:t>o</a:t>
            </a:r>
            <a:r>
              <a:rPr lang="cs-CZ" dirty="0" smtClean="0"/>
              <a:t>dpozorování činnosti x jemná motorika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smtClean="0"/>
              <a:t>Vztah dětí a rodičů</a:t>
            </a:r>
          </a:p>
          <a:p>
            <a:pPr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 1 roku dítěte absolutní</a:t>
            </a:r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řevzetí výchovy sourozenci</a:t>
            </a:r>
          </a:p>
          <a:p>
            <a:pPr>
              <a:buFontTx/>
              <a:buChar char="-"/>
            </a:pPr>
            <a:r>
              <a:rPr lang="cs-CZ" dirty="0"/>
              <a:t>a</a:t>
            </a:r>
            <a:r>
              <a:rPr lang="cs-CZ" dirty="0" smtClean="0"/>
              <a:t>bsence společných zážitků, her</a:t>
            </a:r>
          </a:p>
          <a:p>
            <a:pPr>
              <a:buFontTx/>
              <a:buChar char="-"/>
            </a:pPr>
            <a:r>
              <a:rPr lang="cs-CZ" dirty="0"/>
              <a:t>f</a:t>
            </a:r>
            <a:r>
              <a:rPr lang="cs-CZ" dirty="0" smtClean="0"/>
              <a:t>yzické tresty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84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9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9493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6488668"/>
            <a:ext cx="435388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cs-CZ" dirty="0" smtClean="0"/>
              <a:t>© Nesbírková </a:t>
            </a:r>
            <a:r>
              <a:rPr lang="cs-CZ" dirty="0"/>
              <a:t>kolekce Muzea romské kultury</a:t>
            </a:r>
          </a:p>
        </p:txBody>
      </p:sp>
    </p:spTree>
    <p:extLst>
      <p:ext uri="{BB962C8B-B14F-4D97-AF65-F5344CB8AC3E}">
        <p14:creationId xmlns:p14="http://schemas.microsoft.com/office/powerpoint/2010/main" val="6844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7" y="332656"/>
            <a:ext cx="9164317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120" y="6488668"/>
            <a:ext cx="442586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© Český rozhlas on-line, foto: J. Šustová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5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1084982"/>
          </a:xfrm>
        </p:spPr>
        <p:txBody>
          <a:bodyPr/>
          <a:lstStyle/>
          <a:p>
            <a:r>
              <a:rPr lang="cs-CZ" dirty="0" smtClean="0"/>
              <a:t>Hry romských dětí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je to hrát si?</a:t>
            </a:r>
          </a:p>
          <a:p>
            <a:endParaRPr lang="cs-CZ" dirty="0" smtClean="0"/>
          </a:p>
          <a:p>
            <a:r>
              <a:rPr lang="cs-CZ" b="1" dirty="0" smtClean="0"/>
              <a:t>Herní prostředí</a:t>
            </a:r>
          </a:p>
          <a:p>
            <a:pPr>
              <a:buFontTx/>
              <a:buChar char="-"/>
            </a:pPr>
            <a:r>
              <a:rPr lang="cs-CZ" dirty="0"/>
              <a:t>m</a:t>
            </a:r>
            <a:r>
              <a:rPr lang="cs-CZ" dirty="0" smtClean="0"/>
              <a:t>inimálně v uzavřených prostorách</a:t>
            </a:r>
          </a:p>
          <a:p>
            <a:pPr>
              <a:buFontTx/>
              <a:buChar char="-"/>
            </a:pPr>
            <a:r>
              <a:rPr lang="cs-CZ" dirty="0"/>
              <a:t>b</a:t>
            </a:r>
            <a:r>
              <a:rPr lang="cs-CZ" dirty="0" smtClean="0"/>
              <a:t>ezpečnost</a:t>
            </a:r>
          </a:p>
          <a:p>
            <a:pPr>
              <a:buFontTx/>
              <a:buChar char="-"/>
            </a:pPr>
            <a:r>
              <a:rPr lang="cs-CZ" dirty="0"/>
              <a:t>h</a:t>
            </a:r>
            <a:r>
              <a:rPr lang="cs-CZ" dirty="0" smtClean="0"/>
              <a:t>erní pomůcky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39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5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" y="332656"/>
            <a:ext cx="9144000" cy="60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120" y="6488668"/>
            <a:ext cx="442586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© Český rozhlas on-line, foto: J. Šustová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5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527</Words>
  <Application>Microsoft Office PowerPoint</Application>
  <PresentationFormat>Předvádění na obrazovce (4:3)</PresentationFormat>
  <Paragraphs>99</Paragraphs>
  <Slides>25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systému Office</vt:lpstr>
      <vt:lpstr>Zábava romských dětí</vt:lpstr>
      <vt:lpstr>Romská rodina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Hry romských dětí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Literatura</vt:lpstr>
      <vt:lpstr>Prezentace aplikace PowerPoint</vt:lpstr>
      <vt:lpstr>Prezentace aplikace PowerPoint</vt:lpstr>
      <vt:lpstr>Děkuji za pozornost!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Zábava romských dětí</dc:title>
  <dc:creator>mzm</dc:creator>
  <cp:lastModifiedBy>mzm</cp:lastModifiedBy>
  <cp:revision>16</cp:revision>
  <dcterms:created xsi:type="dcterms:W3CDTF">2015-11-04T09:37:38Z</dcterms:created>
  <dcterms:modified xsi:type="dcterms:W3CDTF">2015-11-04T12:29:42Z</dcterms:modified>
</cp:coreProperties>
</file>