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8" r:id="rId2"/>
    <p:sldId id="461" r:id="rId3"/>
    <p:sldId id="459" r:id="rId4"/>
    <p:sldId id="460" r:id="rId5"/>
    <p:sldId id="462" r:id="rId6"/>
    <p:sldId id="268" r:id="rId7"/>
    <p:sldId id="464" r:id="rId8"/>
    <p:sldId id="265" r:id="rId9"/>
    <p:sldId id="465" r:id="rId10"/>
    <p:sldId id="451" r:id="rId11"/>
    <p:sldId id="466" r:id="rId12"/>
    <p:sldId id="456" r:id="rId13"/>
    <p:sldId id="467" r:id="rId14"/>
    <p:sldId id="469" r:id="rId15"/>
    <p:sldId id="470" r:id="rId16"/>
    <p:sldId id="471" r:id="rId17"/>
    <p:sldId id="453" r:id="rId18"/>
    <p:sldId id="472" r:id="rId19"/>
    <p:sldId id="285" r:id="rId20"/>
    <p:sldId id="454" r:id="rId21"/>
    <p:sldId id="473" r:id="rId22"/>
    <p:sldId id="457" r:id="rId23"/>
    <p:sldId id="474" r:id="rId24"/>
    <p:sldId id="475" r:id="rId25"/>
    <p:sldId id="476" r:id="rId26"/>
    <p:sldId id="477" r:id="rId27"/>
    <p:sldId id="478" r:id="rId28"/>
    <p:sldId id="482" r:id="rId29"/>
    <p:sldId id="479" r:id="rId30"/>
    <p:sldId id="481" r:id="rId31"/>
    <p:sldId id="480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1209-9CA8-45B3-A8CA-11E87B74CF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56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EC8A-948B-41AF-A531-E61AAAFC25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90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81AC-FBEE-490F-B0DD-C6ADB406D9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9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134C-CFB5-4B88-9214-BC320D01BE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51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46D8-F334-4543-8668-CA10AE9F56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61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36291-60CC-4919-AB42-E267479CDF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14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7D64-3180-456C-9072-8F497F90A4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48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D7BF1-0553-47FB-8CDC-2293CB9EF8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97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1DFE-D283-4A1B-86BE-3ADBC44053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45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3949-657F-41B9-B609-80B4147550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75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D019-13B4-4164-862D-67021C30F6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66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46D8F-C317-4CF7-A263-33F9FF0FBC1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40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Pravlast Indie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K raným romským dějinám neexistují archeologické ani písemné prameny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Písemné prameny k romské historii jsou psané pohledem majoritní společnosti =&gt; nutná kritičnost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>
              <a:latin typeface="+mj-lt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cs-CZ" sz="2400" dirty="0">
                <a:latin typeface="+mj-lt"/>
              </a:rPr>
              <a:t>Pravlast Romů byla řadu století ovlivňována neznalostí a spekulacemi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4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sz="2800" dirty="0"/>
          </a:p>
        </p:txBody>
      </p:sp>
      <p:pic>
        <p:nvPicPr>
          <p:cNvPr id="5" name="Picture 2" descr="\\Server\shared\Složky zaměstnanců\Schuster Michal\DĚJINY\FOTO\DĚJINY ROMŮ DO 1989 fota-přednáška ZKRÁCENÉ\01 Fota do 1939 - prednaska\01 1mapa-indie-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"/>
          <a:stretch/>
        </p:blipFill>
        <p:spPr bwMode="auto">
          <a:xfrm>
            <a:off x="1506952" y="1"/>
            <a:ext cx="5412964" cy="684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Server\shared\Složky zaměstnanců\Schuster Michal\DĚJINY\FOTO\DĚJINY ROMŮ DO 1989 fota-přednáška ZKRÁCENÉ\01 Fota do 1939 - prednaska\02.B breydenbach_1486_modon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6019800" y="25908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Příchod do Evropy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1.Hypotéza – dva proudy:</a:t>
            </a:r>
          </a:p>
          <a:p>
            <a:pPr marL="0" indent="0">
              <a:buNone/>
            </a:pPr>
            <a:r>
              <a:rPr lang="cs-CZ" dirty="0" smtClean="0"/>
              <a:t>Balkán </a:t>
            </a:r>
            <a:r>
              <a:rPr lang="cs-CZ" dirty="0" smtClean="0">
                <a:sym typeface="Wingdings" panose="05000000000000000000" pitchFamily="2" charset="2"/>
              </a:rPr>
              <a:t> střední a západní Evropa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Pobřeží Afriky (Egypt)  Španělsko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2.Hypotéza – jeden proud: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Balkán  střední a západní Evropa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Řecko  Egypt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13. – 14. století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Různé názvy: pohané (</a:t>
            </a:r>
            <a:r>
              <a:rPr lang="cs-CZ" dirty="0" err="1" smtClean="0">
                <a:sym typeface="Wingdings" panose="05000000000000000000" pitchFamily="2" charset="2"/>
              </a:rPr>
              <a:t>Heideni</a:t>
            </a:r>
            <a:r>
              <a:rPr lang="cs-CZ" dirty="0" smtClean="0">
                <a:sym typeface="Wingdings" panose="05000000000000000000" pitchFamily="2" charset="2"/>
              </a:rPr>
              <a:t>), Tataři, Saracéni, </a:t>
            </a:r>
            <a:r>
              <a:rPr lang="cs-CZ" dirty="0" err="1" smtClean="0">
                <a:sym typeface="Wingdings" panose="05000000000000000000" pitchFamily="2" charset="2"/>
              </a:rPr>
              <a:t>Ismaelité</a:t>
            </a:r>
            <a:r>
              <a:rPr lang="cs-CZ" dirty="0" smtClean="0">
                <a:sym typeface="Wingdings" panose="05000000000000000000" pitchFamily="2" charset="2"/>
              </a:rPr>
              <a:t>, Egypťané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00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Server\shared\Složky zaměstnanců\Schuster Michal\DĚJINY\FOTO\DĚJINY ROMŮ DO 1989 fota-přednáška ZKRÁCENÉ\01 Fota do 1939 - prednaska\21 L´egyptien 1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609600"/>
            <a:ext cx="3284537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\\Server\shared\Složky zaměstnanců\Schuster Michal\DĚJINY\FOTO\DĚJINY ROMŮ DO 1989 fota-přednáška ZKRÁCENÉ\01 Fota do 1939 - prednaska\21 L´egytienne 15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647700"/>
            <a:ext cx="32766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cs-CZ" dirty="0" smtClean="0"/>
              <a:t>Prameny:</a:t>
            </a:r>
          </a:p>
          <a:p>
            <a:pPr>
              <a:buFontTx/>
              <a:buChar char="-"/>
            </a:pPr>
            <a:r>
              <a:rPr lang="cs-CZ" dirty="0" smtClean="0"/>
              <a:t>Dalimilova kronika – 1242 </a:t>
            </a:r>
            <a:r>
              <a:rPr lang="cs-CZ" dirty="0" err="1" smtClean="0"/>
              <a:t>Kartasové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Přemysl Otakar II. – 1260 </a:t>
            </a:r>
            <a:r>
              <a:rPr lang="cs-CZ" dirty="0" err="1" smtClean="0"/>
              <a:t>Ismaelité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 G(C)</a:t>
            </a:r>
            <a:r>
              <a:rPr lang="cs-CZ" dirty="0" err="1" smtClean="0">
                <a:sym typeface="Wingdings" panose="05000000000000000000" pitchFamily="2" charset="2"/>
              </a:rPr>
              <a:t>ingari</a:t>
            </a:r>
            <a:endParaRPr lang="cs-CZ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Byzantský patriarcha – konec 13. století Egypťané a </a:t>
            </a:r>
            <a:r>
              <a:rPr lang="cs-CZ" dirty="0" err="1" smtClean="0">
                <a:sym typeface="Wingdings" panose="05000000000000000000" pitchFamily="2" charset="2"/>
              </a:rPr>
              <a:t>athingani</a:t>
            </a:r>
            <a:endParaRPr lang="cs-CZ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Společenské povědomí:</a:t>
            </a:r>
          </a:p>
          <a:p>
            <a:pPr>
              <a:buFontTx/>
              <a:buChar char="-"/>
            </a:pPr>
            <a:r>
              <a:rPr lang="cs-CZ" dirty="0" smtClean="0"/>
              <a:t>Vzhled, vlastnosti, způsob života</a:t>
            </a:r>
          </a:p>
        </p:txBody>
      </p:sp>
    </p:spTree>
    <p:extLst>
      <p:ext uri="{BB962C8B-B14F-4D97-AF65-F5344CB8AC3E}">
        <p14:creationId xmlns:p14="http://schemas.microsoft.com/office/powerpoint/2010/main" val="22046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04 Popravčí kniha pánů z Rožmberka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r="24648"/>
          <a:stretch>
            <a:fillRect/>
          </a:stretch>
        </p:blipFill>
        <p:spPr bwMode="auto">
          <a:xfrm>
            <a:off x="152400" y="1485900"/>
            <a:ext cx="700033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04 Popravčí kniha pánů z Rožmberka 13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353819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1399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opravčí kniha 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ánů z Rožmberka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30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Balkán</a:t>
            </a:r>
          </a:p>
          <a:p>
            <a:pPr marL="0" indent="0">
              <a:buNone/>
            </a:pPr>
            <a:r>
              <a:rPr lang="cs-CZ" dirty="0" smtClean="0"/>
              <a:t>- Návaznost na ekonomicko-hospodářský systém (řemesla, zábavní podniky)</a:t>
            </a:r>
          </a:p>
          <a:p>
            <a:pPr marL="0" indent="0">
              <a:buNone/>
            </a:pPr>
            <a:r>
              <a:rPr lang="cs-CZ" dirty="0" smtClean="0"/>
              <a:t>=&gt; znevolnění (romské otroctví)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1. </a:t>
            </a:r>
            <a:r>
              <a:rPr lang="cs-CZ" b="1" dirty="0"/>
              <a:t>p</a:t>
            </a:r>
            <a:r>
              <a:rPr lang="cs-CZ" b="1" dirty="0" smtClean="0"/>
              <a:t>olovina 15.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Tlak tureckých dobyvatel =&gt; postup Romů hlouběji do Evropy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Velké skupiny:</a:t>
            </a:r>
          </a:p>
          <a:p>
            <a:pPr>
              <a:buFontTx/>
              <a:buChar char="-"/>
            </a:pPr>
            <a:r>
              <a:rPr lang="cs-CZ" dirty="0" smtClean="0"/>
              <a:t>Vůdčí osobnosti</a:t>
            </a:r>
          </a:p>
          <a:p>
            <a:pPr>
              <a:buFontTx/>
              <a:buChar char="-"/>
            </a:pPr>
            <a:r>
              <a:rPr lang="cs-CZ" dirty="0" smtClean="0"/>
              <a:t>Vstřícný přístup majority (almužny, glejty)</a:t>
            </a:r>
          </a:p>
          <a:p>
            <a:pPr marL="0" indent="0">
              <a:buNone/>
            </a:pPr>
            <a:r>
              <a:rPr lang="cs-CZ" dirty="0" smtClean="0"/>
              <a:t>X parazitismus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0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Server\shared\Složky zaměstnanců\Schuster Michal\DĚJINY\FOTO\DĚJINY ROMŮ DO 1989 fota-přednáška ZKRÁCENÉ\01 Fota do 1939 - prednaska\19 skenovat0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cs-CZ" dirty="0" smtClean="0"/>
              <a:t>České země:</a:t>
            </a:r>
          </a:p>
          <a:p>
            <a:pPr>
              <a:buFontTx/>
              <a:buChar char="-"/>
            </a:pPr>
            <a:r>
              <a:rPr lang="cs-CZ" dirty="0" smtClean="0"/>
              <a:t>1416 Staří </a:t>
            </a:r>
            <a:r>
              <a:rPr lang="cs-CZ" dirty="0" err="1" smtClean="0"/>
              <a:t>letopisové</a:t>
            </a:r>
            <a:r>
              <a:rPr lang="cs-CZ" dirty="0" smtClean="0"/>
              <a:t> čeští</a:t>
            </a:r>
          </a:p>
          <a:p>
            <a:pPr>
              <a:buFontTx/>
              <a:buChar char="-"/>
            </a:pPr>
            <a:r>
              <a:rPr lang="cs-CZ" dirty="0" smtClean="0"/>
              <a:t>1417 Zikmundův glejt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Německo, Francie, Benelux</a:t>
            </a:r>
            <a:endParaRPr lang="cs-CZ" dirty="0"/>
          </a:p>
        </p:txBody>
      </p:sp>
      <p:pic>
        <p:nvPicPr>
          <p:cNvPr id="4" name="Picture 7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6239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84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41735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Dnes je indický původ Romů vědecky doložený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Konec 18. století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Lingvistika </a:t>
            </a:r>
            <a:r>
              <a:rPr lang="cs-CZ" sz="2400" dirty="0" smtClean="0">
                <a:latin typeface="+mj-lt"/>
                <a:sym typeface="Wingdings" panose="05000000000000000000" pitchFamily="2" charset="2"/>
              </a:rPr>
              <a:t> slovní zásoba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  <a:sym typeface="Wingdings" panose="05000000000000000000" pitchFamily="2" charset="2"/>
              </a:rPr>
              <a:t>Etnologie  způsob obživy, rodina</a:t>
            </a:r>
            <a:endParaRPr lang="cs-CZ" sz="24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4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sz="2800" dirty="0"/>
          </a:p>
        </p:txBody>
      </p:sp>
      <p:pic>
        <p:nvPicPr>
          <p:cNvPr id="4" name="Picture 4" descr="01 1Indové 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23444"/>
            <a:ext cx="3733800" cy="463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2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Server\shared\Složky zaměstnanců\Schuster Michal\DĚJINY\FOTO\DĚJINY ROMŮ DO 1989 fota-přednáška ZKRÁCENÉ\01 Fota do 1939 - prednaska\20 Amtliche Spiezer Chronik - First arrival of gypsies outside the city of Berne 1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533400"/>
            <a:ext cx="50292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polovina 15.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Chladnoucí vztah ze strany majority:</a:t>
            </a:r>
          </a:p>
          <a:p>
            <a:pPr>
              <a:buFontTx/>
              <a:buChar char="-"/>
            </a:pPr>
            <a:r>
              <a:rPr lang="cs-CZ" dirty="0" smtClean="0"/>
              <a:t>Cizí vzhled a jazyk</a:t>
            </a:r>
          </a:p>
          <a:p>
            <a:pPr>
              <a:buFontTx/>
              <a:buChar char="-"/>
            </a:pPr>
            <a:r>
              <a:rPr lang="cs-CZ" dirty="0" smtClean="0"/>
              <a:t>Romové nebyli poddaní</a:t>
            </a:r>
          </a:p>
          <a:p>
            <a:pPr>
              <a:buFontTx/>
              <a:buChar char="-"/>
            </a:pPr>
            <a:r>
              <a:rPr lang="cs-CZ" dirty="0" smtClean="0"/>
              <a:t>Parazitismus a tuláctví</a:t>
            </a:r>
          </a:p>
          <a:p>
            <a:pPr>
              <a:buFontTx/>
              <a:buChar char="-"/>
            </a:pPr>
            <a:r>
              <a:rPr lang="cs-CZ" dirty="0" smtClean="0"/>
              <a:t>Vztah k církvi </a:t>
            </a:r>
          </a:p>
          <a:p>
            <a:pPr>
              <a:buFontTx/>
              <a:buChar char="-"/>
            </a:pPr>
            <a:r>
              <a:rPr lang="cs-CZ" dirty="0" smtClean="0"/>
              <a:t>Způsob obživy</a:t>
            </a:r>
          </a:p>
          <a:p>
            <a:pPr>
              <a:buFontTx/>
              <a:buChar char="-"/>
            </a:pPr>
            <a:r>
              <a:rPr lang="cs-CZ" dirty="0" smtClean="0"/>
              <a:t>Turečtí zvědové, zemští škůdci</a:t>
            </a:r>
          </a:p>
        </p:txBody>
      </p:sp>
    </p:spTree>
    <p:extLst>
      <p:ext uri="{BB962C8B-B14F-4D97-AF65-F5344CB8AC3E}">
        <p14:creationId xmlns:p14="http://schemas.microsoft.com/office/powerpoint/2010/main" val="33294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\\Server\shared\Složky zaměstnanců\Schuster Michal\DĚJINY\FOTO\DĚJINY ROMŮ DO 1989 fota-přednáška ZKRÁCENÉ\01 Fota do 1939 - prednaska\25 řád světa_originál Český Šternbe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1"/>
            <a:ext cx="6865962" cy="684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 Evropa – sílení </a:t>
            </a:r>
            <a:r>
              <a:rPr lang="cs-CZ" dirty="0" smtClean="0"/>
              <a:t>represí: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yhánění, odmítání vpuštění, neakceptování glejtů</a:t>
            </a:r>
          </a:p>
          <a:p>
            <a:pPr>
              <a:buFontTx/>
              <a:buChar char="-"/>
            </a:pPr>
            <a:r>
              <a:rPr lang="cs-CZ" dirty="0" smtClean="0"/>
              <a:t>1427 exkomunikace </a:t>
            </a:r>
          </a:p>
          <a:p>
            <a:pPr>
              <a:buFontTx/>
              <a:buChar char="-"/>
            </a:pPr>
            <a:r>
              <a:rPr lang="cs-CZ" dirty="0" smtClean="0"/>
              <a:t>1497 sněm římské říše</a:t>
            </a:r>
          </a:p>
          <a:p>
            <a:pPr>
              <a:buFontTx/>
              <a:buChar char="-"/>
            </a:pPr>
            <a:r>
              <a:rPr lang="cs-CZ" dirty="0" smtClean="0"/>
              <a:t>1499 pragmatická sankce Španělsko</a:t>
            </a:r>
          </a:p>
          <a:p>
            <a:pPr>
              <a:buFontTx/>
              <a:buChar char="-"/>
            </a:pPr>
            <a:r>
              <a:rPr lang="cs-CZ" dirty="0" smtClean="0"/>
              <a:t>Poč. 16. stol. Francie, Švýcarsko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České země:</a:t>
            </a:r>
          </a:p>
          <a:p>
            <a:pPr>
              <a:buFontTx/>
              <a:buChar char="-"/>
            </a:pPr>
            <a:r>
              <a:rPr lang="cs-CZ" dirty="0" smtClean="0"/>
              <a:t>Malé množství pramenů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cs-CZ" dirty="0" smtClean="0"/>
              <a:t>V Evropa – umírněný postup:</a:t>
            </a:r>
          </a:p>
          <a:p>
            <a:pPr>
              <a:buFontTx/>
              <a:buChar char="-"/>
            </a:pPr>
            <a:r>
              <a:rPr lang="cs-CZ" dirty="0" smtClean="0"/>
              <a:t>hudebníci, kováři</a:t>
            </a:r>
          </a:p>
          <a:p>
            <a:pPr>
              <a:buFontTx/>
              <a:buChar char="-"/>
            </a:pPr>
            <a:r>
              <a:rPr lang="cs-CZ" dirty="0" smtClean="0"/>
              <a:t>1489 královna Beatrice</a:t>
            </a:r>
          </a:p>
          <a:p>
            <a:pPr>
              <a:buFontTx/>
              <a:buChar char="-"/>
            </a:pPr>
            <a:r>
              <a:rPr lang="cs-CZ" dirty="0" smtClean="0"/>
              <a:t>Postupné samovolné usazování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Evropa pod tureckou nadvládou:</a:t>
            </a:r>
          </a:p>
          <a:p>
            <a:pPr>
              <a:buFontTx/>
              <a:buChar char="-"/>
            </a:pPr>
            <a:r>
              <a:rPr lang="cs-CZ" dirty="0" smtClean="0"/>
              <a:t>Přechod na muslimskou víru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84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Přelom 15. a 16.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Pobaltí </a:t>
            </a:r>
            <a:r>
              <a:rPr lang="cs-CZ" dirty="0" smtClean="0">
                <a:sym typeface="Wingdings" panose="05000000000000000000" pitchFamily="2" charset="2"/>
              </a:rPr>
              <a:t> Skandinávie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Portugalsko  Britské ostrovy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Rychlejší průběh vztahu majority k Romům: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Represe ve 30. letech 16. stol.</a:t>
            </a:r>
          </a:p>
          <a:p>
            <a:pPr>
              <a:buFontTx/>
              <a:buChar char="-"/>
            </a:pPr>
            <a:endParaRPr lang="cs-CZ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65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16.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Mandáty:</a:t>
            </a:r>
          </a:p>
          <a:p>
            <a:pPr>
              <a:buFontTx/>
              <a:buChar char="-"/>
            </a:pPr>
            <a:r>
              <a:rPr lang="cs-CZ" dirty="0" smtClean="0"/>
              <a:t>vyhánějící cikány ze zemí (Morava 1538,  Čechy 1545)</a:t>
            </a:r>
          </a:p>
          <a:p>
            <a:pPr>
              <a:buFontTx/>
              <a:buChar char="-"/>
            </a:pPr>
            <a:r>
              <a:rPr lang="cs-CZ" dirty="0" smtClean="0"/>
              <a:t>Fyzická likvidace (1556)</a:t>
            </a:r>
          </a:p>
          <a:p>
            <a:pPr>
              <a:buFontTx/>
              <a:buChar char="-"/>
            </a:pPr>
            <a:r>
              <a:rPr lang="cs-CZ" dirty="0" smtClean="0"/>
              <a:t>Nejednotný postup, dodržování závislé na politické situaci (války)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1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Literatura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Daniel, Bartoloměj</a:t>
            </a:r>
            <a:r>
              <a:rPr lang="cs-CZ" dirty="0"/>
              <a:t>: Dějiny Romů. Vybrané kapitoly z dějin Romů v západní Evropě, v Českých zemích a na Slovensku. Olomouc: Vydavatelství Univerzity Palackého 1994</a:t>
            </a:r>
            <a:r>
              <a:rPr lang="cs-CZ" dirty="0" smtClean="0"/>
              <a:t>.</a:t>
            </a:r>
          </a:p>
          <a:p>
            <a:r>
              <a:rPr lang="cs-CZ" b="1" dirty="0" err="1"/>
              <a:t>Gilsenbach</a:t>
            </a:r>
            <a:r>
              <a:rPr lang="cs-CZ" b="1" dirty="0"/>
              <a:t>, </a:t>
            </a:r>
            <a:r>
              <a:rPr lang="cs-CZ" b="1" dirty="0" err="1"/>
              <a:t>Reimar</a:t>
            </a:r>
            <a:r>
              <a:rPr lang="cs-CZ" dirty="0"/>
              <a:t>: </a:t>
            </a:r>
            <a:r>
              <a:rPr lang="cs-CZ" dirty="0" err="1"/>
              <a:t>Weltchronic</a:t>
            </a:r>
            <a:r>
              <a:rPr lang="cs-CZ" dirty="0"/>
              <a:t> der </a:t>
            </a:r>
            <a:r>
              <a:rPr lang="cs-CZ" dirty="0" err="1"/>
              <a:t>Zigeuner</a:t>
            </a:r>
            <a:r>
              <a:rPr lang="cs-CZ" dirty="0"/>
              <a:t>. </a:t>
            </a:r>
            <a:r>
              <a:rPr lang="cs-CZ" dirty="0" err="1"/>
              <a:t>Teil</a:t>
            </a:r>
            <a:r>
              <a:rPr lang="cs-CZ" dirty="0"/>
              <a:t> 1: Von den </a:t>
            </a:r>
            <a:r>
              <a:rPr lang="cs-CZ" dirty="0" err="1"/>
              <a:t>Anfängen</a:t>
            </a:r>
            <a:r>
              <a:rPr lang="cs-CZ" dirty="0"/>
              <a:t> bis 1599. Frankfurt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: Peter Lang </a:t>
            </a:r>
            <a:r>
              <a:rPr lang="cs-CZ" dirty="0" err="1"/>
              <a:t>GmbH</a:t>
            </a:r>
            <a:r>
              <a:rPr lang="cs-CZ" dirty="0"/>
              <a:t>, 1994</a:t>
            </a:r>
            <a:r>
              <a:rPr lang="cs-CZ" dirty="0" smtClean="0"/>
              <a:t>.</a:t>
            </a:r>
          </a:p>
          <a:p>
            <a:r>
              <a:rPr lang="cs-CZ" b="1" dirty="0"/>
              <a:t>Horváthová, Jana</a:t>
            </a:r>
            <a:r>
              <a:rPr lang="cs-CZ" dirty="0"/>
              <a:t>: Kapitoly z dějin Romů. Praha: Člověk v tísni, společnost při ČT, o. p. s., 2002.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8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cs-CZ" b="1" dirty="0"/>
              <a:t>Nečas. Ctibor</a:t>
            </a:r>
            <a:r>
              <a:rPr lang="cs-CZ" dirty="0"/>
              <a:t>: Romové v České republice včera a dnes. Olomouc: Vydavatelství Univerzity Palackého, 1995</a:t>
            </a:r>
            <a:r>
              <a:rPr lang="cs-CZ" dirty="0" smtClean="0"/>
              <a:t>.</a:t>
            </a:r>
          </a:p>
          <a:p>
            <a:r>
              <a:rPr lang="cs-CZ" b="1" dirty="0"/>
              <a:t>Nečas, Ctibor</a:t>
            </a:r>
            <a:r>
              <a:rPr lang="cs-CZ" dirty="0"/>
              <a:t>: Historický kalendář. Dějiny českých Romů v datech. Olomouc: Vydavatelství Univerzity Palackého, 1997.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5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Beníšek, Michael</a:t>
            </a:r>
            <a:r>
              <a:rPr lang="cs-CZ" dirty="0"/>
              <a:t>: Ke kořenům slova ROM. Romano </a:t>
            </a:r>
            <a:r>
              <a:rPr lang="cs-CZ" dirty="0" err="1"/>
              <a:t>džaniben</a:t>
            </a:r>
            <a:r>
              <a:rPr lang="cs-CZ" dirty="0"/>
              <a:t>, 2006, č. </a:t>
            </a:r>
            <a:r>
              <a:rPr lang="cs-CZ" dirty="0" err="1"/>
              <a:t>jevend</a:t>
            </a:r>
            <a:r>
              <a:rPr lang="cs-CZ" dirty="0"/>
              <a:t>, s. 9–27.</a:t>
            </a:r>
          </a:p>
          <a:p>
            <a:r>
              <a:rPr lang="cs-CZ" b="1" dirty="0"/>
              <a:t>Beníšek, Michael</a:t>
            </a:r>
            <a:r>
              <a:rPr lang="cs-CZ" dirty="0"/>
              <a:t>: </a:t>
            </a:r>
            <a:r>
              <a:rPr lang="cs-CZ" dirty="0" err="1"/>
              <a:t>Varáhámihíra</a:t>
            </a:r>
            <a:r>
              <a:rPr lang="cs-CZ" dirty="0"/>
              <a:t> a nejstarší zmínka o </a:t>
            </a:r>
            <a:r>
              <a:rPr lang="cs-CZ" dirty="0" err="1"/>
              <a:t>dómbech</a:t>
            </a:r>
            <a:r>
              <a:rPr lang="cs-CZ" dirty="0"/>
              <a:t>. Romano </a:t>
            </a:r>
            <a:r>
              <a:rPr lang="cs-CZ" dirty="0" err="1"/>
              <a:t>džaniben</a:t>
            </a:r>
            <a:r>
              <a:rPr lang="cs-CZ" dirty="0"/>
              <a:t>, 2007, č. </a:t>
            </a:r>
            <a:r>
              <a:rPr lang="cs-CZ" dirty="0" err="1"/>
              <a:t>jevend</a:t>
            </a:r>
            <a:r>
              <a:rPr lang="cs-CZ" dirty="0"/>
              <a:t>, s. 12–23.</a:t>
            </a:r>
          </a:p>
          <a:p>
            <a:r>
              <a:rPr lang="cs-CZ" b="1" dirty="0" smtClean="0"/>
              <a:t>Davidová</a:t>
            </a:r>
            <a:r>
              <a:rPr lang="cs-CZ" b="1" dirty="0"/>
              <a:t>, Eva</a:t>
            </a:r>
            <a:r>
              <a:rPr lang="cs-CZ" dirty="0"/>
              <a:t>: Z indického zápisníku: </a:t>
            </a:r>
            <a:r>
              <a:rPr lang="cs-CZ" dirty="0" err="1"/>
              <a:t>Gade</a:t>
            </a:r>
            <a:r>
              <a:rPr lang="cs-CZ" dirty="0"/>
              <a:t> </a:t>
            </a:r>
            <a:r>
              <a:rPr lang="cs-CZ" dirty="0" err="1"/>
              <a:t>Loharové</a:t>
            </a:r>
            <a:r>
              <a:rPr lang="cs-CZ" dirty="0"/>
              <a:t> – příbuzní Romů? Bulletin Muzea romské kultury 11–12, 2002–2003, s. 63–66</a:t>
            </a:r>
            <a:r>
              <a:rPr lang="cs-CZ" dirty="0" smtClean="0"/>
              <a:t>.</a:t>
            </a:r>
          </a:p>
          <a:p>
            <a:r>
              <a:rPr lang="cs-CZ" b="1" dirty="0" err="1"/>
              <a:t>Hancock</a:t>
            </a:r>
            <a:r>
              <a:rPr lang="cs-CZ" b="1" dirty="0"/>
              <a:t>, Ian</a:t>
            </a:r>
            <a:r>
              <a:rPr lang="cs-CZ" dirty="0"/>
              <a:t>: K upřesnění doby odchodu mluvčích </a:t>
            </a:r>
            <a:r>
              <a:rPr lang="cs-CZ" dirty="0" err="1"/>
              <a:t>protoromštiny</a:t>
            </a:r>
            <a:r>
              <a:rPr lang="cs-CZ" dirty="0"/>
              <a:t> z Indie. Romano </a:t>
            </a:r>
            <a:r>
              <a:rPr lang="cs-CZ" dirty="0" err="1" smtClean="0"/>
              <a:t>džaniben</a:t>
            </a:r>
            <a:r>
              <a:rPr lang="cs-CZ" dirty="0" smtClean="0"/>
              <a:t> </a:t>
            </a:r>
            <a:r>
              <a:rPr lang="cs-CZ" dirty="0"/>
              <a:t>8, 2001, č. 3–4, s. 6–12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1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1"/>
            <a:ext cx="8229600" cy="2209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err="1" smtClean="0">
                <a:latin typeface="+mj-lt"/>
              </a:rPr>
              <a:t>Protoromské</a:t>
            </a:r>
            <a:r>
              <a:rPr lang="cs-CZ" sz="2400" dirty="0" smtClean="0">
                <a:latin typeface="+mj-lt"/>
              </a:rPr>
              <a:t> skupiny – Dómové: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Etnicky nejednotní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Příbuzné kasty – hudebníci, tanečníci, kováři, loutkoherci, košíkáři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Označení z původního kastovního názvu </a:t>
            </a:r>
            <a:r>
              <a:rPr lang="cs-CZ" sz="2400" dirty="0" err="1"/>
              <a:t>domba</a:t>
            </a:r>
            <a:endParaRPr lang="cs-CZ" sz="24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 smtClean="0">
              <a:latin typeface="+mj-lt"/>
            </a:endParaRPr>
          </a:p>
          <a:p>
            <a:pPr marL="0" indent="0">
              <a:buNone/>
              <a:defRPr/>
            </a:pPr>
            <a:endParaRPr lang="cs-CZ" sz="2400" dirty="0" smtClean="0">
              <a:latin typeface="+mj-lt"/>
            </a:endParaRPr>
          </a:p>
          <a:p>
            <a:pPr marL="0" indent="0">
              <a:buNone/>
              <a:defRPr/>
            </a:pPr>
            <a:endParaRPr lang="cs-CZ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800" dirty="0"/>
          </a:p>
        </p:txBody>
      </p:sp>
      <p:pic>
        <p:nvPicPr>
          <p:cNvPr id="5" name="Picture 6" descr="01 Musafir_ro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21" y="2590800"/>
            <a:ext cx="697904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9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cs-CZ" b="1" dirty="0" smtClean="0"/>
              <a:t>Horváthová, Emília</a:t>
            </a:r>
            <a:r>
              <a:rPr lang="cs-CZ" dirty="0" smtClean="0"/>
              <a:t>: </a:t>
            </a:r>
            <a:r>
              <a:rPr lang="cs-CZ" dirty="0" err="1" smtClean="0"/>
              <a:t>Cigáni</a:t>
            </a:r>
            <a:r>
              <a:rPr lang="cs-CZ" dirty="0" smtClean="0"/>
              <a:t> </a:t>
            </a:r>
            <a:r>
              <a:rPr lang="cs-CZ" dirty="0" err="1" smtClean="0"/>
              <a:t>pred</a:t>
            </a:r>
            <a:r>
              <a:rPr lang="cs-CZ" dirty="0" smtClean="0"/>
              <a:t> </a:t>
            </a:r>
            <a:r>
              <a:rPr lang="cs-CZ" dirty="0" err="1" smtClean="0"/>
              <a:t>príchodom</a:t>
            </a:r>
            <a:r>
              <a:rPr lang="cs-CZ" dirty="0" smtClean="0"/>
              <a:t> do </a:t>
            </a:r>
            <a:r>
              <a:rPr lang="cs-CZ" dirty="0" err="1" smtClean="0"/>
              <a:t>Európy</a:t>
            </a:r>
            <a:r>
              <a:rPr lang="cs-CZ" dirty="0" smtClean="0"/>
              <a:t>. Slovenský národopis 9, 1961, č. 1, s. 3–24.</a:t>
            </a:r>
          </a:p>
          <a:p>
            <a:r>
              <a:rPr lang="cs-CZ" b="1" dirty="0" smtClean="0"/>
              <a:t>Romové </a:t>
            </a:r>
            <a:r>
              <a:rPr lang="cs-CZ" b="1" dirty="0"/>
              <a:t>v Byzanci. </a:t>
            </a:r>
            <a:r>
              <a:rPr lang="cs-CZ" dirty="0"/>
              <a:t>Praha: Indologický ústav FF UK, </a:t>
            </a:r>
            <a:r>
              <a:rPr lang="cs-CZ" dirty="0" smtClean="0"/>
              <a:t>1998.</a:t>
            </a:r>
          </a:p>
          <a:p>
            <a:r>
              <a:rPr lang="cs-CZ" b="1" dirty="0" err="1"/>
              <a:t>Speck</a:t>
            </a:r>
            <a:r>
              <a:rPr lang="cs-CZ" b="1" dirty="0"/>
              <a:t>, Paul</a:t>
            </a:r>
            <a:r>
              <a:rPr lang="cs-CZ" dirty="0"/>
              <a:t>: Domnělá hereze </a:t>
            </a:r>
            <a:r>
              <a:rPr lang="cs-CZ" dirty="0" err="1"/>
              <a:t>athinganů</a:t>
            </a:r>
            <a:r>
              <a:rPr lang="cs-CZ" dirty="0"/>
              <a:t>. Romano </a:t>
            </a:r>
            <a:r>
              <a:rPr lang="cs-CZ" dirty="0" err="1"/>
              <a:t>džaniben</a:t>
            </a:r>
            <a:r>
              <a:rPr lang="cs-CZ" dirty="0"/>
              <a:t>, 2007, č. </a:t>
            </a:r>
            <a:r>
              <a:rPr lang="cs-CZ" dirty="0" err="1"/>
              <a:t>ňilaj</a:t>
            </a:r>
            <a:r>
              <a:rPr lang="cs-CZ" dirty="0"/>
              <a:t>, s. 27–43.</a:t>
            </a:r>
          </a:p>
          <a:p>
            <a:r>
              <a:rPr lang="cs-CZ" b="1" dirty="0"/>
              <a:t>Wagner, Peter</a:t>
            </a:r>
            <a:r>
              <a:rPr lang="cs-CZ" dirty="0"/>
              <a:t>: Legendy o původu Romů: Sonda zaměřená na jejich motivy. Romano </a:t>
            </a:r>
            <a:r>
              <a:rPr lang="cs-CZ" dirty="0" err="1"/>
              <a:t>džaniben</a:t>
            </a:r>
            <a:r>
              <a:rPr lang="cs-CZ" dirty="0"/>
              <a:t>, 2007, č. </a:t>
            </a:r>
            <a:r>
              <a:rPr lang="cs-CZ" dirty="0" err="1"/>
              <a:t>ňilaj</a:t>
            </a:r>
            <a:r>
              <a:rPr lang="cs-CZ" dirty="0"/>
              <a:t>, s. 120–150.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3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cs-CZ" b="1" dirty="0"/>
              <a:t>Hanzal, Jiří</a:t>
            </a:r>
            <a:r>
              <a:rPr lang="cs-CZ" dirty="0"/>
              <a:t>: Cikáni na Moravě v 15. až 18. století. Dějiny etnika na okraji společnosti. Praha: Lidové noviny, 2004</a:t>
            </a:r>
            <a:r>
              <a:rPr lang="cs-CZ" dirty="0" smtClean="0"/>
              <a:t>.</a:t>
            </a:r>
          </a:p>
          <a:p>
            <a:r>
              <a:rPr lang="cs-CZ" b="1" dirty="0"/>
              <a:t>Nečas, Ctibor</a:t>
            </a:r>
            <a:r>
              <a:rPr lang="cs-CZ" dirty="0"/>
              <a:t>: Artikuly o Romech v moravských sněmovních památkách poslední čtvrtiny 17. století. Bulletin Muzea romské kultury 11–12, 2002–2003, s. 91–92</a:t>
            </a:r>
            <a:r>
              <a:rPr lang="cs-CZ" dirty="0" smtClean="0"/>
              <a:t>.</a:t>
            </a:r>
          </a:p>
          <a:p>
            <a:r>
              <a:rPr lang="cs-CZ" b="1" dirty="0"/>
              <a:t>Wagner, Peter</a:t>
            </a:r>
            <a:r>
              <a:rPr lang="cs-CZ" dirty="0"/>
              <a:t>: </a:t>
            </a:r>
            <a:r>
              <a:rPr lang="cs-CZ" dirty="0" err="1"/>
              <a:t>Gronemeyerovy</a:t>
            </a:r>
            <a:r>
              <a:rPr lang="cs-CZ" dirty="0"/>
              <a:t> přetisky raných německých pramenů o Romech. Romano </a:t>
            </a:r>
            <a:r>
              <a:rPr lang="cs-CZ" dirty="0" err="1"/>
              <a:t>džaniben</a:t>
            </a:r>
            <a:r>
              <a:rPr lang="cs-CZ" dirty="0"/>
              <a:t>, 2006, č. </a:t>
            </a:r>
            <a:r>
              <a:rPr lang="cs-CZ" dirty="0" err="1"/>
              <a:t>jevend</a:t>
            </a:r>
            <a:r>
              <a:rPr lang="cs-CZ" dirty="0"/>
              <a:t>, s. 29–58.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4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? Sociální pozice ve společnosti: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Původní </a:t>
            </a:r>
            <a:r>
              <a:rPr lang="cs-CZ" sz="2400" dirty="0" err="1" smtClean="0">
                <a:latin typeface="+mj-lt"/>
              </a:rPr>
              <a:t>nedrávidské</a:t>
            </a:r>
            <a:r>
              <a:rPr lang="cs-CZ" sz="2400" dirty="0" smtClean="0">
                <a:latin typeface="+mj-lt"/>
              </a:rPr>
              <a:t> obyvatelstvo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Vliv </a:t>
            </a:r>
            <a:r>
              <a:rPr lang="cs-CZ" sz="2400" dirty="0" err="1" smtClean="0">
                <a:latin typeface="+mj-lt"/>
              </a:rPr>
              <a:t>indoárijských</a:t>
            </a:r>
            <a:r>
              <a:rPr lang="cs-CZ" sz="2400" dirty="0" smtClean="0">
                <a:latin typeface="+mj-lt"/>
              </a:rPr>
              <a:t> kmenů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Kasty </a:t>
            </a:r>
            <a:endParaRPr lang="cs-CZ" sz="2400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? Důvod odchodu z indického území: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Ekonomický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Kastovní systém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Válečné útrapy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65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? Doba  a způsob odchodu: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1. hypotéza (přelom tisíciletí)</a:t>
            </a:r>
          </a:p>
          <a:p>
            <a:pPr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Odchod z Indie 3. – 10. století, </a:t>
            </a:r>
            <a:r>
              <a:rPr lang="cs-CZ" sz="2400" dirty="0">
                <a:sym typeface="Wingdings" panose="05000000000000000000" pitchFamily="2" charset="2"/>
              </a:rPr>
              <a:t>několik </a:t>
            </a:r>
            <a:r>
              <a:rPr lang="cs-CZ" sz="2400" dirty="0" smtClean="0">
                <a:sym typeface="Wingdings" panose="05000000000000000000" pitchFamily="2" charset="2"/>
              </a:rPr>
              <a:t>exodů</a:t>
            </a:r>
          </a:p>
          <a:p>
            <a:pPr marL="0" indent="0">
              <a:buNone/>
              <a:defRPr/>
            </a:pPr>
            <a:endParaRPr lang="cs-CZ" sz="2400" dirty="0" smtClean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cs-CZ" sz="2400" dirty="0" smtClean="0">
                <a:sym typeface="Wingdings" panose="05000000000000000000" pitchFamily="2" charset="2"/>
              </a:rPr>
              <a:t>1a Pobyt v Persii, 3 jazykové větve (arménská, evropská, syrská)</a:t>
            </a:r>
          </a:p>
          <a:p>
            <a:pPr marL="0" indent="0">
              <a:buNone/>
              <a:defRPr/>
            </a:pPr>
            <a:endParaRPr lang="cs-CZ" sz="2400" dirty="0" smtClean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cs-CZ" sz="2400" dirty="0" smtClean="0">
                <a:sym typeface="Wingdings" panose="05000000000000000000" pitchFamily="2" charset="2"/>
              </a:rPr>
              <a:t>1b pobyt v Persii, 8. – 9. stol. 2 jazykové větve (ben, </a:t>
            </a:r>
            <a:r>
              <a:rPr lang="cs-CZ" sz="2400" dirty="0" err="1" smtClean="0">
                <a:sym typeface="Wingdings" panose="05000000000000000000" pitchFamily="2" charset="2"/>
              </a:rPr>
              <a:t>phen</a:t>
            </a:r>
            <a:r>
              <a:rPr lang="cs-CZ" sz="2400" dirty="0" smtClean="0">
                <a:sym typeface="Wingdings" panose="05000000000000000000" pitchFamily="2" charset="2"/>
              </a:rPr>
              <a:t>), 10. – 11. stol. větev </a:t>
            </a:r>
            <a:r>
              <a:rPr lang="cs-CZ" sz="2400" dirty="0" err="1" smtClean="0">
                <a:sym typeface="Wingdings" panose="05000000000000000000" pitchFamily="2" charset="2"/>
              </a:rPr>
              <a:t>phen</a:t>
            </a:r>
            <a:r>
              <a:rPr lang="cs-CZ" sz="2400" dirty="0" smtClean="0">
                <a:sym typeface="Wingdings" panose="05000000000000000000" pitchFamily="2" charset="2"/>
              </a:rPr>
              <a:t> se rozděluje (Lomové, Romové)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dirty="0" smtClean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2. hypotéza (současnost)</a:t>
            </a:r>
          </a:p>
          <a:p>
            <a:pPr>
              <a:buFontTx/>
              <a:buChar char="-"/>
              <a:defRPr/>
            </a:pPr>
            <a:r>
              <a:rPr lang="cs-CZ" sz="2400" dirty="0" smtClean="0"/>
              <a:t>Odchod </a:t>
            </a:r>
            <a:r>
              <a:rPr lang="cs-CZ" sz="2400" dirty="0"/>
              <a:t>z Indie </a:t>
            </a:r>
            <a:r>
              <a:rPr lang="cs-CZ" sz="2400" dirty="0" smtClean="0"/>
              <a:t>do 5. stol., společný exodus</a:t>
            </a:r>
          </a:p>
          <a:p>
            <a:pPr>
              <a:buFontTx/>
              <a:buChar char="-"/>
              <a:defRPr/>
            </a:pPr>
            <a:r>
              <a:rPr lang="cs-CZ" sz="2400" dirty="0" smtClean="0">
                <a:latin typeface="+mj-lt"/>
              </a:rPr>
              <a:t>Pobyt v Persii 5. – 7. stol.</a:t>
            </a:r>
          </a:p>
          <a:p>
            <a:pPr marL="0" indent="0">
              <a:buNone/>
              <a:defRPr/>
            </a:pPr>
            <a:endParaRPr lang="cs-CZ" sz="24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229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2 Mapa migrace Romů z Indie do Evr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153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Perské období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r>
              <a:rPr lang="cs-CZ" dirty="0" smtClean="0"/>
              <a:t>Legenda o </a:t>
            </a:r>
            <a:r>
              <a:rPr lang="cs-CZ" dirty="0" err="1" smtClean="0"/>
              <a:t>Luriech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r>
              <a:rPr lang="cs-CZ" dirty="0" smtClean="0"/>
              <a:t>5. stol.</a:t>
            </a:r>
          </a:p>
          <a:p>
            <a:pPr>
              <a:buFontTx/>
              <a:buChar char="-"/>
            </a:pPr>
            <a:r>
              <a:rPr lang="cs-CZ" dirty="0" err="1" smtClean="0"/>
              <a:t>Bahram</a:t>
            </a:r>
            <a:r>
              <a:rPr lang="cs-CZ" dirty="0" smtClean="0"/>
              <a:t> V. </a:t>
            </a:r>
          </a:p>
          <a:p>
            <a:pPr>
              <a:buFontTx/>
              <a:buChar char="-"/>
            </a:pPr>
            <a:r>
              <a:rPr lang="cs-CZ" dirty="0" smtClean="0"/>
              <a:t>Známá v 10. a 11. stol. (epos Šáh </a:t>
            </a:r>
            <a:r>
              <a:rPr lang="cs-CZ" dirty="0" err="1" smtClean="0"/>
              <a:t>náme</a:t>
            </a:r>
            <a:r>
              <a:rPr lang="cs-CZ" dirty="0" smtClean="0"/>
              <a:t> – Kniha králů)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4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b="1" dirty="0" smtClean="0"/>
              <a:t>Byzantské období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 smtClean="0">
                <a:latin typeface="+mj-lt"/>
              </a:rPr>
              <a:t>Život svatého Jiří Athonského (1068):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err="1" smtClean="0">
                <a:latin typeface="+mj-lt"/>
              </a:rPr>
              <a:t>Adsincani</a:t>
            </a:r>
            <a:r>
              <a:rPr lang="cs-CZ" sz="2400" dirty="0" smtClean="0">
                <a:latin typeface="+mj-lt"/>
              </a:rPr>
              <a:t> – skupina čarodějníků =&gt;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err="1" smtClean="0">
                <a:latin typeface="+mj-lt"/>
              </a:rPr>
              <a:t>Athingani</a:t>
            </a:r>
            <a:r>
              <a:rPr lang="cs-CZ" sz="2400" dirty="0" smtClean="0">
                <a:latin typeface="+mj-lt"/>
              </a:rPr>
              <a:t>, </a:t>
            </a:r>
            <a:r>
              <a:rPr lang="cs-CZ" sz="2400" dirty="0" err="1" smtClean="0">
                <a:latin typeface="+mj-lt"/>
              </a:rPr>
              <a:t>Acingani</a:t>
            </a:r>
            <a:r>
              <a:rPr lang="cs-CZ" sz="2400" dirty="0" smtClean="0">
                <a:latin typeface="+mj-lt"/>
              </a:rPr>
              <a:t> – heretická skupina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1. hypotéza – záměna skupin =&gt;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příchod Romů na Byzantské území 10. – 11. století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 smtClean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2. hypotéza – </a:t>
            </a:r>
            <a:r>
              <a:rPr lang="cs-CZ" sz="2400" dirty="0" err="1" smtClean="0">
                <a:latin typeface="+mj-lt"/>
              </a:rPr>
              <a:t>Athingani</a:t>
            </a:r>
            <a:r>
              <a:rPr lang="cs-CZ" sz="2400" dirty="0" smtClean="0">
                <a:latin typeface="+mj-lt"/>
              </a:rPr>
              <a:t> = Romové =&gt;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400" dirty="0" smtClean="0">
                <a:latin typeface="+mj-lt"/>
              </a:rPr>
              <a:t>Příchod Romů na </a:t>
            </a:r>
            <a:r>
              <a:rPr lang="cs-CZ" sz="2400" dirty="0" err="1" smtClean="0">
                <a:latin typeface="+mj-lt"/>
              </a:rPr>
              <a:t>Byzanstké</a:t>
            </a:r>
            <a:r>
              <a:rPr lang="cs-CZ" sz="2400" dirty="0" smtClean="0">
                <a:latin typeface="+mj-lt"/>
              </a:rPr>
              <a:t> území 8. – 9. století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4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cs-CZ" dirty="0" smtClean="0"/>
              <a:t>12. – 14. století:</a:t>
            </a:r>
          </a:p>
          <a:p>
            <a:pPr>
              <a:buFontTx/>
              <a:buChar char="-"/>
            </a:pPr>
            <a:r>
              <a:rPr lang="cs-CZ" dirty="0" smtClean="0"/>
              <a:t>věštci, kouzelníci, krotitelé zvěře, akrobati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err="1" smtClean="0"/>
              <a:t>Modon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r>
              <a:rPr lang="cs-CZ" dirty="0" smtClean="0"/>
              <a:t>Poutní místo =&gt; legendy</a:t>
            </a:r>
          </a:p>
          <a:p>
            <a:pPr>
              <a:buFontTx/>
              <a:buChar char="-"/>
            </a:pPr>
            <a:r>
              <a:rPr lang="cs-CZ" dirty="0" smtClean="0"/>
              <a:t>Větší počet pramenů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Korfu:</a:t>
            </a:r>
          </a:p>
          <a:p>
            <a:pPr marL="0" indent="0">
              <a:buNone/>
            </a:pPr>
            <a:r>
              <a:rPr lang="cs-CZ" dirty="0" smtClean="0"/>
              <a:t>- Feudum </a:t>
            </a:r>
            <a:r>
              <a:rPr lang="cs-CZ" dirty="0" err="1" smtClean="0"/>
              <a:t>acinganorum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3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</TotalTime>
  <Words>731</Words>
  <Application>Microsoft Office PowerPoint</Application>
  <PresentationFormat>Předvádění na obrazovce (4:3)</PresentationFormat>
  <Paragraphs>157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systému Office</vt:lpstr>
      <vt:lpstr>Pravlast Indie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Perské období</vt:lpstr>
      <vt:lpstr>Byzantské období</vt:lpstr>
      <vt:lpstr>Prezentace aplikace PowerPoint</vt:lpstr>
      <vt:lpstr>Prezentace aplikace PowerPoint</vt:lpstr>
      <vt:lpstr>Příchod do Evropy</vt:lpstr>
      <vt:lpstr>Prezentace aplikace PowerPoint</vt:lpstr>
      <vt:lpstr>Prezentace aplikace PowerPoint</vt:lpstr>
      <vt:lpstr>1399</vt:lpstr>
      <vt:lpstr>Prezentace aplikace PowerPoint</vt:lpstr>
      <vt:lpstr>1. polovina 15. století</vt:lpstr>
      <vt:lpstr>Prezentace aplikace PowerPoint</vt:lpstr>
      <vt:lpstr>Prezentace aplikace PowerPoint</vt:lpstr>
      <vt:lpstr>Prezentace aplikace PowerPoint</vt:lpstr>
      <vt:lpstr>Prezentace aplikace PowerPoint</vt:lpstr>
      <vt:lpstr>2. polovina 15. století</vt:lpstr>
      <vt:lpstr>Prezentace aplikace PowerPoint</vt:lpstr>
      <vt:lpstr>Prezentace aplikace PowerPoint</vt:lpstr>
      <vt:lpstr>Prezentace aplikace PowerPoint</vt:lpstr>
      <vt:lpstr>Přelom 15. a 16. století</vt:lpstr>
      <vt:lpstr>16. století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Poláková Jana</dc:creator>
  <cp:lastModifiedBy>mzm</cp:lastModifiedBy>
  <cp:revision>70</cp:revision>
  <cp:lastPrinted>1601-01-01T00:00:00Z</cp:lastPrinted>
  <dcterms:created xsi:type="dcterms:W3CDTF">1601-01-01T00:00:00Z</dcterms:created>
  <dcterms:modified xsi:type="dcterms:W3CDTF">2015-09-29T08:21:13Z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