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3" r:id="rId6"/>
    <p:sldId id="274" r:id="rId7"/>
    <p:sldId id="260" r:id="rId8"/>
    <p:sldId id="261" r:id="rId9"/>
    <p:sldId id="262" r:id="rId10"/>
    <p:sldId id="263" r:id="rId11"/>
    <p:sldId id="265" r:id="rId12"/>
    <p:sldId id="266" r:id="rId13"/>
    <p:sldId id="269" r:id="rId14"/>
    <p:sldId id="270" r:id="rId15"/>
    <p:sldId id="268" r:id="rId16"/>
    <p:sldId id="264" r:id="rId17"/>
    <p:sldId id="267" r:id="rId18"/>
    <p:sldId id="272" r:id="rId19"/>
    <p:sldId id="271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0299-2DA9-42AA-BA17-6AA82971327D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0580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0299-2DA9-42AA-BA17-6AA82971327D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7088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0299-2DA9-42AA-BA17-6AA82971327D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2208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0299-2DA9-42AA-BA17-6AA82971327D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3743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0299-2DA9-42AA-BA17-6AA82971327D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7418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0299-2DA9-42AA-BA17-6AA82971327D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1550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0299-2DA9-42AA-BA17-6AA82971327D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1633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0299-2DA9-42AA-BA17-6AA82971327D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5129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0299-2DA9-42AA-BA17-6AA82971327D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7055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0299-2DA9-42AA-BA17-6AA82971327D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5711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0299-2DA9-42AA-BA17-6AA82971327D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2032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60299-2DA9-42AA-BA17-6AA82971327D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3A644-6227-40CB-90B3-4BA887349F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5875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rombase.uni-graz.at/" TargetMode="External"/><Relationship Id="rId2" Type="http://schemas.openxmlformats.org/officeDocument/2006/relationships/hyperlink" Target="http://www.folkoveprazdniny.cz/kolokvium2011/sbornik2011_03_Uhlikova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 smtClean="0"/>
              <a:t>Romistika</a:t>
            </a:r>
            <a:r>
              <a:rPr lang="cs-CZ" b="1" dirty="0" smtClean="0"/>
              <a:t> nebo </a:t>
            </a:r>
            <a:r>
              <a:rPr lang="cs-CZ" b="1" dirty="0" err="1" smtClean="0"/>
              <a:t>cikanologie</a:t>
            </a:r>
            <a:r>
              <a:rPr lang="cs-CZ" b="1" dirty="0" smtClean="0"/>
              <a:t>?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71929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Konec hledání původu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polovina 20. století – pravlast </a:t>
            </a:r>
            <a:r>
              <a:rPr lang="cs-CZ" dirty="0" err="1" smtClean="0"/>
              <a:t>Radžastán</a:t>
            </a:r>
            <a:endParaRPr lang="cs-CZ" dirty="0" smtClean="0"/>
          </a:p>
          <a:p>
            <a:r>
              <a:rPr lang="cs-CZ" dirty="0" smtClean="0"/>
              <a:t>Snaha o uchování záznamů pomocí novodobých technologií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1901 Milan von </a:t>
            </a:r>
            <a:r>
              <a:rPr lang="cs-CZ" dirty="0" err="1" smtClean="0"/>
              <a:t>Rešetar</a:t>
            </a:r>
            <a:r>
              <a:rPr lang="cs-CZ" dirty="0" smtClean="0"/>
              <a:t> </a:t>
            </a:r>
            <a:r>
              <a:rPr lang="cs-CZ" dirty="0" smtClean="0">
                <a:sym typeface="Wingdings" panose="05000000000000000000" pitchFamily="2" charset="2"/>
              </a:rPr>
              <a:t> </a:t>
            </a:r>
            <a:r>
              <a:rPr lang="cs-CZ" dirty="0" smtClean="0"/>
              <a:t>první zvukový záznam romštiny na fonograf (pohádka)</a:t>
            </a:r>
          </a:p>
          <a:p>
            <a:pPr>
              <a:buFontTx/>
              <a:buChar char="-"/>
            </a:pPr>
            <a:r>
              <a:rPr lang="cs-CZ" dirty="0" smtClean="0"/>
              <a:t>1915 Rudolf </a:t>
            </a:r>
            <a:r>
              <a:rPr lang="cs-CZ" dirty="0" err="1" smtClean="0"/>
              <a:t>Pöch</a:t>
            </a:r>
            <a:r>
              <a:rPr lang="cs-CZ" dirty="0" smtClean="0"/>
              <a:t> </a:t>
            </a:r>
            <a:r>
              <a:rPr lang="cs-CZ" dirty="0" smtClean="0">
                <a:sym typeface="Wingdings" panose="05000000000000000000" pitchFamily="2" charset="2"/>
              </a:rPr>
              <a:t> první záznam písňové tvorby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14623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1926 </a:t>
            </a:r>
            <a:r>
              <a:rPr lang="cs-CZ" dirty="0"/>
              <a:t>Ralph </a:t>
            </a:r>
            <a:r>
              <a:rPr lang="cs-CZ" dirty="0" err="1"/>
              <a:t>Lilley</a:t>
            </a:r>
            <a:r>
              <a:rPr lang="cs-CZ" dirty="0"/>
              <a:t> </a:t>
            </a:r>
            <a:r>
              <a:rPr lang="cs-CZ" dirty="0" smtClean="0"/>
              <a:t>Turner: článek v JGLS </a:t>
            </a:r>
            <a:r>
              <a:rPr lang="cs-CZ" dirty="0" smtClean="0">
                <a:sym typeface="Wingdings" panose="05000000000000000000" pitchFamily="2" charset="2"/>
              </a:rPr>
              <a:t> střední Indie při Z hranicích s </a:t>
            </a:r>
            <a:r>
              <a:rPr lang="cs-CZ" dirty="0" err="1" smtClean="0">
                <a:sym typeface="Wingdings" panose="05000000000000000000" pitchFamily="2" charset="2"/>
              </a:rPr>
              <a:t>Pakistánem</a:t>
            </a:r>
            <a:endParaRPr lang="cs-CZ" dirty="0" smtClean="0">
              <a:sym typeface="Wingdings" panose="05000000000000000000" pitchFamily="2" charset="2"/>
            </a:endParaRPr>
          </a:p>
          <a:p>
            <a:pPr>
              <a:buFontTx/>
              <a:buChar char="-"/>
            </a:pPr>
            <a:r>
              <a:rPr lang="cs-CZ" dirty="0" smtClean="0"/>
              <a:t>1926 John </a:t>
            </a:r>
            <a:r>
              <a:rPr lang="cs-CZ" dirty="0" err="1" smtClean="0"/>
              <a:t>Sampson</a:t>
            </a:r>
            <a:r>
              <a:rPr lang="cs-CZ" dirty="0" smtClean="0"/>
              <a:t>: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Dialect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Gypsies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Wales 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82730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1916 Vincenc Lesný </a:t>
            </a:r>
            <a:r>
              <a:rPr lang="cs-CZ" dirty="0" smtClean="0">
                <a:sym typeface="Wingdings" panose="05000000000000000000" pitchFamily="2" charset="2"/>
              </a:rPr>
              <a:t> souvislost mezi </a:t>
            </a:r>
            <a:r>
              <a:rPr lang="cs-CZ" dirty="0" err="1" smtClean="0">
                <a:sym typeface="Wingdings" panose="05000000000000000000" pitchFamily="2" charset="2"/>
              </a:rPr>
              <a:t>staroindičtinou</a:t>
            </a:r>
            <a:r>
              <a:rPr lang="cs-CZ" dirty="0" smtClean="0">
                <a:sym typeface="Wingdings" panose="05000000000000000000" pitchFamily="2" charset="2"/>
              </a:rPr>
              <a:t> a romskými dialekty</a:t>
            </a:r>
          </a:p>
          <a:p>
            <a:pPr>
              <a:buFontTx/>
              <a:buChar char="-"/>
            </a:pPr>
            <a:r>
              <a:rPr lang="cs-CZ" dirty="0" smtClean="0">
                <a:sym typeface="Wingdings" panose="05000000000000000000" pitchFamily="2" charset="2"/>
              </a:rPr>
              <a:t>1921 Jožka Černík: Cikánské písničky  nejstarší notové a textové záznamy z Moravy</a:t>
            </a:r>
          </a:p>
          <a:p>
            <a:pPr>
              <a:buFontTx/>
              <a:buChar char="-"/>
            </a:pPr>
            <a:r>
              <a:rPr lang="cs-CZ" dirty="0" smtClean="0">
                <a:sym typeface="Wingdings" panose="05000000000000000000" pitchFamily="2" charset="2"/>
              </a:rPr>
              <a:t>1929 František Štampach: Cikáni v Česko- slovenské republice  asimilační tendence x školství, proti segregaci a teorii dědičného sklonu; cikáni jsou národem v kulturním pojetí</a:t>
            </a:r>
          </a:p>
          <a:p>
            <a:pPr>
              <a:buFontTx/>
              <a:buChar char="-"/>
            </a:pPr>
            <a:r>
              <a:rPr lang="cs-CZ" dirty="0" smtClean="0">
                <a:sym typeface="Wingdings" panose="05000000000000000000" pitchFamily="2" charset="2"/>
              </a:rPr>
              <a:t>1934 Vincenc Lesný: Jazyk cikánů v ČSR – kapitola v Československé vlastivědě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9842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04655"/>
          </a:xfrm>
        </p:spPr>
        <p:txBody>
          <a:bodyPr>
            <a:normAutofit/>
          </a:bodyPr>
          <a:lstStyle/>
          <a:p>
            <a:r>
              <a:rPr lang="cs-CZ" dirty="0" smtClean="0"/>
              <a:t>Po 2. světové válce</a:t>
            </a:r>
          </a:p>
          <a:p>
            <a:r>
              <a:rPr lang="cs-CZ" dirty="0" smtClean="0"/>
              <a:t>Odlišný přístup podle politického zřízení</a:t>
            </a:r>
          </a:p>
          <a:p>
            <a:endParaRPr lang="cs-CZ" dirty="0"/>
          </a:p>
          <a:p>
            <a:r>
              <a:rPr lang="cs-CZ" dirty="0" smtClean="0"/>
              <a:t>Česko(</a:t>
            </a:r>
            <a:r>
              <a:rPr lang="cs-CZ" dirty="0" err="1" smtClean="0"/>
              <a:t>slovensko</a:t>
            </a:r>
            <a:r>
              <a:rPr lang="cs-CZ" dirty="0" smtClean="0"/>
              <a:t>):</a:t>
            </a:r>
          </a:p>
          <a:p>
            <a:pPr>
              <a:buFontTx/>
              <a:buChar char="-"/>
            </a:pPr>
            <a:r>
              <a:rPr lang="cs-CZ" dirty="0" smtClean="0"/>
              <a:t>1963 Jiří Lípa: Příručka cikánštiny</a:t>
            </a:r>
          </a:p>
          <a:p>
            <a:pPr>
              <a:buFontTx/>
              <a:buChar char="-"/>
            </a:pPr>
            <a:r>
              <a:rPr lang="cs-CZ" dirty="0" smtClean="0"/>
              <a:t>60. a 70. léta </a:t>
            </a:r>
            <a:r>
              <a:rPr lang="cs-CZ" dirty="0" smtClean="0">
                <a:solidFill>
                  <a:srgbClr val="FF0000"/>
                </a:solidFill>
              </a:rPr>
              <a:t>Milena Hübschmannová, Hana Šebková</a:t>
            </a:r>
            <a:r>
              <a:rPr lang="cs-CZ" dirty="0" smtClean="0"/>
              <a:t>, Eva Davidová</a:t>
            </a:r>
          </a:p>
          <a:p>
            <a:pPr>
              <a:buFontTx/>
              <a:buChar char="-"/>
            </a:pPr>
            <a:r>
              <a:rPr lang="cs-CZ" dirty="0" smtClean="0"/>
              <a:t>80. a 90. léta Ctibor Nečas, Dušan Holý, Jana Horváthová</a:t>
            </a:r>
          </a:p>
        </p:txBody>
      </p:sp>
    </p:spTree>
    <p:extLst>
      <p:ext uri="{BB962C8B-B14F-4D97-AF65-F5344CB8AC3E}">
        <p14:creationId xmlns:p14="http://schemas.microsoft.com/office/powerpoint/2010/main" val="11533187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cs-CZ" dirty="0" smtClean="0"/>
              <a:t>Svět:</a:t>
            </a:r>
          </a:p>
          <a:p>
            <a:pPr>
              <a:buFontTx/>
              <a:buChar char="-"/>
            </a:pPr>
            <a:r>
              <a:rPr lang="cs-CZ" dirty="0" smtClean="0"/>
              <a:t>etnologie: </a:t>
            </a:r>
            <a:r>
              <a:rPr lang="cs-CZ" dirty="0" err="1" smtClean="0"/>
              <a:t>Vesselin</a:t>
            </a:r>
            <a:r>
              <a:rPr lang="cs-CZ" dirty="0" smtClean="0"/>
              <a:t> </a:t>
            </a:r>
            <a:r>
              <a:rPr lang="cs-CZ" dirty="0" err="1" smtClean="0"/>
              <a:t>Popov</a:t>
            </a:r>
            <a:r>
              <a:rPr lang="cs-CZ" dirty="0"/>
              <a:t> </a:t>
            </a:r>
            <a:r>
              <a:rPr lang="cs-CZ" dirty="0" smtClean="0"/>
              <a:t>a Elena </a:t>
            </a:r>
            <a:r>
              <a:rPr lang="cs-CZ" dirty="0" err="1" smtClean="0"/>
              <a:t>Marušiaková</a:t>
            </a:r>
            <a:r>
              <a:rPr lang="cs-CZ" dirty="0" smtClean="0"/>
              <a:t> (BG), </a:t>
            </a:r>
            <a:r>
              <a:rPr lang="cs-CZ" dirty="0" err="1" smtClean="0"/>
              <a:t>Katalin</a:t>
            </a:r>
            <a:r>
              <a:rPr lang="cs-CZ" dirty="0" smtClean="0"/>
              <a:t> </a:t>
            </a:r>
            <a:r>
              <a:rPr lang="cs-CZ" dirty="0" err="1" smtClean="0"/>
              <a:t>Kovalcsik</a:t>
            </a:r>
            <a:r>
              <a:rPr lang="cs-CZ" dirty="0" smtClean="0"/>
              <a:t> (H)</a:t>
            </a:r>
          </a:p>
          <a:p>
            <a:pPr>
              <a:buFontTx/>
              <a:buChar char="-"/>
            </a:pPr>
            <a:r>
              <a:rPr lang="cs-CZ" dirty="0" smtClean="0"/>
              <a:t>sociologie: </a:t>
            </a:r>
            <a:r>
              <a:rPr lang="cs-CZ" dirty="0"/>
              <a:t>Jean-</a:t>
            </a:r>
            <a:r>
              <a:rPr lang="cs-CZ" dirty="0" err="1"/>
              <a:t>Pierre</a:t>
            </a:r>
            <a:r>
              <a:rPr lang="cs-CZ" dirty="0"/>
              <a:t> </a:t>
            </a:r>
            <a:r>
              <a:rPr lang="cs-CZ" dirty="0" err="1" smtClean="0"/>
              <a:t>Liegeois</a:t>
            </a:r>
            <a:r>
              <a:rPr lang="cs-CZ" dirty="0" smtClean="0"/>
              <a:t> (F)</a:t>
            </a:r>
          </a:p>
          <a:p>
            <a:pPr>
              <a:buFontTx/>
              <a:buChar char="-"/>
            </a:pPr>
            <a:r>
              <a:rPr lang="cs-CZ" dirty="0" smtClean="0"/>
              <a:t>antropologie: </a:t>
            </a:r>
            <a:r>
              <a:rPr lang="cs-CZ" dirty="0"/>
              <a:t>Judith </a:t>
            </a:r>
            <a:r>
              <a:rPr lang="cs-CZ" dirty="0" err="1" smtClean="0"/>
              <a:t>Okely</a:t>
            </a:r>
            <a:r>
              <a:rPr lang="cs-CZ" dirty="0" smtClean="0"/>
              <a:t> (GB)</a:t>
            </a:r>
          </a:p>
          <a:p>
            <a:pPr>
              <a:buFontTx/>
              <a:buChar char="-"/>
            </a:pPr>
            <a:r>
              <a:rPr lang="cs-CZ" dirty="0" smtClean="0"/>
              <a:t>historie: </a:t>
            </a:r>
            <a:r>
              <a:rPr lang="cs-CZ" dirty="0"/>
              <a:t>Donald </a:t>
            </a:r>
            <a:r>
              <a:rPr lang="cs-CZ" dirty="0" err="1" smtClean="0"/>
              <a:t>Kenrick</a:t>
            </a:r>
            <a:r>
              <a:rPr lang="cs-CZ" dirty="0" smtClean="0"/>
              <a:t> (GB)</a:t>
            </a:r>
          </a:p>
          <a:p>
            <a:pPr>
              <a:buFontTx/>
              <a:buChar char="-"/>
            </a:pPr>
            <a:r>
              <a:rPr lang="cs-CZ" dirty="0" err="1"/>
              <a:t>l</a:t>
            </a:r>
            <a:r>
              <a:rPr lang="cs-CZ" dirty="0" err="1" smtClean="0"/>
              <a:t>ingvisitka</a:t>
            </a:r>
            <a:r>
              <a:rPr lang="cs-CZ" dirty="0" smtClean="0"/>
              <a:t>: </a:t>
            </a:r>
            <a:r>
              <a:rPr lang="cs-CZ" dirty="0" err="1"/>
              <a:t>Yaron</a:t>
            </a:r>
            <a:r>
              <a:rPr lang="cs-CZ" dirty="0"/>
              <a:t> </a:t>
            </a:r>
            <a:r>
              <a:rPr lang="cs-CZ" dirty="0" err="1" smtClean="0"/>
              <a:t>Matras</a:t>
            </a:r>
            <a:r>
              <a:rPr lang="cs-CZ" dirty="0" smtClean="0"/>
              <a:t> (GB), </a:t>
            </a:r>
            <a:r>
              <a:rPr lang="cs-CZ" dirty="0"/>
              <a:t>Ian </a:t>
            </a:r>
            <a:r>
              <a:rPr lang="cs-CZ" dirty="0" err="1"/>
              <a:t>Hancock</a:t>
            </a:r>
            <a:r>
              <a:rPr lang="cs-CZ" dirty="0"/>
              <a:t> </a:t>
            </a:r>
            <a:r>
              <a:rPr lang="cs-CZ" dirty="0" smtClean="0"/>
              <a:t>(USA), </a:t>
            </a:r>
            <a:r>
              <a:rPr lang="cs-CZ" dirty="0"/>
              <a:t>Christo </a:t>
            </a:r>
            <a:r>
              <a:rPr lang="cs-CZ" dirty="0" err="1"/>
              <a:t>Kjučukov</a:t>
            </a:r>
            <a:r>
              <a:rPr lang="cs-CZ" dirty="0"/>
              <a:t> </a:t>
            </a:r>
            <a:r>
              <a:rPr lang="cs-CZ" dirty="0" smtClean="0"/>
              <a:t>(BG)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67156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Jeden obor – více názvů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 2. světové války zájem o Romy v rámci jiných oborů</a:t>
            </a:r>
          </a:p>
          <a:p>
            <a:r>
              <a:rPr lang="cs-CZ" dirty="0" smtClean="0"/>
              <a:t>2. polovina 20. století – </a:t>
            </a:r>
            <a:r>
              <a:rPr lang="cs-CZ" dirty="0" err="1" smtClean="0"/>
              <a:t>cik</a:t>
            </a:r>
            <a:r>
              <a:rPr lang="cs-CZ" dirty="0" smtClean="0"/>
              <a:t>(g)</a:t>
            </a:r>
            <a:r>
              <a:rPr lang="cs-CZ" dirty="0" err="1" smtClean="0"/>
              <a:t>anologie</a:t>
            </a:r>
            <a:endParaRPr lang="cs-CZ" dirty="0" smtClean="0"/>
          </a:p>
          <a:p>
            <a:r>
              <a:rPr lang="cs-CZ" dirty="0" smtClean="0"/>
              <a:t>Od 90. let 20. století – </a:t>
            </a:r>
            <a:r>
              <a:rPr lang="cs-CZ" dirty="0" err="1" smtClean="0"/>
              <a:t>romistika</a:t>
            </a:r>
            <a:r>
              <a:rPr lang="cs-CZ" dirty="0" smtClean="0"/>
              <a:t> </a:t>
            </a:r>
            <a:r>
              <a:rPr lang="cs-CZ" dirty="0" smtClean="0">
                <a:sym typeface="Wingdings" panose="05000000000000000000" pitchFamily="2" charset="2"/>
              </a:rPr>
              <a:t> lingvistické pojetí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Přelom 20. a 21. století – </a:t>
            </a:r>
            <a:r>
              <a:rPr lang="cs-CZ" dirty="0" err="1" smtClean="0">
                <a:sym typeface="Wingdings" panose="05000000000000000000" pitchFamily="2" charset="2"/>
              </a:rPr>
              <a:t>romologie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AJ – </a:t>
            </a:r>
            <a:r>
              <a:rPr lang="cs-CZ" dirty="0" err="1" smtClean="0">
                <a:sym typeface="Wingdings" panose="05000000000000000000" pitchFamily="2" charset="2"/>
              </a:rPr>
              <a:t>romani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  <a:r>
              <a:rPr lang="cs-CZ" smtClean="0">
                <a:sym typeface="Wingdings" panose="05000000000000000000" pitchFamily="2" charset="2"/>
              </a:rPr>
              <a:t>studies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09891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Institucionální zázemí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1888 Gypsy </a:t>
            </a:r>
            <a:r>
              <a:rPr lang="cs-CZ" dirty="0" err="1"/>
              <a:t>L</a:t>
            </a:r>
            <a:r>
              <a:rPr lang="cs-CZ" dirty="0" err="1" smtClean="0"/>
              <a:t>ore</a:t>
            </a:r>
            <a:r>
              <a:rPr lang="cs-CZ" dirty="0" smtClean="0"/>
              <a:t> Society </a:t>
            </a:r>
            <a:r>
              <a:rPr lang="cs-CZ" dirty="0" smtClean="0">
                <a:sym typeface="Wingdings" panose="05000000000000000000" pitchFamily="2" charset="2"/>
              </a:rPr>
              <a:t> </a:t>
            </a:r>
            <a:r>
              <a:rPr lang="cs-CZ" dirty="0" err="1" smtClean="0">
                <a:sym typeface="Wingdings" panose="05000000000000000000" pitchFamily="2" charset="2"/>
              </a:rPr>
              <a:t>Journal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  <a:r>
              <a:rPr lang="cs-CZ" dirty="0" err="1" smtClean="0">
                <a:sym typeface="Wingdings" panose="05000000000000000000" pitchFamily="2" charset="2"/>
              </a:rPr>
              <a:t>of</a:t>
            </a:r>
            <a:r>
              <a:rPr lang="cs-CZ" dirty="0" smtClean="0">
                <a:sym typeface="Wingdings" panose="05000000000000000000" pitchFamily="2" charset="2"/>
              </a:rPr>
              <a:t> GLS = Romani </a:t>
            </a:r>
            <a:r>
              <a:rPr lang="cs-CZ" dirty="0" err="1" smtClean="0">
                <a:sym typeface="Wingdings" panose="05000000000000000000" pitchFamily="2" charset="2"/>
              </a:rPr>
              <a:t>Studies</a:t>
            </a:r>
            <a:r>
              <a:rPr lang="cs-CZ" dirty="0" smtClean="0">
                <a:sym typeface="Wingdings" panose="05000000000000000000" pitchFamily="2" charset="2"/>
              </a:rPr>
              <a:t>, Velká Británie</a:t>
            </a:r>
          </a:p>
          <a:p>
            <a:r>
              <a:rPr lang="cs-CZ" dirty="0" err="1" smtClean="0">
                <a:sym typeface="Wingdings" panose="05000000000000000000" pitchFamily="2" charset="2"/>
              </a:rPr>
              <a:t>Phonogrammarchiv</a:t>
            </a:r>
            <a:r>
              <a:rPr lang="cs-CZ" dirty="0" smtClean="0">
                <a:sym typeface="Wingdings" panose="05000000000000000000" pitchFamily="2" charset="2"/>
              </a:rPr>
              <a:t>, Vídeň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Univerzita Karlova, Indologický ústav FF, seminář </a:t>
            </a:r>
            <a:r>
              <a:rPr lang="cs-CZ" dirty="0" err="1" smtClean="0">
                <a:sym typeface="Wingdings" panose="05000000000000000000" pitchFamily="2" charset="2"/>
              </a:rPr>
              <a:t>romistiky</a:t>
            </a:r>
            <a:endParaRPr lang="cs-CZ" dirty="0" smtClean="0">
              <a:sym typeface="Wingdings" panose="05000000000000000000" pitchFamily="2" charset="2"/>
            </a:endParaRPr>
          </a:p>
          <a:p>
            <a:r>
              <a:rPr lang="cs-CZ" dirty="0" smtClean="0">
                <a:sym typeface="Wingdings" panose="05000000000000000000" pitchFamily="2" charset="2"/>
              </a:rPr>
              <a:t>Univerzita Konštantína Filozofa v </a:t>
            </a:r>
            <a:r>
              <a:rPr lang="cs-CZ" dirty="0" err="1" smtClean="0">
                <a:sym typeface="Wingdings" panose="05000000000000000000" pitchFamily="2" charset="2"/>
              </a:rPr>
              <a:t>Nitre</a:t>
            </a:r>
            <a:r>
              <a:rPr lang="cs-CZ" dirty="0" smtClean="0">
                <a:sym typeface="Wingdings" panose="05000000000000000000" pitchFamily="2" charset="2"/>
              </a:rPr>
              <a:t>, Fakulta </a:t>
            </a:r>
            <a:r>
              <a:rPr lang="cs-CZ" dirty="0" err="1" smtClean="0">
                <a:sym typeface="Wingdings" panose="05000000000000000000" pitchFamily="2" charset="2"/>
              </a:rPr>
              <a:t>sociálnych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  <a:r>
              <a:rPr lang="cs-CZ" dirty="0" err="1" smtClean="0">
                <a:sym typeface="Wingdings" panose="05000000000000000000" pitchFamily="2" charset="2"/>
              </a:rPr>
              <a:t>vied</a:t>
            </a:r>
            <a:r>
              <a:rPr lang="cs-CZ" dirty="0" smtClean="0">
                <a:sym typeface="Wingdings" panose="05000000000000000000" pitchFamily="2" charset="2"/>
              </a:rPr>
              <a:t> a </a:t>
            </a:r>
            <a:r>
              <a:rPr lang="cs-CZ" dirty="0" err="1" smtClean="0">
                <a:sym typeface="Wingdings" panose="05000000000000000000" pitchFamily="2" charset="2"/>
              </a:rPr>
              <a:t>zdravotníctva</a:t>
            </a:r>
            <a:r>
              <a:rPr lang="cs-CZ" dirty="0" smtClean="0">
                <a:sym typeface="Wingdings" panose="05000000000000000000" pitchFamily="2" charset="2"/>
              </a:rPr>
              <a:t>, Ústav </a:t>
            </a:r>
            <a:r>
              <a:rPr lang="cs-CZ" dirty="0" err="1" smtClean="0">
                <a:sym typeface="Wingdings" panose="05000000000000000000" pitchFamily="2" charset="2"/>
              </a:rPr>
              <a:t>romologických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  <a:r>
              <a:rPr lang="cs-CZ" dirty="0" err="1" smtClean="0">
                <a:sym typeface="Wingdings" panose="05000000000000000000" pitchFamily="2" charset="2"/>
              </a:rPr>
              <a:t>štúdií</a:t>
            </a:r>
            <a:endParaRPr lang="cs-CZ" dirty="0" smtClean="0">
              <a:sym typeface="Wingdings" panose="05000000000000000000" pitchFamily="2" charset="2"/>
            </a:endParaRPr>
          </a:p>
          <a:p>
            <a:r>
              <a:rPr lang="cs-CZ" dirty="0" smtClean="0">
                <a:sym typeface="Wingdings" panose="05000000000000000000" pitchFamily="2" charset="2"/>
              </a:rPr>
              <a:t>Muzeum romské kultury, Brno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Romano </a:t>
            </a:r>
            <a:r>
              <a:rPr lang="cs-CZ" dirty="0" err="1" smtClean="0">
                <a:sym typeface="Wingdings" panose="05000000000000000000" pitchFamily="2" charset="2"/>
              </a:rPr>
              <a:t>džaniben</a:t>
            </a:r>
            <a:r>
              <a:rPr lang="cs-CZ" dirty="0" smtClean="0">
                <a:sym typeface="Wingdings" panose="05000000000000000000" pitchFamily="2" charset="2"/>
              </a:rPr>
              <a:t>, Praha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15833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Literatura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Augustini ab </a:t>
            </a:r>
            <a:r>
              <a:rPr lang="cs-CZ" b="1" dirty="0" err="1"/>
              <a:t>Hortis</a:t>
            </a:r>
            <a:r>
              <a:rPr lang="cs-CZ" b="1" dirty="0"/>
              <a:t>, Samuel</a:t>
            </a:r>
            <a:r>
              <a:rPr lang="cs-CZ" dirty="0"/>
              <a:t>: </a:t>
            </a:r>
            <a:r>
              <a:rPr lang="cs-CZ" dirty="0" err="1"/>
              <a:t>Cigáni</a:t>
            </a:r>
            <a:r>
              <a:rPr lang="cs-CZ" dirty="0"/>
              <a:t> v </a:t>
            </a:r>
            <a:r>
              <a:rPr lang="cs-CZ" dirty="0" err="1"/>
              <a:t>Uhorsku</a:t>
            </a:r>
            <a:r>
              <a:rPr lang="cs-CZ" dirty="0"/>
              <a:t> 1775. </a:t>
            </a:r>
            <a:r>
              <a:rPr lang="cs-CZ" dirty="0" err="1"/>
              <a:t>Zigeuner</a:t>
            </a:r>
            <a:r>
              <a:rPr lang="cs-CZ" dirty="0"/>
              <a:t> in </a:t>
            </a:r>
            <a:r>
              <a:rPr lang="cs-CZ" dirty="0" err="1"/>
              <a:t>Ungarn</a:t>
            </a:r>
            <a:r>
              <a:rPr lang="cs-CZ" dirty="0"/>
              <a:t> 1775. Bratislava: </a:t>
            </a:r>
            <a:r>
              <a:rPr lang="cs-CZ" dirty="0" err="1"/>
              <a:t>Štúdio</a:t>
            </a:r>
            <a:r>
              <a:rPr lang="cs-CZ" dirty="0"/>
              <a:t> –</a:t>
            </a:r>
            <a:r>
              <a:rPr lang="cs-CZ" dirty="0" err="1"/>
              <a:t>dd</a:t>
            </a:r>
            <a:r>
              <a:rPr lang="cs-CZ" dirty="0"/>
              <a:t>–, 1995</a:t>
            </a:r>
            <a:r>
              <a:rPr lang="cs-CZ" dirty="0" smtClean="0"/>
              <a:t>.</a:t>
            </a:r>
          </a:p>
          <a:p>
            <a:r>
              <a:rPr lang="cs-CZ" b="1" dirty="0"/>
              <a:t>Beníšek, Michael</a:t>
            </a:r>
            <a:r>
              <a:rPr lang="cs-CZ" dirty="0"/>
              <a:t>: Indolog Vincenc Lesný a </a:t>
            </a:r>
            <a:r>
              <a:rPr lang="cs-CZ" dirty="0" err="1"/>
              <a:t>romistika</a:t>
            </a:r>
            <a:r>
              <a:rPr lang="cs-CZ" dirty="0"/>
              <a:t>. Romano </a:t>
            </a:r>
            <a:r>
              <a:rPr lang="cs-CZ" dirty="0" err="1"/>
              <a:t>džaniben</a:t>
            </a:r>
            <a:r>
              <a:rPr lang="cs-CZ" dirty="0"/>
              <a:t>, 2004, č. </a:t>
            </a:r>
            <a:r>
              <a:rPr lang="cs-CZ" dirty="0" err="1"/>
              <a:t>jevend</a:t>
            </a:r>
            <a:r>
              <a:rPr lang="cs-CZ" dirty="0"/>
              <a:t>, s. 145–172.</a:t>
            </a:r>
          </a:p>
          <a:p>
            <a:r>
              <a:rPr lang="cs-CZ" b="1" dirty="0" err="1"/>
              <a:t>Bořkovcová</a:t>
            </a:r>
            <a:r>
              <a:rPr lang="cs-CZ" b="1" dirty="0"/>
              <a:t>, Máša</a:t>
            </a:r>
            <a:r>
              <a:rPr lang="cs-CZ" dirty="0"/>
              <a:t>: Dr. Rudolf von </a:t>
            </a:r>
            <a:r>
              <a:rPr lang="cs-CZ" dirty="0" err="1"/>
              <a:t>Sowa</a:t>
            </a:r>
            <a:r>
              <a:rPr lang="cs-CZ" dirty="0"/>
              <a:t>. Romano </a:t>
            </a:r>
            <a:r>
              <a:rPr lang="cs-CZ" dirty="0" err="1"/>
              <a:t>džaniben</a:t>
            </a:r>
            <a:r>
              <a:rPr lang="cs-CZ" dirty="0"/>
              <a:t> 7, 2000, č. 3, s. 65–66</a:t>
            </a:r>
            <a:r>
              <a:rPr lang="cs-CZ" dirty="0" smtClean="0"/>
              <a:t>.</a:t>
            </a:r>
          </a:p>
          <a:p>
            <a:r>
              <a:rPr lang="cs-CZ" b="1" dirty="0"/>
              <a:t>Cech, Petra – </a:t>
            </a:r>
            <a:r>
              <a:rPr lang="cs-CZ" b="1" dirty="0" err="1"/>
              <a:t>Heinschink</a:t>
            </a:r>
            <a:r>
              <a:rPr lang="cs-CZ" b="1" dirty="0"/>
              <a:t>, </a:t>
            </a:r>
            <a:r>
              <a:rPr lang="cs-CZ" b="1" dirty="0" err="1"/>
              <a:t>Mozes</a:t>
            </a:r>
            <a:r>
              <a:rPr lang="cs-CZ" b="1" dirty="0"/>
              <a:t> F.</a:t>
            </a:r>
            <a:r>
              <a:rPr lang="cs-CZ" dirty="0"/>
              <a:t>: Nejstarší zvukový záznam romštiny ve vídeňském fonografickém archivu. Romano </a:t>
            </a:r>
            <a:r>
              <a:rPr lang="cs-CZ" dirty="0" err="1"/>
              <a:t>džaniben</a:t>
            </a:r>
            <a:r>
              <a:rPr lang="cs-CZ" dirty="0"/>
              <a:t> 8, 2001, č. 1–2, s. 147–149.</a:t>
            </a:r>
          </a:p>
          <a:p>
            <a:r>
              <a:rPr lang="cs-CZ" b="1" dirty="0" err="1"/>
              <a:t>Drenko</a:t>
            </a:r>
            <a:r>
              <a:rPr lang="cs-CZ" b="1" dirty="0"/>
              <a:t>, Jozef</a:t>
            </a:r>
            <a:r>
              <a:rPr lang="cs-CZ" dirty="0"/>
              <a:t>: Juraj </a:t>
            </a:r>
            <a:r>
              <a:rPr lang="cs-CZ" dirty="0" err="1"/>
              <a:t>Ihnátko</a:t>
            </a:r>
            <a:r>
              <a:rPr lang="cs-CZ" dirty="0"/>
              <a:t> (1840–1885) – </a:t>
            </a:r>
            <a:r>
              <a:rPr lang="cs-CZ" dirty="0" err="1"/>
              <a:t>priekopník</a:t>
            </a:r>
            <a:r>
              <a:rPr lang="cs-CZ" dirty="0"/>
              <a:t> </a:t>
            </a:r>
            <a:r>
              <a:rPr lang="cs-CZ" dirty="0" err="1"/>
              <a:t>romistiky</a:t>
            </a:r>
            <a:r>
              <a:rPr lang="cs-CZ" dirty="0"/>
              <a:t> na Slovensku. Romano </a:t>
            </a:r>
            <a:r>
              <a:rPr lang="cs-CZ" dirty="0" err="1"/>
              <a:t>džaniben</a:t>
            </a:r>
            <a:r>
              <a:rPr lang="cs-CZ" dirty="0"/>
              <a:t>, 2006, </a:t>
            </a:r>
            <a:r>
              <a:rPr lang="cs-CZ" dirty="0" smtClean="0"/>
              <a:t>           č</a:t>
            </a:r>
            <a:r>
              <a:rPr lang="cs-CZ" dirty="0"/>
              <a:t>. </a:t>
            </a:r>
            <a:r>
              <a:rPr lang="cs-CZ" dirty="0" err="1"/>
              <a:t>jevend</a:t>
            </a:r>
            <a:r>
              <a:rPr lang="cs-CZ" dirty="0"/>
              <a:t>, s. 59–67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35144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err="1"/>
              <a:t>Fenneszová-Juhaszová</a:t>
            </a:r>
            <a:r>
              <a:rPr lang="cs-CZ" b="1" dirty="0"/>
              <a:t>, Christiane</a:t>
            </a:r>
            <a:r>
              <a:rPr lang="cs-CZ" dirty="0"/>
              <a:t>: Zvukové dokumenty o romské literatuře ve vídeňském fonografickém archivu. Romano </a:t>
            </a:r>
            <a:r>
              <a:rPr lang="cs-CZ" dirty="0" err="1"/>
              <a:t>džaniben</a:t>
            </a:r>
            <a:r>
              <a:rPr lang="cs-CZ" dirty="0"/>
              <a:t> 8, 2001, </a:t>
            </a:r>
            <a:r>
              <a:rPr lang="cs-CZ" dirty="0" smtClean="0"/>
              <a:t>         č</a:t>
            </a:r>
            <a:r>
              <a:rPr lang="cs-CZ" dirty="0"/>
              <a:t>. 1–2, s. 143–145.</a:t>
            </a:r>
          </a:p>
          <a:p>
            <a:r>
              <a:rPr lang="cs-CZ" b="1" dirty="0"/>
              <a:t>Hübschmannová, Milena</a:t>
            </a:r>
            <a:r>
              <a:rPr lang="cs-CZ" dirty="0"/>
              <a:t>: Stefan </a:t>
            </a:r>
            <a:r>
              <a:rPr lang="cs-CZ" dirty="0" err="1"/>
              <a:t>Vali</a:t>
            </a:r>
            <a:r>
              <a:rPr lang="cs-CZ" dirty="0"/>
              <a:t> a „</a:t>
            </a:r>
            <a:r>
              <a:rPr lang="cs-CZ" dirty="0" err="1"/>
              <a:t>malabárská</a:t>
            </a:r>
            <a:r>
              <a:rPr lang="cs-CZ" dirty="0"/>
              <a:t> řeč“ tří indických mladíků. Romano </a:t>
            </a:r>
            <a:r>
              <a:rPr lang="cs-CZ" dirty="0" err="1"/>
              <a:t>džaniben</a:t>
            </a:r>
            <a:r>
              <a:rPr lang="cs-CZ" dirty="0"/>
              <a:t>, 2003, </a:t>
            </a:r>
            <a:r>
              <a:rPr lang="cs-CZ" dirty="0" smtClean="0"/>
              <a:t>        č</a:t>
            </a:r>
            <a:r>
              <a:rPr lang="cs-CZ" dirty="0"/>
              <a:t>. </a:t>
            </a:r>
            <a:r>
              <a:rPr lang="cs-CZ" dirty="0" err="1"/>
              <a:t>jevend</a:t>
            </a:r>
            <a:r>
              <a:rPr lang="cs-CZ" dirty="0"/>
              <a:t>, s. 93–106.</a:t>
            </a:r>
          </a:p>
          <a:p>
            <a:r>
              <a:rPr lang="cs-CZ" b="1" dirty="0" err="1"/>
              <a:t>Kutlík-Garuda</a:t>
            </a:r>
            <a:r>
              <a:rPr lang="cs-CZ" b="1" dirty="0"/>
              <a:t>, Igor E.</a:t>
            </a:r>
            <a:r>
              <a:rPr lang="cs-CZ" dirty="0"/>
              <a:t>: O </a:t>
            </a:r>
            <a:r>
              <a:rPr lang="cs-CZ" dirty="0" err="1"/>
              <a:t>začiatkoch</a:t>
            </a:r>
            <a:r>
              <a:rPr lang="cs-CZ" dirty="0"/>
              <a:t> </a:t>
            </a:r>
            <a:r>
              <a:rPr lang="cs-CZ" dirty="0" err="1"/>
              <a:t>romistiky</a:t>
            </a:r>
            <a:r>
              <a:rPr lang="cs-CZ" dirty="0"/>
              <a:t> na Slovensku. Slovenský národopis 36, 1988, č. 1, </a:t>
            </a:r>
            <a:r>
              <a:rPr lang="cs-CZ" dirty="0" smtClean="0"/>
              <a:t>               s</a:t>
            </a:r>
            <a:r>
              <a:rPr lang="cs-CZ" dirty="0"/>
              <a:t>. 45–56. </a:t>
            </a:r>
          </a:p>
          <a:p>
            <a:r>
              <a:rPr lang="cs-CZ" b="1" dirty="0"/>
              <a:t>Mann, Arne B.</a:t>
            </a:r>
            <a:r>
              <a:rPr lang="cs-CZ" dirty="0"/>
              <a:t>: Samuel Augustini ab </a:t>
            </a:r>
            <a:r>
              <a:rPr lang="cs-CZ" dirty="0" err="1"/>
              <a:t>Hortis</a:t>
            </a:r>
            <a:r>
              <a:rPr lang="cs-CZ" dirty="0"/>
              <a:t> a jeho zájem o </a:t>
            </a:r>
            <a:r>
              <a:rPr lang="cs-CZ" dirty="0" err="1"/>
              <a:t>Rómov</a:t>
            </a:r>
            <a:r>
              <a:rPr lang="cs-CZ" dirty="0"/>
              <a:t> v 18. </a:t>
            </a:r>
            <a:r>
              <a:rPr lang="cs-CZ" dirty="0" err="1"/>
              <a:t>storočí</a:t>
            </a:r>
            <a:r>
              <a:rPr lang="cs-CZ" dirty="0"/>
              <a:t>. Romano </a:t>
            </a:r>
            <a:r>
              <a:rPr lang="cs-CZ" dirty="0" err="1"/>
              <a:t>džaniben</a:t>
            </a:r>
            <a:r>
              <a:rPr lang="cs-CZ" dirty="0"/>
              <a:t> 4, 1997, č. 3–4, s. 129–132</a:t>
            </a:r>
            <a:r>
              <a:rPr lang="cs-CZ" dirty="0" smtClean="0"/>
              <a:t>.</a:t>
            </a:r>
            <a:r>
              <a:rPr lang="cs-CZ" b="1" dirty="0"/>
              <a:t> </a:t>
            </a:r>
            <a:endParaRPr lang="cs-CZ" b="1" dirty="0" smtClean="0"/>
          </a:p>
          <a:p>
            <a:r>
              <a:rPr lang="cs-CZ" b="1" dirty="0" err="1" smtClean="0"/>
              <a:t>Matras</a:t>
            </a:r>
            <a:r>
              <a:rPr lang="cs-CZ" b="1" dirty="0"/>
              <a:t>, </a:t>
            </a:r>
            <a:r>
              <a:rPr lang="cs-CZ" b="1" dirty="0" err="1"/>
              <a:t>Yaron</a:t>
            </a:r>
            <a:r>
              <a:rPr lang="cs-CZ" dirty="0"/>
              <a:t>: </a:t>
            </a:r>
            <a:r>
              <a:rPr lang="cs-CZ" dirty="0" err="1"/>
              <a:t>Rüdigerův</a:t>
            </a:r>
            <a:r>
              <a:rPr lang="cs-CZ" dirty="0"/>
              <a:t> příspěvek k objasnění původu romštiny. Romano </a:t>
            </a:r>
            <a:r>
              <a:rPr lang="cs-CZ" dirty="0" err="1"/>
              <a:t>džaniben</a:t>
            </a:r>
            <a:r>
              <a:rPr lang="cs-CZ" dirty="0"/>
              <a:t> 6, 1999, č. 3–4, </a:t>
            </a:r>
            <a:r>
              <a:rPr lang="cs-CZ" dirty="0" smtClean="0"/>
              <a:t>       s</a:t>
            </a:r>
            <a:r>
              <a:rPr lang="cs-CZ" dirty="0"/>
              <a:t>. </a:t>
            </a:r>
            <a:r>
              <a:rPr lang="cs-CZ" dirty="0" smtClean="0"/>
              <a:t>80–101.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96076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err="1" smtClean="0"/>
              <a:t>Pivoň</a:t>
            </a:r>
            <a:r>
              <a:rPr lang="cs-CZ" b="1" dirty="0"/>
              <a:t>, Rastislav</a:t>
            </a:r>
            <a:r>
              <a:rPr lang="cs-CZ" dirty="0"/>
              <a:t>: František Štampach – jeho </a:t>
            </a:r>
            <a:r>
              <a:rPr lang="cs-CZ" dirty="0" err="1"/>
              <a:t>prínos</a:t>
            </a:r>
            <a:r>
              <a:rPr lang="cs-CZ" dirty="0"/>
              <a:t> </a:t>
            </a:r>
            <a:r>
              <a:rPr lang="cs-CZ" dirty="0" smtClean="0"/>
              <a:t>pro </a:t>
            </a:r>
            <a:r>
              <a:rPr lang="cs-CZ" dirty="0"/>
              <a:t>rozvoj </a:t>
            </a:r>
            <a:r>
              <a:rPr lang="cs-CZ" dirty="0" err="1"/>
              <a:t>romistiky</a:t>
            </a:r>
            <a:r>
              <a:rPr lang="cs-CZ" dirty="0"/>
              <a:t> v Československu. Romano </a:t>
            </a:r>
            <a:r>
              <a:rPr lang="cs-CZ" dirty="0" err="1"/>
              <a:t>džaniben</a:t>
            </a:r>
            <a:r>
              <a:rPr lang="cs-CZ" dirty="0"/>
              <a:t> 8, 2001, č. 1–2, s. 71–77.</a:t>
            </a:r>
          </a:p>
          <a:p>
            <a:r>
              <a:rPr lang="cs-CZ" b="1" dirty="0" err="1"/>
              <a:t>Pivoň</a:t>
            </a:r>
            <a:r>
              <a:rPr lang="cs-CZ" b="1" dirty="0"/>
              <a:t>, Rastislav – Gálová, Adéla</a:t>
            </a:r>
            <a:r>
              <a:rPr lang="cs-CZ" dirty="0"/>
              <a:t>: </a:t>
            </a:r>
            <a:r>
              <a:rPr lang="cs-CZ" dirty="0" err="1"/>
              <a:t>Arcivojvoda</a:t>
            </a:r>
            <a:r>
              <a:rPr lang="cs-CZ" dirty="0"/>
              <a:t> Jozef Karol Ľudovít </a:t>
            </a:r>
            <a:r>
              <a:rPr lang="cs-CZ" dirty="0" err="1"/>
              <a:t>Habsburg</a:t>
            </a:r>
            <a:r>
              <a:rPr lang="cs-CZ" dirty="0"/>
              <a:t> – Jeho Výsost </a:t>
            </a:r>
            <a:r>
              <a:rPr lang="cs-CZ" dirty="0" err="1"/>
              <a:t>romista</a:t>
            </a:r>
            <a:r>
              <a:rPr lang="cs-CZ" dirty="0"/>
              <a:t>. Romano </a:t>
            </a:r>
            <a:r>
              <a:rPr lang="cs-CZ" dirty="0" err="1" smtClean="0"/>
              <a:t>džaniben</a:t>
            </a:r>
            <a:r>
              <a:rPr lang="cs-CZ" dirty="0" smtClean="0"/>
              <a:t>, </a:t>
            </a:r>
            <a:r>
              <a:rPr lang="cs-CZ" dirty="0"/>
              <a:t>2004, č. </a:t>
            </a:r>
            <a:r>
              <a:rPr lang="cs-CZ" dirty="0" err="1"/>
              <a:t>ňilaj</a:t>
            </a:r>
            <a:r>
              <a:rPr lang="cs-CZ" dirty="0"/>
              <a:t>, </a:t>
            </a:r>
            <a:r>
              <a:rPr lang="cs-CZ" dirty="0" smtClean="0"/>
              <a:t>             s</a:t>
            </a:r>
            <a:r>
              <a:rPr lang="cs-CZ" dirty="0"/>
              <a:t>. 12–22</a:t>
            </a:r>
            <a:r>
              <a:rPr lang="cs-CZ" dirty="0" smtClean="0"/>
              <a:t>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Romano </a:t>
            </a:r>
            <a:r>
              <a:rPr lang="cs-CZ" dirty="0" err="1" smtClean="0">
                <a:solidFill>
                  <a:srgbClr val="FF0000"/>
                </a:solidFill>
              </a:rPr>
              <a:t>džaniben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jevend</a:t>
            </a:r>
            <a:r>
              <a:rPr lang="cs-CZ" dirty="0" smtClean="0">
                <a:solidFill>
                  <a:srgbClr val="FF0000"/>
                </a:solidFill>
              </a:rPr>
              <a:t> 2004. (H. Šebková)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Romano </a:t>
            </a:r>
            <a:r>
              <a:rPr lang="cs-CZ" dirty="0" err="1" smtClean="0">
                <a:solidFill>
                  <a:srgbClr val="FF0000"/>
                </a:solidFill>
              </a:rPr>
              <a:t>džaniben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ňilaj</a:t>
            </a:r>
            <a:r>
              <a:rPr lang="cs-CZ" dirty="0" smtClean="0">
                <a:solidFill>
                  <a:srgbClr val="FF0000"/>
                </a:solidFill>
              </a:rPr>
              <a:t> 2006. (M. Hübschmannová)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b="1" dirty="0"/>
              <a:t>Rukopisné poznámky českého </a:t>
            </a:r>
            <a:r>
              <a:rPr lang="cs-CZ" b="1" dirty="0" err="1"/>
              <a:t>romisty</a:t>
            </a:r>
            <a:r>
              <a:rPr lang="cs-CZ" b="1" dirty="0"/>
              <a:t>, faráře Josefa </a:t>
            </a:r>
            <a:r>
              <a:rPr lang="cs-CZ" b="1" dirty="0" err="1"/>
              <a:t>Ješiny</a:t>
            </a:r>
            <a:r>
              <a:rPr lang="cs-CZ" b="1" dirty="0"/>
              <a:t> (1824 - 1889)</a:t>
            </a:r>
            <a:r>
              <a:rPr lang="cs-CZ" dirty="0"/>
              <a:t>. Romano </a:t>
            </a:r>
            <a:r>
              <a:rPr lang="cs-CZ" dirty="0" err="1"/>
              <a:t>džaniben</a:t>
            </a:r>
            <a:r>
              <a:rPr lang="cs-CZ" dirty="0"/>
              <a:t> 4, 1997, č. 3–4, s. 133–136.</a:t>
            </a:r>
          </a:p>
          <a:p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://www.folkoveprazdniny.cz/kolokvium2011/sbornik2011_03_Uhlikova.pdf</a:t>
            </a:r>
            <a:endParaRPr lang="cs-CZ" dirty="0"/>
          </a:p>
          <a:p>
            <a:r>
              <a:rPr lang="cs-CZ" dirty="0">
                <a:hlinkClick r:id="rId3"/>
              </a:rPr>
              <a:t>http://rombase.uni-graz.at/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4483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Hledání původu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Bez vědeckých základů:</a:t>
            </a:r>
          </a:p>
          <a:p>
            <a:pPr>
              <a:buFontTx/>
              <a:buChar char="-"/>
            </a:pPr>
            <a:r>
              <a:rPr lang="cs-CZ" dirty="0" smtClean="0"/>
              <a:t>na základě informací od Romů (Egypt)</a:t>
            </a:r>
          </a:p>
          <a:p>
            <a:pPr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eměpisné názvy spojené s </a:t>
            </a:r>
            <a:r>
              <a:rPr lang="cs-CZ" dirty="0" err="1" smtClean="0"/>
              <a:t>exoetnonymem</a:t>
            </a:r>
            <a:r>
              <a:rPr lang="cs-CZ" dirty="0" smtClean="0"/>
              <a:t> (</a:t>
            </a:r>
            <a:r>
              <a:rPr lang="cs-CZ" dirty="0" err="1" smtClean="0"/>
              <a:t>Zeugitana</a:t>
            </a:r>
            <a:r>
              <a:rPr lang="cs-CZ" dirty="0"/>
              <a:t> </a:t>
            </a:r>
            <a:r>
              <a:rPr lang="cs-CZ" dirty="0" smtClean="0"/>
              <a:t>– Tunis, </a:t>
            </a:r>
            <a:r>
              <a:rPr lang="cs-CZ" dirty="0" err="1" smtClean="0"/>
              <a:t>Cingara</a:t>
            </a:r>
            <a:r>
              <a:rPr lang="cs-CZ" dirty="0" smtClean="0"/>
              <a:t> – Mezopotámie)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odobnost s „prokletými národy“ (němečtí židé, tatarští nájezdníci)</a:t>
            </a:r>
          </a:p>
          <a:p>
            <a:pPr>
              <a:buFontTx/>
              <a:buChar char="-"/>
            </a:pPr>
            <a:r>
              <a:rPr lang="cs-CZ" dirty="0"/>
              <a:t>f</a:t>
            </a:r>
            <a:r>
              <a:rPr lang="cs-CZ" dirty="0" smtClean="0"/>
              <a:t>antaskní hypotézy (Atlantida)</a:t>
            </a:r>
          </a:p>
          <a:p>
            <a:pPr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právy o indickém původu výjimečné (1422 kronika města </a:t>
            </a:r>
            <a:r>
              <a:rPr lang="cs-CZ" dirty="0" err="1" smtClean="0"/>
              <a:t>Forli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269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cs-CZ" dirty="0" smtClean="0"/>
              <a:t>S vědeckými základy:</a:t>
            </a:r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/>
              <a:t>f</a:t>
            </a:r>
            <a:r>
              <a:rPr lang="cs-CZ" dirty="0" smtClean="0"/>
              <a:t>ilologie a lingvistika; komparatistika</a:t>
            </a:r>
          </a:p>
          <a:p>
            <a:pPr marL="0" indent="0">
              <a:buNone/>
            </a:pPr>
            <a:r>
              <a:rPr lang="cs-CZ" dirty="0" smtClean="0"/>
              <a:t>- 2. polovina 18. století</a:t>
            </a:r>
          </a:p>
          <a:p>
            <a:pPr>
              <a:buFontTx/>
              <a:buChar char="-"/>
            </a:pPr>
            <a:r>
              <a:rPr lang="cs-CZ" dirty="0" smtClean="0"/>
              <a:t>1787 Heinrich </a:t>
            </a:r>
            <a:r>
              <a:rPr lang="cs-CZ" dirty="0" err="1"/>
              <a:t>Moritz</a:t>
            </a:r>
            <a:r>
              <a:rPr lang="cs-CZ" dirty="0"/>
              <a:t> </a:t>
            </a:r>
            <a:r>
              <a:rPr lang="cs-CZ" dirty="0" err="1"/>
              <a:t>Gottlieb</a:t>
            </a:r>
            <a:r>
              <a:rPr lang="cs-CZ" dirty="0"/>
              <a:t> </a:t>
            </a:r>
            <a:r>
              <a:rPr lang="cs-CZ" dirty="0" err="1" smtClean="0"/>
              <a:t>Grellmann</a:t>
            </a:r>
            <a:r>
              <a:rPr lang="cs-CZ" dirty="0" smtClean="0">
                <a:sym typeface="Wingdings" panose="05000000000000000000" pitchFamily="2" charset="2"/>
              </a:rPr>
              <a:t></a:t>
            </a:r>
            <a:r>
              <a:rPr lang="cs-CZ" dirty="0" smtClean="0"/>
              <a:t> zpráva o počinu </a:t>
            </a:r>
            <a:r>
              <a:rPr lang="cs-CZ" dirty="0">
                <a:solidFill>
                  <a:srgbClr val="FF0000"/>
                </a:solidFill>
              </a:rPr>
              <a:t>Stefana </a:t>
            </a:r>
            <a:r>
              <a:rPr lang="cs-CZ" dirty="0" err="1" smtClean="0">
                <a:solidFill>
                  <a:srgbClr val="FF0000"/>
                </a:solidFill>
              </a:rPr>
              <a:t>Váliho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– </a:t>
            </a:r>
            <a:r>
              <a:rPr lang="cs-CZ" dirty="0"/>
              <a:t>srovnání indických a romských </a:t>
            </a:r>
            <a:r>
              <a:rPr lang="cs-CZ" dirty="0" smtClean="0"/>
              <a:t>slov, čerpal z</a:t>
            </a:r>
          </a:p>
          <a:p>
            <a:pPr>
              <a:buFontTx/>
              <a:buChar char="-"/>
            </a:pPr>
            <a:r>
              <a:rPr lang="cs-CZ" dirty="0" smtClean="0"/>
              <a:t>1775-6 Samuel </a:t>
            </a:r>
            <a:r>
              <a:rPr lang="cs-CZ" dirty="0"/>
              <a:t>Augustini ab </a:t>
            </a:r>
            <a:r>
              <a:rPr lang="cs-CZ" dirty="0" err="1" smtClean="0"/>
              <a:t>Hortis</a:t>
            </a:r>
            <a:r>
              <a:rPr lang="cs-CZ" dirty="0" smtClean="0"/>
              <a:t> </a:t>
            </a:r>
            <a:r>
              <a:rPr lang="cs-CZ" dirty="0" smtClean="0">
                <a:sym typeface="Wingdings" panose="05000000000000000000" pitchFamily="2" charset="2"/>
              </a:rPr>
              <a:t>monografie </a:t>
            </a:r>
            <a:r>
              <a:rPr lang="cs-CZ" dirty="0" smtClean="0"/>
              <a:t>– romsko-německý slovníček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564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Nalezení původu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Konec 18. století – pravlast Indie</a:t>
            </a:r>
          </a:p>
          <a:p>
            <a:r>
              <a:rPr lang="cs-CZ" dirty="0" smtClean="0"/>
              <a:t>zájem zaměřen na jazyk, komparatistika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1787 připisováno </a:t>
            </a:r>
            <a:r>
              <a:rPr lang="cs-CZ" dirty="0" err="1" smtClean="0"/>
              <a:t>Grellmannovi</a:t>
            </a:r>
            <a:r>
              <a:rPr lang="cs-CZ" dirty="0" smtClean="0"/>
              <a:t> </a:t>
            </a:r>
          </a:p>
          <a:p>
            <a:pPr>
              <a:buFontTx/>
              <a:buChar char="-"/>
            </a:pPr>
            <a:r>
              <a:rPr lang="cs-CZ" dirty="0" smtClean="0"/>
              <a:t>1771 Christian Wilhelm </a:t>
            </a:r>
            <a:r>
              <a:rPr lang="cs-CZ" dirty="0" err="1" smtClean="0"/>
              <a:t>Büttner</a:t>
            </a:r>
            <a:r>
              <a:rPr lang="cs-CZ" dirty="0" smtClean="0"/>
              <a:t> </a:t>
            </a:r>
            <a:r>
              <a:rPr lang="cs-CZ" dirty="0" smtClean="0">
                <a:sym typeface="Wingdings" panose="05000000000000000000" pitchFamily="2" charset="2"/>
              </a:rPr>
              <a:t> </a:t>
            </a:r>
            <a:r>
              <a:rPr lang="cs-CZ" dirty="0" err="1" smtClean="0">
                <a:sym typeface="Wingdings" panose="05000000000000000000" pitchFamily="2" charset="2"/>
              </a:rPr>
              <a:t>hinduistánsko</a:t>
            </a:r>
            <a:r>
              <a:rPr lang="cs-CZ" dirty="0" smtClean="0">
                <a:sym typeface="Wingdings" panose="05000000000000000000" pitchFamily="2" charset="2"/>
              </a:rPr>
              <a:t>-afghánský kmen</a:t>
            </a:r>
          </a:p>
          <a:p>
            <a:pPr>
              <a:buFontTx/>
              <a:buChar char="-"/>
            </a:pPr>
            <a:r>
              <a:rPr lang="cs-CZ" dirty="0" smtClean="0">
                <a:sym typeface="Wingdings" panose="05000000000000000000" pitchFamily="2" charset="2"/>
              </a:rPr>
              <a:t>1782 </a:t>
            </a:r>
            <a:r>
              <a:rPr lang="cs-CZ" dirty="0" smtClean="0"/>
              <a:t>Johann Christian </a:t>
            </a:r>
            <a:r>
              <a:rPr lang="cs-CZ" dirty="0" err="1" smtClean="0"/>
              <a:t>Christoph</a:t>
            </a:r>
            <a:r>
              <a:rPr lang="cs-CZ" dirty="0" smtClean="0"/>
              <a:t> </a:t>
            </a:r>
            <a:r>
              <a:rPr lang="cs-CZ" dirty="0" err="1" smtClean="0"/>
              <a:t>Rüdiger</a:t>
            </a:r>
            <a:r>
              <a:rPr lang="cs-CZ" dirty="0" smtClean="0"/>
              <a:t> </a:t>
            </a:r>
            <a:r>
              <a:rPr lang="cs-CZ" dirty="0" smtClean="0">
                <a:sym typeface="Wingdings" panose="05000000000000000000" pitchFamily="2" charset="2"/>
              </a:rPr>
              <a:t> východní Indie</a:t>
            </a:r>
          </a:p>
          <a:p>
            <a:endParaRPr lang="cs-CZ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619518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0599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\\Server\shared\Složky zaměstnanců\Schuster Michal\DĚJINY\FOTO\DĚJINY ROMŮ DO 1989 fota-přednáška ZKRÁCENÉ\01 Fota do 1939 - prednaska\01 1mapa-indie-big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898"/>
          <a:stretch/>
        </p:blipFill>
        <p:spPr bwMode="auto">
          <a:xfrm>
            <a:off x="1506952" y="1"/>
            <a:ext cx="5412964" cy="6849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1645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Upřesňování původu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19. století – pravlast Paňdžáb</a:t>
            </a:r>
          </a:p>
          <a:p>
            <a:r>
              <a:rPr lang="cs-CZ" dirty="0" smtClean="0"/>
              <a:t>zájem zaměřen na jazyk a kulturu v </a:t>
            </a:r>
            <a:r>
              <a:rPr lang="cs-CZ" dirty="0" err="1" smtClean="0"/>
              <a:t>regio</a:t>
            </a:r>
            <a:r>
              <a:rPr lang="cs-CZ" dirty="0" smtClean="0"/>
              <a:t>- </a:t>
            </a:r>
            <a:r>
              <a:rPr lang="cs-CZ" dirty="0" err="1" smtClean="0"/>
              <a:t>nálním</a:t>
            </a:r>
            <a:r>
              <a:rPr lang="cs-CZ" dirty="0" smtClean="0"/>
              <a:t> měřítku, deskripce</a:t>
            </a:r>
          </a:p>
          <a:p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1844-45 August Friedrich </a:t>
            </a:r>
            <a:r>
              <a:rPr lang="cs-CZ" dirty="0" err="1" smtClean="0"/>
              <a:t>Pott</a:t>
            </a:r>
            <a:r>
              <a:rPr lang="cs-CZ" dirty="0" smtClean="0"/>
              <a:t> – srovnání romštiny a sanskrtu </a:t>
            </a:r>
            <a:r>
              <a:rPr lang="cs-CZ" dirty="0" smtClean="0">
                <a:sym typeface="Wingdings" panose="05000000000000000000" pitchFamily="2" charset="2"/>
              </a:rPr>
              <a:t> severozápadní Indie</a:t>
            </a:r>
          </a:p>
          <a:p>
            <a:pPr>
              <a:buFontTx/>
              <a:buChar char="-"/>
            </a:pPr>
            <a:r>
              <a:rPr lang="cs-CZ" dirty="0" smtClean="0">
                <a:sym typeface="Wingdings" panose="05000000000000000000" pitchFamily="2" charset="2"/>
              </a:rPr>
              <a:t>1872-1880 Franc </a:t>
            </a:r>
            <a:r>
              <a:rPr lang="cs-CZ" dirty="0" err="1" smtClean="0">
                <a:sym typeface="Wingdings" panose="05000000000000000000" pitchFamily="2" charset="2"/>
              </a:rPr>
              <a:t>Miklošič</a:t>
            </a:r>
            <a:r>
              <a:rPr lang="cs-CZ" dirty="0" smtClean="0">
                <a:sym typeface="Wingdings" panose="05000000000000000000" pitchFamily="2" charset="2"/>
              </a:rPr>
              <a:t> – dialekty evropských Romů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24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32648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1821 Antonín Jaroslav </a:t>
            </a:r>
            <a:r>
              <a:rPr lang="cs-CZ" dirty="0" err="1" smtClean="0"/>
              <a:t>Puchmajer</a:t>
            </a:r>
            <a:r>
              <a:rPr lang="cs-CZ" dirty="0" smtClean="0"/>
              <a:t>: </a:t>
            </a:r>
            <a:r>
              <a:rPr lang="cs-CZ" dirty="0" err="1" smtClean="0"/>
              <a:t>Romáňi</a:t>
            </a:r>
            <a:r>
              <a:rPr lang="cs-CZ" dirty="0" smtClean="0"/>
              <a:t> </a:t>
            </a:r>
            <a:r>
              <a:rPr lang="cs-CZ" dirty="0" err="1" smtClean="0"/>
              <a:t>Čib</a:t>
            </a:r>
            <a:r>
              <a:rPr lang="cs-CZ" dirty="0" smtClean="0"/>
              <a:t>… </a:t>
            </a:r>
            <a:r>
              <a:rPr lang="cs-CZ" dirty="0" smtClean="0">
                <a:sym typeface="Wingdings" panose="05000000000000000000" pitchFamily="2" charset="2"/>
              </a:rPr>
              <a:t></a:t>
            </a:r>
            <a:r>
              <a:rPr lang="cs-CZ" dirty="0" smtClean="0"/>
              <a:t> gramatika dialektu  českých Romů, slovník,  srovnání s argotem </a:t>
            </a:r>
            <a:r>
              <a:rPr lang="cs-CZ" dirty="0" smtClean="0"/>
              <a:t>zlodějů; v NJ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1880 Josef </a:t>
            </a:r>
            <a:r>
              <a:rPr lang="cs-CZ" dirty="0" err="1" smtClean="0"/>
              <a:t>Ješina</a:t>
            </a:r>
            <a:r>
              <a:rPr lang="cs-CZ" dirty="0" smtClean="0"/>
              <a:t>: </a:t>
            </a:r>
            <a:r>
              <a:rPr lang="cs-CZ" dirty="0" err="1" smtClean="0"/>
              <a:t>Romáňi</a:t>
            </a:r>
            <a:r>
              <a:rPr lang="cs-CZ" dirty="0" smtClean="0"/>
              <a:t> </a:t>
            </a:r>
            <a:r>
              <a:rPr lang="cs-CZ" dirty="0" err="1" smtClean="0"/>
              <a:t>čib</a:t>
            </a:r>
            <a:r>
              <a:rPr lang="cs-CZ" dirty="0" smtClean="0"/>
              <a:t> čili jazyk </a:t>
            </a:r>
            <a:r>
              <a:rPr lang="cs-CZ" dirty="0" smtClean="0"/>
              <a:t>cikánský; v ČJ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1889 Josef </a:t>
            </a:r>
            <a:r>
              <a:rPr lang="cs-CZ" dirty="0" err="1" smtClean="0"/>
              <a:t>Ješina</a:t>
            </a:r>
            <a:r>
              <a:rPr lang="cs-CZ" dirty="0" smtClean="0"/>
              <a:t>: </a:t>
            </a:r>
            <a:r>
              <a:rPr lang="cs-CZ" dirty="0"/>
              <a:t>Slovník česko-cikánský a cikánsko-český, jakož i cikánsko-české pohádky a </a:t>
            </a:r>
            <a:r>
              <a:rPr lang="cs-CZ" dirty="0" smtClean="0"/>
              <a:t>povídky</a:t>
            </a:r>
          </a:p>
          <a:p>
            <a:pPr>
              <a:buFontTx/>
              <a:buChar char="-"/>
            </a:pPr>
            <a:r>
              <a:rPr lang="cs-CZ" dirty="0" smtClean="0"/>
              <a:t>1888 Josef Karel Ludvík Habsburský: </a:t>
            </a:r>
            <a:r>
              <a:rPr lang="cs-CZ" dirty="0"/>
              <a:t>Cikánská mluvnice – učebnice romského </a:t>
            </a:r>
            <a:r>
              <a:rPr lang="cs-CZ" dirty="0" smtClean="0"/>
              <a:t>jazyka </a:t>
            </a:r>
            <a:r>
              <a:rPr lang="cs-CZ" dirty="0" smtClean="0">
                <a:sym typeface="Wingdings" panose="05000000000000000000" pitchFamily="2" charset="2"/>
              </a:rPr>
              <a:t> gramatika několika dialektů</a:t>
            </a: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6826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1877 Juraj </a:t>
            </a:r>
            <a:r>
              <a:rPr lang="cs-CZ" dirty="0" err="1" smtClean="0"/>
              <a:t>Ihnátko</a:t>
            </a:r>
            <a:r>
              <a:rPr lang="cs-CZ" dirty="0" smtClean="0"/>
              <a:t>: Cikánská mluvnice </a:t>
            </a:r>
            <a:r>
              <a:rPr lang="cs-CZ" dirty="0" smtClean="0">
                <a:sym typeface="Wingdings" panose="05000000000000000000" pitchFamily="2" charset="2"/>
              </a:rPr>
              <a:t> východoslovenský dialekt</a:t>
            </a:r>
          </a:p>
          <a:p>
            <a:pPr>
              <a:buFontTx/>
              <a:buChar char="-"/>
            </a:pPr>
            <a:r>
              <a:rPr lang="cs-CZ" dirty="0" smtClean="0">
                <a:sym typeface="Wingdings" panose="05000000000000000000" pitchFamily="2" charset="2"/>
              </a:rPr>
              <a:t>1882 Antoine Kalina: Jazyk slovenských Cikánů  západoslovenský dialekt</a:t>
            </a:r>
          </a:p>
          <a:p>
            <a:pPr>
              <a:buFontTx/>
              <a:buChar char="-"/>
            </a:pPr>
            <a:r>
              <a:rPr lang="cs-CZ" dirty="0" smtClean="0">
                <a:sym typeface="Wingdings" panose="05000000000000000000" pitchFamily="2" charset="2"/>
              </a:rPr>
              <a:t>1887 Rudolf </a:t>
            </a:r>
            <a:r>
              <a:rPr lang="cs-CZ" dirty="0" err="1" smtClean="0">
                <a:sym typeface="Wingdings" panose="05000000000000000000" pitchFamily="2" charset="2"/>
              </a:rPr>
              <a:t>Sowa</a:t>
            </a:r>
            <a:r>
              <a:rPr lang="cs-CZ" dirty="0" smtClean="0">
                <a:sym typeface="Wingdings" panose="05000000000000000000" pitchFamily="2" charset="2"/>
              </a:rPr>
              <a:t>: Nářečí slovenských cikánů</a:t>
            </a:r>
          </a:p>
          <a:p>
            <a:pPr>
              <a:buFontTx/>
              <a:buChar char="-"/>
            </a:pPr>
            <a:endParaRPr lang="cs-CZ" dirty="0">
              <a:sym typeface="Wingdings" panose="05000000000000000000" pitchFamily="2" charset="2"/>
            </a:endParaRPr>
          </a:p>
          <a:p>
            <a:pPr>
              <a:buFontTx/>
              <a:buChar char="-"/>
            </a:pPr>
            <a:r>
              <a:rPr lang="cs-CZ" dirty="0" smtClean="0"/>
              <a:t>1859, 1861 Ferenc </a:t>
            </a:r>
            <a:r>
              <a:rPr lang="cs-CZ" dirty="0" err="1" smtClean="0"/>
              <a:t>Liszt</a:t>
            </a:r>
            <a:r>
              <a:rPr lang="cs-CZ" dirty="0" smtClean="0"/>
              <a:t>: O cikánech a cikánské muzice v Uhrách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191055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739</Words>
  <Application>Microsoft Office PowerPoint</Application>
  <PresentationFormat>Předvádění na obrazovce (4:3)</PresentationFormat>
  <Paragraphs>93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systému Office</vt:lpstr>
      <vt:lpstr>Romistika nebo cikanologie?</vt:lpstr>
      <vt:lpstr>Hledání původu</vt:lpstr>
      <vt:lpstr>Prezentace aplikace PowerPoint</vt:lpstr>
      <vt:lpstr>Nalezení původu</vt:lpstr>
      <vt:lpstr>Prezentace aplikace PowerPoint</vt:lpstr>
      <vt:lpstr>Prezentace aplikace PowerPoint</vt:lpstr>
      <vt:lpstr>Upřesňování původu</vt:lpstr>
      <vt:lpstr>Prezentace aplikace PowerPoint</vt:lpstr>
      <vt:lpstr>Prezentace aplikace PowerPoint</vt:lpstr>
      <vt:lpstr>Konec hledání původu</vt:lpstr>
      <vt:lpstr>Prezentace aplikace PowerPoint</vt:lpstr>
      <vt:lpstr>Prezentace aplikace PowerPoint</vt:lpstr>
      <vt:lpstr>Prezentace aplikace PowerPoint</vt:lpstr>
      <vt:lpstr>Prezentace aplikace PowerPoint</vt:lpstr>
      <vt:lpstr>Jeden obor – více názvů</vt:lpstr>
      <vt:lpstr>Institucionální zázemí</vt:lpstr>
      <vt:lpstr>Literatura</vt:lpstr>
      <vt:lpstr>Prezentace aplikace PowerPoint</vt:lpstr>
      <vt:lpstr>Prezentace aplikace PowerPoint</vt:lpstr>
    </vt:vector>
  </TitlesOfParts>
  <Company>mzm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Romistika nebo cikanologie?</dc:title>
  <dc:creator>mzm</dc:creator>
  <cp:lastModifiedBy>mzm</cp:lastModifiedBy>
  <cp:revision>24</cp:revision>
  <dcterms:created xsi:type="dcterms:W3CDTF">2015-02-11T08:29:45Z</dcterms:created>
  <dcterms:modified xsi:type="dcterms:W3CDTF">2015-09-29T11:45:17Z</dcterms:modified>
</cp:coreProperties>
</file>